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5"/>
  </p:notesMasterIdLst>
  <p:sldIdLst>
    <p:sldId id="256" r:id="rId2"/>
    <p:sldId id="527" r:id="rId3"/>
    <p:sldId id="980" r:id="rId4"/>
    <p:sldId id="287" r:id="rId5"/>
    <p:sldId id="297" r:id="rId6"/>
    <p:sldId id="974" r:id="rId7"/>
    <p:sldId id="937" r:id="rId8"/>
    <p:sldId id="420" r:id="rId9"/>
    <p:sldId id="446" r:id="rId10"/>
    <p:sldId id="437" r:id="rId11"/>
    <p:sldId id="457" r:id="rId12"/>
    <p:sldId id="456" r:id="rId13"/>
    <p:sldId id="447" r:id="rId14"/>
    <p:sldId id="436" r:id="rId15"/>
    <p:sldId id="448" r:id="rId16"/>
    <p:sldId id="449" r:id="rId17"/>
    <p:sldId id="853" r:id="rId18"/>
    <p:sldId id="834" r:id="rId19"/>
    <p:sldId id="458" r:id="rId20"/>
    <p:sldId id="466" r:id="rId21"/>
    <p:sldId id="868" r:id="rId22"/>
    <p:sldId id="867" r:id="rId23"/>
    <p:sldId id="975" r:id="rId24"/>
    <p:sldId id="421" r:id="rId25"/>
    <p:sldId id="398" r:id="rId26"/>
    <p:sldId id="825" r:id="rId27"/>
    <p:sldId id="400" r:id="rId28"/>
    <p:sldId id="475" r:id="rId29"/>
    <p:sldId id="399" r:id="rId30"/>
    <p:sldId id="469" r:id="rId31"/>
    <p:sldId id="425" r:id="rId32"/>
    <p:sldId id="846" r:id="rId33"/>
    <p:sldId id="847" r:id="rId34"/>
    <p:sldId id="977" r:id="rId35"/>
    <p:sldId id="835" r:id="rId36"/>
    <p:sldId id="836" r:id="rId37"/>
    <p:sldId id="813" r:id="rId38"/>
    <p:sldId id="862" r:id="rId39"/>
    <p:sldId id="840" r:id="rId40"/>
    <p:sldId id="852" r:id="rId41"/>
    <p:sldId id="845" r:id="rId42"/>
    <p:sldId id="841" r:id="rId43"/>
    <p:sldId id="843" r:id="rId44"/>
    <p:sldId id="844" r:id="rId45"/>
    <p:sldId id="978" r:id="rId46"/>
    <p:sldId id="861" r:id="rId47"/>
    <p:sldId id="858" r:id="rId48"/>
    <p:sldId id="859" r:id="rId49"/>
    <p:sldId id="572" r:id="rId50"/>
    <p:sldId id="863" r:id="rId51"/>
    <p:sldId id="905" r:id="rId52"/>
    <p:sldId id="600" r:id="rId53"/>
    <p:sldId id="609" r:id="rId54"/>
    <p:sldId id="601" r:id="rId55"/>
    <p:sldId id="347" r:id="rId56"/>
    <p:sldId id="341" r:id="rId57"/>
    <p:sldId id="683" r:id="rId58"/>
    <p:sldId id="630" r:id="rId59"/>
    <p:sldId id="299" r:id="rId60"/>
    <p:sldId id="604" r:id="rId61"/>
    <p:sldId id="301" r:id="rId62"/>
    <p:sldId id="606" r:id="rId63"/>
    <p:sldId id="313" r:id="rId64"/>
    <p:sldId id="607" r:id="rId65"/>
    <p:sldId id="621" r:id="rId66"/>
    <p:sldId id="608" r:id="rId67"/>
    <p:sldId id="352" r:id="rId68"/>
    <p:sldId id="611" r:id="rId69"/>
    <p:sldId id="684" r:id="rId70"/>
    <p:sldId id="620" r:id="rId71"/>
    <p:sldId id="665" r:id="rId72"/>
    <p:sldId id="959" r:id="rId73"/>
    <p:sldId id="1002" r:id="rId74"/>
    <p:sldId id="870" r:id="rId75"/>
    <p:sldId id="812" r:id="rId76"/>
    <p:sldId id="960" r:id="rId77"/>
    <p:sldId id="738" r:id="rId78"/>
    <p:sldId id="739" r:id="rId79"/>
    <p:sldId id="742" r:id="rId80"/>
    <p:sldId id="874" r:id="rId81"/>
    <p:sldId id="761" r:id="rId82"/>
    <p:sldId id="728" r:id="rId83"/>
    <p:sldId id="749" r:id="rId84"/>
    <p:sldId id="745" r:id="rId85"/>
    <p:sldId id="744" r:id="rId86"/>
    <p:sldId id="866" r:id="rId87"/>
    <p:sldId id="814" r:id="rId88"/>
    <p:sldId id="803" r:id="rId89"/>
    <p:sldId id="746" r:id="rId90"/>
    <p:sldId id="961" r:id="rId91"/>
    <p:sldId id="945" r:id="rId92"/>
    <p:sldId id="947" r:id="rId93"/>
    <p:sldId id="949" r:id="rId94"/>
    <p:sldId id="951" r:id="rId95"/>
    <p:sldId id="953" r:id="rId96"/>
    <p:sldId id="962" r:id="rId97"/>
    <p:sldId id="871" r:id="rId98"/>
    <p:sldId id="872" r:id="rId99"/>
    <p:sldId id="873" r:id="rId100"/>
    <p:sldId id="1003" r:id="rId101"/>
    <p:sldId id="810" r:id="rId102"/>
    <p:sldId id="704" r:id="rId103"/>
    <p:sldId id="708" r:id="rId104"/>
    <p:sldId id="804" r:id="rId105"/>
    <p:sldId id="795" r:id="rId106"/>
    <p:sldId id="760" r:id="rId107"/>
    <p:sldId id="817" r:id="rId108"/>
    <p:sldId id="747" r:id="rId109"/>
    <p:sldId id="818" r:id="rId110"/>
    <p:sldId id="800" r:id="rId111"/>
    <p:sldId id="801" r:id="rId112"/>
    <p:sldId id="1004" r:id="rId113"/>
    <p:sldId id="957" r:id="rId114"/>
    <p:sldId id="964" r:id="rId115"/>
    <p:sldId id="972" r:id="rId116"/>
    <p:sldId id="981" r:id="rId117"/>
    <p:sldId id="990" r:id="rId118"/>
    <p:sldId id="999" r:id="rId119"/>
    <p:sldId id="997" r:id="rId120"/>
    <p:sldId id="1000" r:id="rId121"/>
    <p:sldId id="1001" r:id="rId122"/>
    <p:sldId id="1057" r:id="rId123"/>
    <p:sldId id="1066" r:id="rId124"/>
    <p:sldId id="286" r:id="rId125"/>
    <p:sldId id="285" r:id="rId126"/>
    <p:sldId id="284" r:id="rId127"/>
    <p:sldId id="283" r:id="rId128"/>
    <p:sldId id="289" r:id="rId129"/>
    <p:sldId id="993" r:id="rId130"/>
    <p:sldId id="272" r:id="rId131"/>
    <p:sldId id="992" r:id="rId132"/>
    <p:sldId id="1031" r:id="rId133"/>
    <p:sldId id="1032" r:id="rId134"/>
    <p:sldId id="1005" r:id="rId135"/>
    <p:sldId id="1033" r:id="rId136"/>
    <p:sldId id="282" r:id="rId137"/>
    <p:sldId id="998" r:id="rId138"/>
    <p:sldId id="1051" r:id="rId139"/>
    <p:sldId id="1061" r:id="rId140"/>
    <p:sldId id="1047" r:id="rId141"/>
    <p:sldId id="1062" r:id="rId142"/>
    <p:sldId id="1016" r:id="rId143"/>
    <p:sldId id="1035" r:id="rId144"/>
    <p:sldId id="1052" r:id="rId145"/>
    <p:sldId id="1053" r:id="rId146"/>
    <p:sldId id="1054" r:id="rId147"/>
    <p:sldId id="1065" r:id="rId148"/>
    <p:sldId id="279" r:id="rId149"/>
    <p:sldId id="1067" r:id="rId150"/>
    <p:sldId id="1007" r:id="rId151"/>
    <p:sldId id="293" r:id="rId152"/>
    <p:sldId id="294" r:id="rId153"/>
    <p:sldId id="1074" r:id="rId154"/>
    <p:sldId id="1056" r:id="rId155"/>
    <p:sldId id="295" r:id="rId156"/>
    <p:sldId id="1075" r:id="rId157"/>
    <p:sldId id="1055" r:id="rId158"/>
    <p:sldId id="1076" r:id="rId159"/>
    <p:sldId id="1070" r:id="rId160"/>
    <p:sldId id="1071" r:id="rId161"/>
    <p:sldId id="296" r:id="rId162"/>
    <p:sldId id="1072" r:id="rId163"/>
    <p:sldId id="305" r:id="rId164"/>
    <p:sldId id="298" r:id="rId165"/>
    <p:sldId id="1073" r:id="rId166"/>
    <p:sldId id="1077" r:id="rId167"/>
    <p:sldId id="979" r:id="rId168"/>
    <p:sldId id="629" r:id="rId169"/>
    <p:sldId id="756" r:id="rId170"/>
    <p:sldId id="631" r:id="rId171"/>
    <p:sldId id="757" r:id="rId172"/>
    <p:sldId id="762" r:id="rId173"/>
    <p:sldId id="763" r:id="rId174"/>
    <p:sldId id="632" r:id="rId175"/>
    <p:sldId id="758" r:id="rId176"/>
    <p:sldId id="656" r:id="rId177"/>
    <p:sldId id="759" r:id="rId178"/>
    <p:sldId id="430" r:id="rId179"/>
    <p:sldId id="996" r:id="rId180"/>
    <p:sldId id="995" r:id="rId181"/>
    <p:sldId id="822" r:id="rId182"/>
    <p:sldId id="290" r:id="rId183"/>
    <p:sldId id="281" r:id="rId18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AF9D144-FCFB-E2A0-4A8C-C10ED4D43B00}" name="Ian Cooper" initials="IC" userId="S::ian.cooper@takeaway.com::8b5e13b9-bb7c-4eb9-8dc2-ee909035e01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24"/>
    <p:restoredTop sz="79208" autoAdjust="0"/>
  </p:normalViewPr>
  <p:slideViewPr>
    <p:cSldViewPr snapToGrid="0" snapToObjects="1">
      <p:cViewPr varScale="1">
        <p:scale>
          <a:sx n="125" d="100"/>
          <a:sy n="125" d="100"/>
        </p:scale>
        <p:origin x="2632"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microsoft.com/office/2018/10/relationships/authors" Target="author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viewProps" Target="viewProps.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svg"/></Relationships>
</file>

<file path=ppt/diagrams/_rels/data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svg"/><Relationship Id="rId1" Type="http://schemas.openxmlformats.org/officeDocument/2006/relationships/image" Target="../media/image96.png"/><Relationship Id="rId4" Type="http://schemas.openxmlformats.org/officeDocument/2006/relationships/image" Target="../media/image99.svg"/></Relationships>
</file>

<file path=ppt/diagrams/_rels/data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svg"/><Relationship Id="rId1" Type="http://schemas.openxmlformats.org/officeDocument/2006/relationships/image" Target="../media/image100.png"/><Relationship Id="rId6" Type="http://schemas.openxmlformats.org/officeDocument/2006/relationships/image" Target="../media/image105.svg"/><Relationship Id="rId5" Type="http://schemas.openxmlformats.org/officeDocument/2006/relationships/image" Target="../media/image104.png"/><Relationship Id="rId4" Type="http://schemas.openxmlformats.org/officeDocument/2006/relationships/image" Target="../media/image103.svg"/></Relationships>
</file>

<file path=ppt/diagrams/_rels/data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svg"/><Relationship Id="rId1" Type="http://schemas.openxmlformats.org/officeDocument/2006/relationships/image" Target="../media/image106.png"/><Relationship Id="rId4" Type="http://schemas.openxmlformats.org/officeDocument/2006/relationships/image" Target="../media/image10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svg"/><Relationship Id="rId1" Type="http://schemas.openxmlformats.org/officeDocument/2006/relationships/image" Target="../media/image96.png"/><Relationship Id="rId4" Type="http://schemas.openxmlformats.org/officeDocument/2006/relationships/image" Target="../media/image99.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svg"/><Relationship Id="rId1" Type="http://schemas.openxmlformats.org/officeDocument/2006/relationships/image" Target="../media/image100.png"/><Relationship Id="rId6" Type="http://schemas.openxmlformats.org/officeDocument/2006/relationships/image" Target="../media/image105.svg"/><Relationship Id="rId5" Type="http://schemas.openxmlformats.org/officeDocument/2006/relationships/image" Target="../media/image104.png"/><Relationship Id="rId4" Type="http://schemas.openxmlformats.org/officeDocument/2006/relationships/image" Target="../media/image103.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svg"/><Relationship Id="rId1" Type="http://schemas.openxmlformats.org/officeDocument/2006/relationships/image" Target="../media/image106.png"/><Relationship Id="rId4" Type="http://schemas.openxmlformats.org/officeDocument/2006/relationships/image" Target="../media/image109.svg"/></Relationships>
</file>

<file path=ppt/diagrams/colors1.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94CDBB-F67A-4059-9AAF-13F2C7AAA628}"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2F7DA765-0AB4-4B7D-B101-FDDF4B6463AA}">
      <dgm:prSet/>
      <dgm:spPr/>
      <dgm:t>
        <a:bodyPr/>
        <a:lstStyle/>
        <a:p>
          <a:pPr>
            <a:lnSpc>
              <a:spcPct val="100000"/>
            </a:lnSpc>
          </a:pPr>
          <a:r>
            <a:rPr lang="en-US"/>
            <a:t>Distribution</a:t>
          </a:r>
        </a:p>
      </dgm:t>
    </dgm:pt>
    <dgm:pt modelId="{9B9495E7-CB8C-4F56-BFA2-6BD5C33710CC}" type="parTrans" cxnId="{33C5D6EC-833E-4912-95A1-34D4B72715F7}">
      <dgm:prSet/>
      <dgm:spPr/>
      <dgm:t>
        <a:bodyPr/>
        <a:lstStyle/>
        <a:p>
          <a:endParaRPr lang="en-US"/>
        </a:p>
      </dgm:t>
    </dgm:pt>
    <dgm:pt modelId="{CDD01098-93DD-48A2-A8E4-F2CD86948E98}" type="sibTrans" cxnId="{33C5D6EC-833E-4912-95A1-34D4B72715F7}">
      <dgm:prSet/>
      <dgm:spPr/>
      <dgm:t>
        <a:bodyPr/>
        <a:lstStyle/>
        <a:p>
          <a:endParaRPr lang="en-US"/>
        </a:p>
      </dgm:t>
    </dgm:pt>
    <dgm:pt modelId="{084D1BDA-0B47-4A39-A5B6-15310F04BB6B}">
      <dgm:prSet/>
      <dgm:spPr/>
      <dgm:t>
        <a:bodyPr/>
        <a:lstStyle/>
        <a:p>
          <a:pPr>
            <a:lnSpc>
              <a:spcPct val="100000"/>
            </a:lnSpc>
          </a:pPr>
          <a:r>
            <a:rPr lang="en-US"/>
            <a:t>Integration Styles</a:t>
          </a:r>
        </a:p>
      </dgm:t>
    </dgm:pt>
    <dgm:pt modelId="{C0693506-C42B-48AC-8D03-4458AB356E97}" type="parTrans" cxnId="{067D6122-1A7A-456E-A958-24984767ED64}">
      <dgm:prSet/>
      <dgm:spPr/>
      <dgm:t>
        <a:bodyPr/>
        <a:lstStyle/>
        <a:p>
          <a:endParaRPr lang="en-US"/>
        </a:p>
      </dgm:t>
    </dgm:pt>
    <dgm:pt modelId="{00C026C4-E887-4660-8490-766471ADD4EA}" type="sibTrans" cxnId="{067D6122-1A7A-456E-A958-24984767ED64}">
      <dgm:prSet/>
      <dgm:spPr/>
      <dgm:t>
        <a:bodyPr/>
        <a:lstStyle/>
        <a:p>
          <a:endParaRPr lang="en-US"/>
        </a:p>
      </dgm:t>
    </dgm:pt>
    <dgm:pt modelId="{7F77F4B6-49A0-472E-80D8-0813C5797C51}">
      <dgm:prSet/>
      <dgm:spPr/>
      <dgm:t>
        <a:bodyPr/>
        <a:lstStyle/>
        <a:p>
          <a:pPr>
            <a:lnSpc>
              <a:spcPct val="100000"/>
            </a:lnSpc>
          </a:pPr>
          <a:r>
            <a:rPr lang="en-US"/>
            <a:t>Messaging Patterns</a:t>
          </a:r>
        </a:p>
      </dgm:t>
    </dgm:pt>
    <dgm:pt modelId="{4C3E7494-9F89-45AE-B9C9-EA1E512EDB3A}" type="parTrans" cxnId="{AC32BA66-E757-4D60-B9CB-F80EF6C6243E}">
      <dgm:prSet/>
      <dgm:spPr/>
      <dgm:t>
        <a:bodyPr/>
        <a:lstStyle/>
        <a:p>
          <a:endParaRPr lang="en-US"/>
        </a:p>
      </dgm:t>
    </dgm:pt>
    <dgm:pt modelId="{469FE234-6561-49BB-A3A8-FEEACB3BA54D}" type="sibTrans" cxnId="{AC32BA66-E757-4D60-B9CB-F80EF6C6243E}">
      <dgm:prSet/>
      <dgm:spPr/>
      <dgm:t>
        <a:bodyPr/>
        <a:lstStyle/>
        <a:p>
          <a:endParaRPr lang="en-US"/>
        </a:p>
      </dgm:t>
    </dgm:pt>
    <dgm:pt modelId="{0924C685-6A3C-4D28-8A8C-282837A0AC5E}">
      <dgm:prSet/>
      <dgm:spPr/>
      <dgm:t>
        <a:bodyPr/>
        <a:lstStyle/>
        <a:p>
          <a:pPr>
            <a:lnSpc>
              <a:spcPct val="100000"/>
            </a:lnSpc>
          </a:pPr>
          <a:r>
            <a:rPr lang="en-US"/>
            <a:t>Queues and Streams</a:t>
          </a:r>
        </a:p>
      </dgm:t>
    </dgm:pt>
    <dgm:pt modelId="{24865E57-8546-417A-B078-7A3E30E2C423}" type="parTrans" cxnId="{8A544F97-3045-4657-8166-5C19DDCDDF2B}">
      <dgm:prSet/>
      <dgm:spPr/>
      <dgm:t>
        <a:bodyPr/>
        <a:lstStyle/>
        <a:p>
          <a:endParaRPr lang="en-US"/>
        </a:p>
      </dgm:t>
    </dgm:pt>
    <dgm:pt modelId="{6053D073-D191-402C-9204-F5F7E672E6D8}" type="sibTrans" cxnId="{8A544F97-3045-4657-8166-5C19DDCDDF2B}">
      <dgm:prSet/>
      <dgm:spPr/>
      <dgm:t>
        <a:bodyPr/>
        <a:lstStyle/>
        <a:p>
          <a:endParaRPr lang="en-US"/>
        </a:p>
      </dgm:t>
    </dgm:pt>
    <dgm:pt modelId="{D4D1DB0E-5AE5-4F6C-8AAE-D3198E9CA8A5}">
      <dgm:prSet/>
      <dgm:spPr/>
      <dgm:t>
        <a:bodyPr/>
        <a:lstStyle/>
        <a:p>
          <a:pPr>
            <a:lnSpc>
              <a:spcPct val="100000"/>
            </a:lnSpc>
          </a:pPr>
          <a:r>
            <a:rPr lang="en-US"/>
            <a:t>Managing Asynchronous Architectures</a:t>
          </a:r>
        </a:p>
      </dgm:t>
    </dgm:pt>
    <dgm:pt modelId="{BE85BA69-A151-4964-B46C-56F177C2ECB2}" type="parTrans" cxnId="{F4347F63-C603-4E52-922A-AEC571EE4A5C}">
      <dgm:prSet/>
      <dgm:spPr/>
      <dgm:t>
        <a:bodyPr/>
        <a:lstStyle/>
        <a:p>
          <a:endParaRPr lang="en-US"/>
        </a:p>
      </dgm:t>
    </dgm:pt>
    <dgm:pt modelId="{0F69E6B7-BCEC-4904-A2E2-47CF92963A7E}" type="sibTrans" cxnId="{F4347F63-C603-4E52-922A-AEC571EE4A5C}">
      <dgm:prSet/>
      <dgm:spPr/>
      <dgm:t>
        <a:bodyPr/>
        <a:lstStyle/>
        <a:p>
          <a:endParaRPr lang="en-US"/>
        </a:p>
      </dgm:t>
    </dgm:pt>
    <dgm:pt modelId="{F32D47BE-4DED-412D-879B-FB187FFCA8ED}" type="pres">
      <dgm:prSet presAssocID="{3B94CDBB-F67A-4059-9AAF-13F2C7AAA628}" presName="root" presStyleCnt="0">
        <dgm:presLayoutVars>
          <dgm:dir/>
          <dgm:resizeHandles val="exact"/>
        </dgm:presLayoutVars>
      </dgm:prSet>
      <dgm:spPr/>
    </dgm:pt>
    <dgm:pt modelId="{DD449C43-9050-4095-ABB2-3DA9BBE1AD36}" type="pres">
      <dgm:prSet presAssocID="{2F7DA765-0AB4-4B7D-B101-FDDF4B6463AA}" presName="compNode" presStyleCnt="0"/>
      <dgm:spPr/>
    </dgm:pt>
    <dgm:pt modelId="{87640102-8C58-4A28-B6F2-5D0432B29FBF}" type="pres">
      <dgm:prSet presAssocID="{2F7DA765-0AB4-4B7D-B101-FDDF4B6463AA}" presName="bgRect" presStyleLbl="bgShp" presStyleIdx="0" presStyleCnt="5"/>
      <dgm:spPr/>
    </dgm:pt>
    <dgm:pt modelId="{8CE5F85A-5A1A-4274-BAC1-6B92D7139EF9}" type="pres">
      <dgm:prSet presAssocID="{2F7DA765-0AB4-4B7D-B101-FDDF4B6463A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uck"/>
        </a:ext>
      </dgm:extLst>
    </dgm:pt>
    <dgm:pt modelId="{62C77FC5-A7B3-4065-A9C2-0740320C9632}" type="pres">
      <dgm:prSet presAssocID="{2F7DA765-0AB4-4B7D-B101-FDDF4B6463AA}" presName="spaceRect" presStyleCnt="0"/>
      <dgm:spPr/>
    </dgm:pt>
    <dgm:pt modelId="{55F9AEE9-6461-4CCF-B874-936104697EB0}" type="pres">
      <dgm:prSet presAssocID="{2F7DA765-0AB4-4B7D-B101-FDDF4B6463AA}" presName="parTx" presStyleLbl="revTx" presStyleIdx="0" presStyleCnt="5">
        <dgm:presLayoutVars>
          <dgm:chMax val="0"/>
          <dgm:chPref val="0"/>
        </dgm:presLayoutVars>
      </dgm:prSet>
      <dgm:spPr/>
    </dgm:pt>
    <dgm:pt modelId="{ABCE9C28-A218-4DF1-91B4-BA131DA51EC6}" type="pres">
      <dgm:prSet presAssocID="{CDD01098-93DD-48A2-A8E4-F2CD86948E98}" presName="sibTrans" presStyleCnt="0"/>
      <dgm:spPr/>
    </dgm:pt>
    <dgm:pt modelId="{2AB903F7-BB02-45DB-8C1B-5334A4FC6A33}" type="pres">
      <dgm:prSet presAssocID="{084D1BDA-0B47-4A39-A5B6-15310F04BB6B}" presName="compNode" presStyleCnt="0"/>
      <dgm:spPr/>
    </dgm:pt>
    <dgm:pt modelId="{BF5EB49F-1335-479B-AFB5-5B81B249B8DA}" type="pres">
      <dgm:prSet presAssocID="{084D1BDA-0B47-4A39-A5B6-15310F04BB6B}" presName="bgRect" presStyleLbl="bgShp" presStyleIdx="1" presStyleCnt="5"/>
      <dgm:spPr/>
    </dgm:pt>
    <dgm:pt modelId="{30AFBDCA-7F9A-46F2-BDDC-5209C0334223}" type="pres">
      <dgm:prSet presAssocID="{084D1BDA-0B47-4A39-A5B6-15310F04BB6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ick"/>
        </a:ext>
      </dgm:extLst>
    </dgm:pt>
    <dgm:pt modelId="{C07D129B-739C-46DC-93CB-77BDC2DADE2F}" type="pres">
      <dgm:prSet presAssocID="{084D1BDA-0B47-4A39-A5B6-15310F04BB6B}" presName="spaceRect" presStyleCnt="0"/>
      <dgm:spPr/>
    </dgm:pt>
    <dgm:pt modelId="{B908E8EC-9AD0-4686-8A45-85FC495A5C87}" type="pres">
      <dgm:prSet presAssocID="{084D1BDA-0B47-4A39-A5B6-15310F04BB6B}" presName="parTx" presStyleLbl="revTx" presStyleIdx="1" presStyleCnt="5">
        <dgm:presLayoutVars>
          <dgm:chMax val="0"/>
          <dgm:chPref val="0"/>
        </dgm:presLayoutVars>
      </dgm:prSet>
      <dgm:spPr/>
    </dgm:pt>
    <dgm:pt modelId="{B9585BE3-A19E-4CC7-940E-5BA5B5088513}" type="pres">
      <dgm:prSet presAssocID="{00C026C4-E887-4660-8490-766471ADD4EA}" presName="sibTrans" presStyleCnt="0"/>
      <dgm:spPr/>
    </dgm:pt>
    <dgm:pt modelId="{1BBF9F24-0857-4AE7-B8D4-09003203F044}" type="pres">
      <dgm:prSet presAssocID="{7F77F4B6-49A0-472E-80D8-0813C5797C51}" presName="compNode" presStyleCnt="0"/>
      <dgm:spPr/>
    </dgm:pt>
    <dgm:pt modelId="{7B25A68D-AC7C-4806-AAA9-AF0A0CC35526}" type="pres">
      <dgm:prSet presAssocID="{7F77F4B6-49A0-472E-80D8-0813C5797C51}" presName="bgRect" presStyleLbl="bgShp" presStyleIdx="2" presStyleCnt="5"/>
      <dgm:spPr/>
    </dgm:pt>
    <dgm:pt modelId="{933F3440-E9B4-4C91-BC23-60F6E2046E6C}" type="pres">
      <dgm:prSet presAssocID="{7F77F4B6-49A0-472E-80D8-0813C5797C5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B06BC28E-A5A0-4108-A085-A154F55C78DF}" type="pres">
      <dgm:prSet presAssocID="{7F77F4B6-49A0-472E-80D8-0813C5797C51}" presName="spaceRect" presStyleCnt="0"/>
      <dgm:spPr/>
    </dgm:pt>
    <dgm:pt modelId="{15C7DB55-4464-402B-B8EA-BAFC9B2DC59A}" type="pres">
      <dgm:prSet presAssocID="{7F77F4B6-49A0-472E-80D8-0813C5797C51}" presName="parTx" presStyleLbl="revTx" presStyleIdx="2" presStyleCnt="5">
        <dgm:presLayoutVars>
          <dgm:chMax val="0"/>
          <dgm:chPref val="0"/>
        </dgm:presLayoutVars>
      </dgm:prSet>
      <dgm:spPr/>
    </dgm:pt>
    <dgm:pt modelId="{AFBDE735-99DE-4511-B132-FFB7B842E9A4}" type="pres">
      <dgm:prSet presAssocID="{469FE234-6561-49BB-A3A8-FEEACB3BA54D}" presName="sibTrans" presStyleCnt="0"/>
      <dgm:spPr/>
    </dgm:pt>
    <dgm:pt modelId="{4B5F36A0-C580-4F57-AA50-1E23C32FC00C}" type="pres">
      <dgm:prSet presAssocID="{0924C685-6A3C-4D28-8A8C-282837A0AC5E}" presName="compNode" presStyleCnt="0"/>
      <dgm:spPr/>
    </dgm:pt>
    <dgm:pt modelId="{808BA6E0-F064-4C92-83FB-BF7FEECD838B}" type="pres">
      <dgm:prSet presAssocID="{0924C685-6A3C-4D28-8A8C-282837A0AC5E}" presName="bgRect" presStyleLbl="bgShp" presStyleIdx="3" presStyleCnt="5"/>
      <dgm:spPr/>
    </dgm:pt>
    <dgm:pt modelId="{E78B71D9-89AC-4F5F-B9C3-95FA3AD5D536}" type="pres">
      <dgm:prSet presAssocID="{0924C685-6A3C-4D28-8A8C-282837A0AC5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lk"/>
        </a:ext>
      </dgm:extLst>
    </dgm:pt>
    <dgm:pt modelId="{EB65CF0B-ECF9-4AF0-9A68-977CB5190E5D}" type="pres">
      <dgm:prSet presAssocID="{0924C685-6A3C-4D28-8A8C-282837A0AC5E}" presName="spaceRect" presStyleCnt="0"/>
      <dgm:spPr/>
    </dgm:pt>
    <dgm:pt modelId="{40BAC88D-549D-4E41-814F-FA67384924FF}" type="pres">
      <dgm:prSet presAssocID="{0924C685-6A3C-4D28-8A8C-282837A0AC5E}" presName="parTx" presStyleLbl="revTx" presStyleIdx="3" presStyleCnt="5">
        <dgm:presLayoutVars>
          <dgm:chMax val="0"/>
          <dgm:chPref val="0"/>
        </dgm:presLayoutVars>
      </dgm:prSet>
      <dgm:spPr/>
    </dgm:pt>
    <dgm:pt modelId="{FBA0F479-139A-406F-8D49-5FC4638FAD4C}" type="pres">
      <dgm:prSet presAssocID="{6053D073-D191-402C-9204-F5F7E672E6D8}" presName="sibTrans" presStyleCnt="0"/>
      <dgm:spPr/>
    </dgm:pt>
    <dgm:pt modelId="{1BBB30BD-C174-4D80-BC9C-8EEFF0853675}" type="pres">
      <dgm:prSet presAssocID="{D4D1DB0E-5AE5-4F6C-8AAE-D3198E9CA8A5}" presName="compNode" presStyleCnt="0"/>
      <dgm:spPr/>
    </dgm:pt>
    <dgm:pt modelId="{4DB5E4E4-F5EC-4949-920B-E2702414E15E}" type="pres">
      <dgm:prSet presAssocID="{D4D1DB0E-5AE5-4F6C-8AAE-D3198E9CA8A5}" presName="bgRect" presStyleLbl="bgShp" presStyleIdx="4" presStyleCnt="5"/>
      <dgm:spPr/>
    </dgm:pt>
    <dgm:pt modelId="{3A1BC3AE-D231-4228-87DF-83E990F8C2B8}" type="pres">
      <dgm:prSet presAssocID="{D4D1DB0E-5AE5-4F6C-8AAE-D3198E9CA8A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DD69BC12-7647-44A7-950D-7D6F4702C149}" type="pres">
      <dgm:prSet presAssocID="{D4D1DB0E-5AE5-4F6C-8AAE-D3198E9CA8A5}" presName="spaceRect" presStyleCnt="0"/>
      <dgm:spPr/>
    </dgm:pt>
    <dgm:pt modelId="{9E92BF33-9747-41D4-9D07-EA4BF18E595B}" type="pres">
      <dgm:prSet presAssocID="{D4D1DB0E-5AE5-4F6C-8AAE-D3198E9CA8A5}" presName="parTx" presStyleLbl="revTx" presStyleIdx="4" presStyleCnt="5">
        <dgm:presLayoutVars>
          <dgm:chMax val="0"/>
          <dgm:chPref val="0"/>
        </dgm:presLayoutVars>
      </dgm:prSet>
      <dgm:spPr/>
    </dgm:pt>
  </dgm:ptLst>
  <dgm:cxnLst>
    <dgm:cxn modelId="{067D6122-1A7A-456E-A958-24984767ED64}" srcId="{3B94CDBB-F67A-4059-9AAF-13F2C7AAA628}" destId="{084D1BDA-0B47-4A39-A5B6-15310F04BB6B}" srcOrd="1" destOrd="0" parTransId="{C0693506-C42B-48AC-8D03-4458AB356E97}" sibTransId="{00C026C4-E887-4660-8490-766471ADD4EA}"/>
    <dgm:cxn modelId="{241D334B-ECF8-4510-9930-35DEBB9F6114}" type="presOf" srcId="{2F7DA765-0AB4-4B7D-B101-FDDF4B6463AA}" destId="{55F9AEE9-6461-4CCF-B874-936104697EB0}" srcOrd="0" destOrd="0" presId="urn:microsoft.com/office/officeart/2018/2/layout/IconVerticalSolidList"/>
    <dgm:cxn modelId="{9141C757-D8EB-42F7-B99C-00ED7FEECF60}" type="presOf" srcId="{3B94CDBB-F67A-4059-9AAF-13F2C7AAA628}" destId="{F32D47BE-4DED-412D-879B-FB187FFCA8ED}" srcOrd="0" destOrd="0" presId="urn:microsoft.com/office/officeart/2018/2/layout/IconVerticalSolidList"/>
    <dgm:cxn modelId="{D1203060-377D-4552-9CDB-7C89113340FB}" type="presOf" srcId="{0924C685-6A3C-4D28-8A8C-282837A0AC5E}" destId="{40BAC88D-549D-4E41-814F-FA67384924FF}" srcOrd="0" destOrd="0" presId="urn:microsoft.com/office/officeart/2018/2/layout/IconVerticalSolidList"/>
    <dgm:cxn modelId="{F4347F63-C603-4E52-922A-AEC571EE4A5C}" srcId="{3B94CDBB-F67A-4059-9AAF-13F2C7AAA628}" destId="{D4D1DB0E-5AE5-4F6C-8AAE-D3198E9CA8A5}" srcOrd="4" destOrd="0" parTransId="{BE85BA69-A151-4964-B46C-56F177C2ECB2}" sibTransId="{0F69E6B7-BCEC-4904-A2E2-47CF92963A7E}"/>
    <dgm:cxn modelId="{AC32BA66-E757-4D60-B9CB-F80EF6C6243E}" srcId="{3B94CDBB-F67A-4059-9AAF-13F2C7AAA628}" destId="{7F77F4B6-49A0-472E-80D8-0813C5797C51}" srcOrd="2" destOrd="0" parTransId="{4C3E7494-9F89-45AE-B9C9-EA1E512EDB3A}" sibTransId="{469FE234-6561-49BB-A3A8-FEEACB3BA54D}"/>
    <dgm:cxn modelId="{FE435A7F-F794-43C1-A6FB-819D790AC8EA}" type="presOf" srcId="{084D1BDA-0B47-4A39-A5B6-15310F04BB6B}" destId="{B908E8EC-9AD0-4686-8A45-85FC495A5C87}" srcOrd="0" destOrd="0" presId="urn:microsoft.com/office/officeart/2018/2/layout/IconVerticalSolidList"/>
    <dgm:cxn modelId="{8A544F97-3045-4657-8166-5C19DDCDDF2B}" srcId="{3B94CDBB-F67A-4059-9AAF-13F2C7AAA628}" destId="{0924C685-6A3C-4D28-8A8C-282837A0AC5E}" srcOrd="3" destOrd="0" parTransId="{24865E57-8546-417A-B078-7A3E30E2C423}" sibTransId="{6053D073-D191-402C-9204-F5F7E672E6D8}"/>
    <dgm:cxn modelId="{12DEB09B-C34D-4E63-B704-98D9BDD54CE7}" type="presOf" srcId="{D4D1DB0E-5AE5-4F6C-8AAE-D3198E9CA8A5}" destId="{9E92BF33-9747-41D4-9D07-EA4BF18E595B}" srcOrd="0" destOrd="0" presId="urn:microsoft.com/office/officeart/2018/2/layout/IconVerticalSolidList"/>
    <dgm:cxn modelId="{00D8C1BB-EEE2-40AE-B31D-B83A0461C35F}" type="presOf" srcId="{7F77F4B6-49A0-472E-80D8-0813C5797C51}" destId="{15C7DB55-4464-402B-B8EA-BAFC9B2DC59A}" srcOrd="0" destOrd="0" presId="urn:microsoft.com/office/officeart/2018/2/layout/IconVerticalSolidList"/>
    <dgm:cxn modelId="{33C5D6EC-833E-4912-95A1-34D4B72715F7}" srcId="{3B94CDBB-F67A-4059-9AAF-13F2C7AAA628}" destId="{2F7DA765-0AB4-4B7D-B101-FDDF4B6463AA}" srcOrd="0" destOrd="0" parTransId="{9B9495E7-CB8C-4F56-BFA2-6BD5C33710CC}" sibTransId="{CDD01098-93DD-48A2-A8E4-F2CD86948E98}"/>
    <dgm:cxn modelId="{8A0C1389-DC58-4DD9-88BF-816B03709CB8}" type="presParOf" srcId="{F32D47BE-4DED-412D-879B-FB187FFCA8ED}" destId="{DD449C43-9050-4095-ABB2-3DA9BBE1AD36}" srcOrd="0" destOrd="0" presId="urn:microsoft.com/office/officeart/2018/2/layout/IconVerticalSolidList"/>
    <dgm:cxn modelId="{A6166BFB-7E49-4142-B2E6-FF35A2399C6D}" type="presParOf" srcId="{DD449C43-9050-4095-ABB2-3DA9BBE1AD36}" destId="{87640102-8C58-4A28-B6F2-5D0432B29FBF}" srcOrd="0" destOrd="0" presId="urn:microsoft.com/office/officeart/2018/2/layout/IconVerticalSolidList"/>
    <dgm:cxn modelId="{462CAF12-B34F-4FE7-AE65-2A9E1FF1E952}" type="presParOf" srcId="{DD449C43-9050-4095-ABB2-3DA9BBE1AD36}" destId="{8CE5F85A-5A1A-4274-BAC1-6B92D7139EF9}" srcOrd="1" destOrd="0" presId="urn:microsoft.com/office/officeart/2018/2/layout/IconVerticalSolidList"/>
    <dgm:cxn modelId="{84D6BF65-5D3F-4B20-B496-87D461B5B5F4}" type="presParOf" srcId="{DD449C43-9050-4095-ABB2-3DA9BBE1AD36}" destId="{62C77FC5-A7B3-4065-A9C2-0740320C9632}" srcOrd="2" destOrd="0" presId="urn:microsoft.com/office/officeart/2018/2/layout/IconVerticalSolidList"/>
    <dgm:cxn modelId="{22E8ED0E-D9EB-4758-B018-0A2970428BE2}" type="presParOf" srcId="{DD449C43-9050-4095-ABB2-3DA9BBE1AD36}" destId="{55F9AEE9-6461-4CCF-B874-936104697EB0}" srcOrd="3" destOrd="0" presId="urn:microsoft.com/office/officeart/2018/2/layout/IconVerticalSolidList"/>
    <dgm:cxn modelId="{B67FF7C1-85AF-4F4F-BC1F-E933796601D3}" type="presParOf" srcId="{F32D47BE-4DED-412D-879B-FB187FFCA8ED}" destId="{ABCE9C28-A218-4DF1-91B4-BA131DA51EC6}" srcOrd="1" destOrd="0" presId="urn:microsoft.com/office/officeart/2018/2/layout/IconVerticalSolidList"/>
    <dgm:cxn modelId="{AF4F285C-6913-44A8-83E4-6869FCD6487C}" type="presParOf" srcId="{F32D47BE-4DED-412D-879B-FB187FFCA8ED}" destId="{2AB903F7-BB02-45DB-8C1B-5334A4FC6A33}" srcOrd="2" destOrd="0" presId="urn:microsoft.com/office/officeart/2018/2/layout/IconVerticalSolidList"/>
    <dgm:cxn modelId="{8E4AF600-0861-49C2-9118-C841C8C397BE}" type="presParOf" srcId="{2AB903F7-BB02-45DB-8C1B-5334A4FC6A33}" destId="{BF5EB49F-1335-479B-AFB5-5B81B249B8DA}" srcOrd="0" destOrd="0" presId="urn:microsoft.com/office/officeart/2018/2/layout/IconVerticalSolidList"/>
    <dgm:cxn modelId="{A0C41081-D35C-404E-B8EB-F9226353B74F}" type="presParOf" srcId="{2AB903F7-BB02-45DB-8C1B-5334A4FC6A33}" destId="{30AFBDCA-7F9A-46F2-BDDC-5209C0334223}" srcOrd="1" destOrd="0" presId="urn:microsoft.com/office/officeart/2018/2/layout/IconVerticalSolidList"/>
    <dgm:cxn modelId="{B05D287E-82F3-4313-96AF-A20F3D4F4FD9}" type="presParOf" srcId="{2AB903F7-BB02-45DB-8C1B-5334A4FC6A33}" destId="{C07D129B-739C-46DC-93CB-77BDC2DADE2F}" srcOrd="2" destOrd="0" presId="urn:microsoft.com/office/officeart/2018/2/layout/IconVerticalSolidList"/>
    <dgm:cxn modelId="{62E0E0F6-DC82-49F0-9E79-D836CBE8B975}" type="presParOf" srcId="{2AB903F7-BB02-45DB-8C1B-5334A4FC6A33}" destId="{B908E8EC-9AD0-4686-8A45-85FC495A5C87}" srcOrd="3" destOrd="0" presId="urn:microsoft.com/office/officeart/2018/2/layout/IconVerticalSolidList"/>
    <dgm:cxn modelId="{00D81CF2-A72B-4D79-B6E4-D034D804F016}" type="presParOf" srcId="{F32D47BE-4DED-412D-879B-FB187FFCA8ED}" destId="{B9585BE3-A19E-4CC7-940E-5BA5B5088513}" srcOrd="3" destOrd="0" presId="urn:microsoft.com/office/officeart/2018/2/layout/IconVerticalSolidList"/>
    <dgm:cxn modelId="{95D85591-895A-4DE9-B8A4-3E9C8C5F3589}" type="presParOf" srcId="{F32D47BE-4DED-412D-879B-FB187FFCA8ED}" destId="{1BBF9F24-0857-4AE7-B8D4-09003203F044}" srcOrd="4" destOrd="0" presId="urn:microsoft.com/office/officeart/2018/2/layout/IconVerticalSolidList"/>
    <dgm:cxn modelId="{ACDBB6EB-470F-40CD-8062-8C0E1C94F27B}" type="presParOf" srcId="{1BBF9F24-0857-4AE7-B8D4-09003203F044}" destId="{7B25A68D-AC7C-4806-AAA9-AF0A0CC35526}" srcOrd="0" destOrd="0" presId="urn:microsoft.com/office/officeart/2018/2/layout/IconVerticalSolidList"/>
    <dgm:cxn modelId="{08518E60-CC12-4CF3-85EF-B3CD0930501F}" type="presParOf" srcId="{1BBF9F24-0857-4AE7-B8D4-09003203F044}" destId="{933F3440-E9B4-4C91-BC23-60F6E2046E6C}" srcOrd="1" destOrd="0" presId="urn:microsoft.com/office/officeart/2018/2/layout/IconVerticalSolidList"/>
    <dgm:cxn modelId="{2CDAABEE-E75C-4BDF-9D67-4A90D9BCB31B}" type="presParOf" srcId="{1BBF9F24-0857-4AE7-B8D4-09003203F044}" destId="{B06BC28E-A5A0-4108-A085-A154F55C78DF}" srcOrd="2" destOrd="0" presId="urn:microsoft.com/office/officeart/2018/2/layout/IconVerticalSolidList"/>
    <dgm:cxn modelId="{3E765793-DB07-4CEC-B878-47D56A628F3F}" type="presParOf" srcId="{1BBF9F24-0857-4AE7-B8D4-09003203F044}" destId="{15C7DB55-4464-402B-B8EA-BAFC9B2DC59A}" srcOrd="3" destOrd="0" presId="urn:microsoft.com/office/officeart/2018/2/layout/IconVerticalSolidList"/>
    <dgm:cxn modelId="{1870587A-10C3-4323-95C2-491176F6411E}" type="presParOf" srcId="{F32D47BE-4DED-412D-879B-FB187FFCA8ED}" destId="{AFBDE735-99DE-4511-B132-FFB7B842E9A4}" srcOrd="5" destOrd="0" presId="urn:microsoft.com/office/officeart/2018/2/layout/IconVerticalSolidList"/>
    <dgm:cxn modelId="{9D3B83EC-39D2-4A81-A133-EC03CC4E3EE4}" type="presParOf" srcId="{F32D47BE-4DED-412D-879B-FB187FFCA8ED}" destId="{4B5F36A0-C580-4F57-AA50-1E23C32FC00C}" srcOrd="6" destOrd="0" presId="urn:microsoft.com/office/officeart/2018/2/layout/IconVerticalSolidList"/>
    <dgm:cxn modelId="{7C1CA227-6E50-4F0E-AF5F-9AFE8D3A05F6}" type="presParOf" srcId="{4B5F36A0-C580-4F57-AA50-1E23C32FC00C}" destId="{808BA6E0-F064-4C92-83FB-BF7FEECD838B}" srcOrd="0" destOrd="0" presId="urn:microsoft.com/office/officeart/2018/2/layout/IconVerticalSolidList"/>
    <dgm:cxn modelId="{BD758DAE-D479-46FD-ADF6-5BD295617A97}" type="presParOf" srcId="{4B5F36A0-C580-4F57-AA50-1E23C32FC00C}" destId="{E78B71D9-89AC-4F5F-B9C3-95FA3AD5D536}" srcOrd="1" destOrd="0" presId="urn:microsoft.com/office/officeart/2018/2/layout/IconVerticalSolidList"/>
    <dgm:cxn modelId="{34E83432-0C8D-4F01-866F-6A5F7B2A1AF4}" type="presParOf" srcId="{4B5F36A0-C580-4F57-AA50-1E23C32FC00C}" destId="{EB65CF0B-ECF9-4AF0-9A68-977CB5190E5D}" srcOrd="2" destOrd="0" presId="urn:microsoft.com/office/officeart/2018/2/layout/IconVerticalSolidList"/>
    <dgm:cxn modelId="{7A3B1B77-96A7-4119-9E46-F610D22E64D7}" type="presParOf" srcId="{4B5F36A0-C580-4F57-AA50-1E23C32FC00C}" destId="{40BAC88D-549D-4E41-814F-FA67384924FF}" srcOrd="3" destOrd="0" presId="urn:microsoft.com/office/officeart/2018/2/layout/IconVerticalSolidList"/>
    <dgm:cxn modelId="{A643CED0-902E-4F00-9C7B-EE7E82962CC4}" type="presParOf" srcId="{F32D47BE-4DED-412D-879B-FB187FFCA8ED}" destId="{FBA0F479-139A-406F-8D49-5FC4638FAD4C}" srcOrd="7" destOrd="0" presId="urn:microsoft.com/office/officeart/2018/2/layout/IconVerticalSolidList"/>
    <dgm:cxn modelId="{9616FAC6-E377-4970-9B5A-26022EBA49A3}" type="presParOf" srcId="{F32D47BE-4DED-412D-879B-FB187FFCA8ED}" destId="{1BBB30BD-C174-4D80-BC9C-8EEFF0853675}" srcOrd="8" destOrd="0" presId="urn:microsoft.com/office/officeart/2018/2/layout/IconVerticalSolidList"/>
    <dgm:cxn modelId="{0E01E41C-9E39-443A-91AA-A2DB7B1D1B65}" type="presParOf" srcId="{1BBB30BD-C174-4D80-BC9C-8EEFF0853675}" destId="{4DB5E4E4-F5EC-4949-920B-E2702414E15E}" srcOrd="0" destOrd="0" presId="urn:microsoft.com/office/officeart/2018/2/layout/IconVerticalSolidList"/>
    <dgm:cxn modelId="{6030FF07-65B6-45D5-AB54-DE15CB1F5C1D}" type="presParOf" srcId="{1BBB30BD-C174-4D80-BC9C-8EEFF0853675}" destId="{3A1BC3AE-D231-4228-87DF-83E990F8C2B8}" srcOrd="1" destOrd="0" presId="urn:microsoft.com/office/officeart/2018/2/layout/IconVerticalSolidList"/>
    <dgm:cxn modelId="{B6F7E17D-4917-46CC-97C1-EE0C3B68AA8B}" type="presParOf" srcId="{1BBB30BD-C174-4D80-BC9C-8EEFF0853675}" destId="{DD69BC12-7647-44A7-950D-7D6F4702C149}" srcOrd="2" destOrd="0" presId="urn:microsoft.com/office/officeart/2018/2/layout/IconVerticalSolidList"/>
    <dgm:cxn modelId="{E4E1A08E-E62F-48CB-A16B-C820432F31B7}" type="presParOf" srcId="{1BBB30BD-C174-4D80-BC9C-8EEFF0853675}" destId="{9E92BF33-9747-41D4-9D07-EA4BF18E595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94CDBB-F67A-4059-9AAF-13F2C7AAA628}"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2F7DA765-0AB4-4B7D-B101-FDDF4B6463AA}">
      <dgm:prSet/>
      <dgm:spPr/>
      <dgm:t>
        <a:bodyPr/>
        <a:lstStyle/>
        <a:p>
          <a:pPr>
            <a:lnSpc>
              <a:spcPct val="100000"/>
            </a:lnSpc>
          </a:pPr>
          <a:r>
            <a:rPr lang="en-US" dirty="0"/>
            <a:t>Flow</a:t>
          </a:r>
        </a:p>
      </dgm:t>
    </dgm:pt>
    <dgm:pt modelId="{9B9495E7-CB8C-4F56-BFA2-6BD5C33710CC}" type="parTrans" cxnId="{33C5D6EC-833E-4912-95A1-34D4B72715F7}">
      <dgm:prSet/>
      <dgm:spPr/>
      <dgm:t>
        <a:bodyPr/>
        <a:lstStyle/>
        <a:p>
          <a:endParaRPr lang="en-US"/>
        </a:p>
      </dgm:t>
    </dgm:pt>
    <dgm:pt modelId="{CDD01098-93DD-48A2-A8E4-F2CD86948E98}" type="sibTrans" cxnId="{33C5D6EC-833E-4912-95A1-34D4B72715F7}">
      <dgm:prSet/>
      <dgm:spPr/>
      <dgm:t>
        <a:bodyPr/>
        <a:lstStyle/>
        <a:p>
          <a:endParaRPr lang="en-US"/>
        </a:p>
      </dgm:t>
    </dgm:pt>
    <dgm:pt modelId="{7F77F4B6-49A0-472E-80D8-0813C5797C51}">
      <dgm:prSet/>
      <dgm:spPr/>
      <dgm:t>
        <a:bodyPr/>
        <a:lstStyle/>
        <a:p>
          <a:pPr>
            <a:lnSpc>
              <a:spcPct val="100000"/>
            </a:lnSpc>
          </a:pPr>
          <a:r>
            <a:rPr lang="en-US" dirty="0"/>
            <a:t>Process Automation</a:t>
          </a:r>
        </a:p>
      </dgm:t>
    </dgm:pt>
    <dgm:pt modelId="{4C3E7494-9F89-45AE-B9C9-EA1E512EDB3A}" type="parTrans" cxnId="{AC32BA66-E757-4D60-B9CB-F80EF6C6243E}">
      <dgm:prSet/>
      <dgm:spPr/>
      <dgm:t>
        <a:bodyPr/>
        <a:lstStyle/>
        <a:p>
          <a:endParaRPr lang="en-US"/>
        </a:p>
      </dgm:t>
    </dgm:pt>
    <dgm:pt modelId="{469FE234-6561-49BB-A3A8-FEEACB3BA54D}" type="sibTrans" cxnId="{AC32BA66-E757-4D60-B9CB-F80EF6C6243E}">
      <dgm:prSet/>
      <dgm:spPr/>
      <dgm:t>
        <a:bodyPr/>
        <a:lstStyle/>
        <a:p>
          <a:endParaRPr lang="en-US"/>
        </a:p>
      </dgm:t>
    </dgm:pt>
    <dgm:pt modelId="{0924C685-6A3C-4D28-8A8C-282837A0AC5E}">
      <dgm:prSet/>
      <dgm:spPr/>
      <dgm:t>
        <a:bodyPr/>
        <a:lstStyle/>
        <a:p>
          <a:pPr>
            <a:lnSpc>
              <a:spcPct val="100000"/>
            </a:lnSpc>
          </a:pPr>
          <a:r>
            <a:rPr lang="en-US"/>
            <a:t>Conversations</a:t>
          </a:r>
          <a:endParaRPr lang="en-US" dirty="0"/>
        </a:p>
      </dgm:t>
    </dgm:pt>
    <dgm:pt modelId="{24865E57-8546-417A-B078-7A3E30E2C423}" type="parTrans" cxnId="{8A544F97-3045-4657-8166-5C19DDCDDF2B}">
      <dgm:prSet/>
      <dgm:spPr/>
      <dgm:t>
        <a:bodyPr/>
        <a:lstStyle/>
        <a:p>
          <a:endParaRPr lang="en-US"/>
        </a:p>
      </dgm:t>
    </dgm:pt>
    <dgm:pt modelId="{6053D073-D191-402C-9204-F5F7E672E6D8}" type="sibTrans" cxnId="{8A544F97-3045-4657-8166-5C19DDCDDF2B}">
      <dgm:prSet/>
      <dgm:spPr/>
      <dgm:t>
        <a:bodyPr/>
        <a:lstStyle/>
        <a:p>
          <a:endParaRPr lang="en-US"/>
        </a:p>
      </dgm:t>
    </dgm:pt>
    <dgm:pt modelId="{D4D1DB0E-5AE5-4F6C-8AAE-D3198E9CA8A5}">
      <dgm:prSet/>
      <dgm:spPr/>
      <dgm:t>
        <a:bodyPr/>
        <a:lstStyle/>
        <a:p>
          <a:pPr>
            <a:lnSpc>
              <a:spcPct val="100000"/>
            </a:lnSpc>
          </a:pPr>
          <a:r>
            <a:rPr lang="en-US" dirty="0"/>
            <a:t>Orchestration and Choreography</a:t>
          </a:r>
        </a:p>
      </dgm:t>
    </dgm:pt>
    <dgm:pt modelId="{BE85BA69-A151-4964-B46C-56F177C2ECB2}" type="parTrans" cxnId="{F4347F63-C603-4E52-922A-AEC571EE4A5C}">
      <dgm:prSet/>
      <dgm:spPr/>
      <dgm:t>
        <a:bodyPr/>
        <a:lstStyle/>
        <a:p>
          <a:endParaRPr lang="en-US"/>
        </a:p>
      </dgm:t>
    </dgm:pt>
    <dgm:pt modelId="{0F69E6B7-BCEC-4904-A2E2-47CF92963A7E}" type="sibTrans" cxnId="{F4347F63-C603-4E52-922A-AEC571EE4A5C}">
      <dgm:prSet/>
      <dgm:spPr/>
      <dgm:t>
        <a:bodyPr/>
        <a:lstStyle/>
        <a:p>
          <a:endParaRPr lang="en-US"/>
        </a:p>
      </dgm:t>
    </dgm:pt>
    <dgm:pt modelId="{F32D47BE-4DED-412D-879B-FB187FFCA8ED}" type="pres">
      <dgm:prSet presAssocID="{3B94CDBB-F67A-4059-9AAF-13F2C7AAA628}" presName="root" presStyleCnt="0">
        <dgm:presLayoutVars>
          <dgm:dir/>
          <dgm:resizeHandles val="exact"/>
        </dgm:presLayoutVars>
      </dgm:prSet>
      <dgm:spPr/>
    </dgm:pt>
    <dgm:pt modelId="{4B5F36A0-C580-4F57-AA50-1E23C32FC00C}" type="pres">
      <dgm:prSet presAssocID="{0924C685-6A3C-4D28-8A8C-282837A0AC5E}" presName="compNode" presStyleCnt="0"/>
      <dgm:spPr/>
    </dgm:pt>
    <dgm:pt modelId="{808BA6E0-F064-4C92-83FB-BF7FEECD838B}" type="pres">
      <dgm:prSet presAssocID="{0924C685-6A3C-4D28-8A8C-282837A0AC5E}" presName="bgRect" presStyleLbl="bgShp" presStyleIdx="0" presStyleCnt="4"/>
      <dgm:spPr/>
    </dgm:pt>
    <dgm:pt modelId="{E78B71D9-89AC-4F5F-B9C3-95FA3AD5D536}" type="pres">
      <dgm:prSet presAssocID="{0924C685-6A3C-4D28-8A8C-282837A0AC5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lk"/>
        </a:ext>
      </dgm:extLst>
    </dgm:pt>
    <dgm:pt modelId="{EB65CF0B-ECF9-4AF0-9A68-977CB5190E5D}" type="pres">
      <dgm:prSet presAssocID="{0924C685-6A3C-4D28-8A8C-282837A0AC5E}" presName="spaceRect" presStyleCnt="0"/>
      <dgm:spPr/>
    </dgm:pt>
    <dgm:pt modelId="{40BAC88D-549D-4E41-814F-FA67384924FF}" type="pres">
      <dgm:prSet presAssocID="{0924C685-6A3C-4D28-8A8C-282837A0AC5E}" presName="parTx" presStyleLbl="revTx" presStyleIdx="0" presStyleCnt="4">
        <dgm:presLayoutVars>
          <dgm:chMax val="0"/>
          <dgm:chPref val="0"/>
        </dgm:presLayoutVars>
      </dgm:prSet>
      <dgm:spPr/>
    </dgm:pt>
    <dgm:pt modelId="{86FF034E-1C59-0A49-91BA-9FC881ED9001}" type="pres">
      <dgm:prSet presAssocID="{6053D073-D191-402C-9204-F5F7E672E6D8}" presName="sibTrans" presStyleCnt="0"/>
      <dgm:spPr/>
    </dgm:pt>
    <dgm:pt modelId="{DD449C43-9050-4095-ABB2-3DA9BBE1AD36}" type="pres">
      <dgm:prSet presAssocID="{2F7DA765-0AB4-4B7D-B101-FDDF4B6463AA}" presName="compNode" presStyleCnt="0"/>
      <dgm:spPr/>
    </dgm:pt>
    <dgm:pt modelId="{87640102-8C58-4A28-B6F2-5D0432B29FBF}" type="pres">
      <dgm:prSet presAssocID="{2F7DA765-0AB4-4B7D-B101-FDDF4B6463AA}" presName="bgRect" presStyleLbl="bgShp" presStyleIdx="1" presStyleCnt="4"/>
      <dgm:spPr/>
    </dgm:pt>
    <dgm:pt modelId="{8CE5F85A-5A1A-4274-BAC1-6B92D7139EF9}" type="pres">
      <dgm:prSet presAssocID="{2F7DA765-0AB4-4B7D-B101-FDDF4B6463A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uck"/>
        </a:ext>
      </dgm:extLst>
    </dgm:pt>
    <dgm:pt modelId="{62C77FC5-A7B3-4065-A9C2-0740320C9632}" type="pres">
      <dgm:prSet presAssocID="{2F7DA765-0AB4-4B7D-B101-FDDF4B6463AA}" presName="spaceRect" presStyleCnt="0"/>
      <dgm:spPr/>
    </dgm:pt>
    <dgm:pt modelId="{55F9AEE9-6461-4CCF-B874-936104697EB0}" type="pres">
      <dgm:prSet presAssocID="{2F7DA765-0AB4-4B7D-B101-FDDF4B6463AA}" presName="parTx" presStyleLbl="revTx" presStyleIdx="1" presStyleCnt="4">
        <dgm:presLayoutVars>
          <dgm:chMax val="0"/>
          <dgm:chPref val="0"/>
        </dgm:presLayoutVars>
      </dgm:prSet>
      <dgm:spPr/>
    </dgm:pt>
    <dgm:pt modelId="{ABCE9C28-A218-4DF1-91B4-BA131DA51EC6}" type="pres">
      <dgm:prSet presAssocID="{CDD01098-93DD-48A2-A8E4-F2CD86948E98}" presName="sibTrans" presStyleCnt="0"/>
      <dgm:spPr/>
    </dgm:pt>
    <dgm:pt modelId="{1BBF9F24-0857-4AE7-B8D4-09003203F044}" type="pres">
      <dgm:prSet presAssocID="{7F77F4B6-49A0-472E-80D8-0813C5797C51}" presName="compNode" presStyleCnt="0"/>
      <dgm:spPr/>
    </dgm:pt>
    <dgm:pt modelId="{7B25A68D-AC7C-4806-AAA9-AF0A0CC35526}" type="pres">
      <dgm:prSet presAssocID="{7F77F4B6-49A0-472E-80D8-0813C5797C51}" presName="bgRect" presStyleLbl="bgShp" presStyleIdx="2" presStyleCnt="4"/>
      <dgm:spPr/>
    </dgm:pt>
    <dgm:pt modelId="{933F3440-E9B4-4C91-BC23-60F6E2046E6C}" type="pres">
      <dgm:prSet presAssocID="{7F77F4B6-49A0-472E-80D8-0813C5797C5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B06BC28E-A5A0-4108-A085-A154F55C78DF}" type="pres">
      <dgm:prSet presAssocID="{7F77F4B6-49A0-472E-80D8-0813C5797C51}" presName="spaceRect" presStyleCnt="0"/>
      <dgm:spPr/>
    </dgm:pt>
    <dgm:pt modelId="{15C7DB55-4464-402B-B8EA-BAFC9B2DC59A}" type="pres">
      <dgm:prSet presAssocID="{7F77F4B6-49A0-472E-80D8-0813C5797C51}" presName="parTx" presStyleLbl="revTx" presStyleIdx="2" presStyleCnt="4">
        <dgm:presLayoutVars>
          <dgm:chMax val="0"/>
          <dgm:chPref val="0"/>
        </dgm:presLayoutVars>
      </dgm:prSet>
      <dgm:spPr/>
    </dgm:pt>
    <dgm:pt modelId="{AFBDE735-99DE-4511-B132-FFB7B842E9A4}" type="pres">
      <dgm:prSet presAssocID="{469FE234-6561-49BB-A3A8-FEEACB3BA54D}" presName="sibTrans" presStyleCnt="0"/>
      <dgm:spPr/>
    </dgm:pt>
    <dgm:pt modelId="{1BBB30BD-C174-4D80-BC9C-8EEFF0853675}" type="pres">
      <dgm:prSet presAssocID="{D4D1DB0E-5AE5-4F6C-8AAE-D3198E9CA8A5}" presName="compNode" presStyleCnt="0"/>
      <dgm:spPr/>
    </dgm:pt>
    <dgm:pt modelId="{4DB5E4E4-F5EC-4949-920B-E2702414E15E}" type="pres">
      <dgm:prSet presAssocID="{D4D1DB0E-5AE5-4F6C-8AAE-D3198E9CA8A5}" presName="bgRect" presStyleLbl="bgShp" presStyleIdx="3" presStyleCnt="4"/>
      <dgm:spPr/>
    </dgm:pt>
    <dgm:pt modelId="{3A1BC3AE-D231-4228-87DF-83E990F8C2B8}" type="pres">
      <dgm:prSet presAssocID="{D4D1DB0E-5AE5-4F6C-8AAE-D3198E9CA8A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DD69BC12-7647-44A7-950D-7D6F4702C149}" type="pres">
      <dgm:prSet presAssocID="{D4D1DB0E-5AE5-4F6C-8AAE-D3198E9CA8A5}" presName="spaceRect" presStyleCnt="0"/>
      <dgm:spPr/>
    </dgm:pt>
    <dgm:pt modelId="{9E92BF33-9747-41D4-9D07-EA4BF18E595B}" type="pres">
      <dgm:prSet presAssocID="{D4D1DB0E-5AE5-4F6C-8AAE-D3198E9CA8A5}" presName="parTx" presStyleLbl="revTx" presStyleIdx="3" presStyleCnt="4">
        <dgm:presLayoutVars>
          <dgm:chMax val="0"/>
          <dgm:chPref val="0"/>
        </dgm:presLayoutVars>
      </dgm:prSet>
      <dgm:spPr/>
    </dgm:pt>
  </dgm:ptLst>
  <dgm:cxnLst>
    <dgm:cxn modelId="{4CC1A702-047D-5449-91F1-5F0BDD7D2927}" type="presOf" srcId="{0924C685-6A3C-4D28-8A8C-282837A0AC5E}" destId="{40BAC88D-549D-4E41-814F-FA67384924FF}" srcOrd="0" destOrd="0" presId="urn:microsoft.com/office/officeart/2018/2/layout/IconVerticalSolidList"/>
    <dgm:cxn modelId="{9141C757-D8EB-42F7-B99C-00ED7FEECF60}" type="presOf" srcId="{3B94CDBB-F67A-4059-9AAF-13F2C7AAA628}" destId="{F32D47BE-4DED-412D-879B-FB187FFCA8ED}" srcOrd="0" destOrd="0" presId="urn:microsoft.com/office/officeart/2018/2/layout/IconVerticalSolidList"/>
    <dgm:cxn modelId="{F4347F63-C603-4E52-922A-AEC571EE4A5C}" srcId="{3B94CDBB-F67A-4059-9AAF-13F2C7AAA628}" destId="{D4D1DB0E-5AE5-4F6C-8AAE-D3198E9CA8A5}" srcOrd="3" destOrd="0" parTransId="{BE85BA69-A151-4964-B46C-56F177C2ECB2}" sibTransId="{0F69E6B7-BCEC-4904-A2E2-47CF92963A7E}"/>
    <dgm:cxn modelId="{AC32BA66-E757-4D60-B9CB-F80EF6C6243E}" srcId="{3B94CDBB-F67A-4059-9AAF-13F2C7AAA628}" destId="{7F77F4B6-49A0-472E-80D8-0813C5797C51}" srcOrd="2" destOrd="0" parTransId="{4C3E7494-9F89-45AE-B9C9-EA1E512EDB3A}" sibTransId="{469FE234-6561-49BB-A3A8-FEEACB3BA54D}"/>
    <dgm:cxn modelId="{C8642F8F-B4F7-C14B-88D2-9F201681D124}" type="presOf" srcId="{2F7DA765-0AB4-4B7D-B101-FDDF4B6463AA}" destId="{55F9AEE9-6461-4CCF-B874-936104697EB0}" srcOrd="0" destOrd="0" presId="urn:microsoft.com/office/officeart/2018/2/layout/IconVerticalSolidList"/>
    <dgm:cxn modelId="{8A544F97-3045-4657-8166-5C19DDCDDF2B}" srcId="{3B94CDBB-F67A-4059-9AAF-13F2C7AAA628}" destId="{0924C685-6A3C-4D28-8A8C-282837A0AC5E}" srcOrd="0" destOrd="0" parTransId="{24865E57-8546-417A-B078-7A3E30E2C423}" sibTransId="{6053D073-D191-402C-9204-F5F7E672E6D8}"/>
    <dgm:cxn modelId="{F176F7E8-2BF9-184D-BC19-23DA93E7BB4C}" type="presOf" srcId="{D4D1DB0E-5AE5-4F6C-8AAE-D3198E9CA8A5}" destId="{9E92BF33-9747-41D4-9D07-EA4BF18E595B}" srcOrd="0" destOrd="0" presId="urn:microsoft.com/office/officeart/2018/2/layout/IconVerticalSolidList"/>
    <dgm:cxn modelId="{33C5D6EC-833E-4912-95A1-34D4B72715F7}" srcId="{3B94CDBB-F67A-4059-9AAF-13F2C7AAA628}" destId="{2F7DA765-0AB4-4B7D-B101-FDDF4B6463AA}" srcOrd="1" destOrd="0" parTransId="{9B9495E7-CB8C-4F56-BFA2-6BD5C33710CC}" sibTransId="{CDD01098-93DD-48A2-A8E4-F2CD86948E98}"/>
    <dgm:cxn modelId="{D74310F7-D67F-1E4B-84F5-26413C9BDF2B}" type="presOf" srcId="{7F77F4B6-49A0-472E-80D8-0813C5797C51}" destId="{15C7DB55-4464-402B-B8EA-BAFC9B2DC59A}" srcOrd="0" destOrd="0" presId="urn:microsoft.com/office/officeart/2018/2/layout/IconVerticalSolidList"/>
    <dgm:cxn modelId="{7DCCBE3B-DDF9-8142-9248-E0AD524A2BD5}" type="presParOf" srcId="{F32D47BE-4DED-412D-879B-FB187FFCA8ED}" destId="{4B5F36A0-C580-4F57-AA50-1E23C32FC00C}" srcOrd="0" destOrd="0" presId="urn:microsoft.com/office/officeart/2018/2/layout/IconVerticalSolidList"/>
    <dgm:cxn modelId="{7FD822EC-7B20-074D-9BD1-2122562665F9}" type="presParOf" srcId="{4B5F36A0-C580-4F57-AA50-1E23C32FC00C}" destId="{808BA6E0-F064-4C92-83FB-BF7FEECD838B}" srcOrd="0" destOrd="0" presId="urn:microsoft.com/office/officeart/2018/2/layout/IconVerticalSolidList"/>
    <dgm:cxn modelId="{0E347A53-5F58-D04D-A8AC-D4E3E6AEC709}" type="presParOf" srcId="{4B5F36A0-C580-4F57-AA50-1E23C32FC00C}" destId="{E78B71D9-89AC-4F5F-B9C3-95FA3AD5D536}" srcOrd="1" destOrd="0" presId="urn:microsoft.com/office/officeart/2018/2/layout/IconVerticalSolidList"/>
    <dgm:cxn modelId="{749020FA-EE5E-E943-A747-B47044DBDF10}" type="presParOf" srcId="{4B5F36A0-C580-4F57-AA50-1E23C32FC00C}" destId="{EB65CF0B-ECF9-4AF0-9A68-977CB5190E5D}" srcOrd="2" destOrd="0" presId="urn:microsoft.com/office/officeart/2018/2/layout/IconVerticalSolidList"/>
    <dgm:cxn modelId="{B4BB7D93-960A-0247-8B53-27B4479901E1}" type="presParOf" srcId="{4B5F36A0-C580-4F57-AA50-1E23C32FC00C}" destId="{40BAC88D-549D-4E41-814F-FA67384924FF}" srcOrd="3" destOrd="0" presId="urn:microsoft.com/office/officeart/2018/2/layout/IconVerticalSolidList"/>
    <dgm:cxn modelId="{5FD171F3-C112-054F-9B49-EB0A0F6366AE}" type="presParOf" srcId="{F32D47BE-4DED-412D-879B-FB187FFCA8ED}" destId="{86FF034E-1C59-0A49-91BA-9FC881ED9001}" srcOrd="1" destOrd="0" presId="urn:microsoft.com/office/officeart/2018/2/layout/IconVerticalSolidList"/>
    <dgm:cxn modelId="{6F7AEBA6-4351-AC4F-8AD8-E3DC61102D02}" type="presParOf" srcId="{F32D47BE-4DED-412D-879B-FB187FFCA8ED}" destId="{DD449C43-9050-4095-ABB2-3DA9BBE1AD36}" srcOrd="2" destOrd="0" presId="urn:microsoft.com/office/officeart/2018/2/layout/IconVerticalSolidList"/>
    <dgm:cxn modelId="{2502ECA6-EDCC-954E-AA3E-537308D50548}" type="presParOf" srcId="{DD449C43-9050-4095-ABB2-3DA9BBE1AD36}" destId="{87640102-8C58-4A28-B6F2-5D0432B29FBF}" srcOrd="0" destOrd="0" presId="urn:microsoft.com/office/officeart/2018/2/layout/IconVerticalSolidList"/>
    <dgm:cxn modelId="{A1E6527C-0620-F641-82DD-996D54137505}" type="presParOf" srcId="{DD449C43-9050-4095-ABB2-3DA9BBE1AD36}" destId="{8CE5F85A-5A1A-4274-BAC1-6B92D7139EF9}" srcOrd="1" destOrd="0" presId="urn:microsoft.com/office/officeart/2018/2/layout/IconVerticalSolidList"/>
    <dgm:cxn modelId="{E378357B-65BF-1C4D-86A4-188E8AAF10B8}" type="presParOf" srcId="{DD449C43-9050-4095-ABB2-3DA9BBE1AD36}" destId="{62C77FC5-A7B3-4065-A9C2-0740320C9632}" srcOrd="2" destOrd="0" presId="urn:microsoft.com/office/officeart/2018/2/layout/IconVerticalSolidList"/>
    <dgm:cxn modelId="{B6D6E81B-BE49-DA4B-9ECE-CDBDF098741F}" type="presParOf" srcId="{DD449C43-9050-4095-ABB2-3DA9BBE1AD36}" destId="{55F9AEE9-6461-4CCF-B874-936104697EB0}" srcOrd="3" destOrd="0" presId="urn:microsoft.com/office/officeart/2018/2/layout/IconVerticalSolidList"/>
    <dgm:cxn modelId="{D05994F2-6F75-C44C-A1B7-E8EE81607433}" type="presParOf" srcId="{F32D47BE-4DED-412D-879B-FB187FFCA8ED}" destId="{ABCE9C28-A218-4DF1-91B4-BA131DA51EC6}" srcOrd="3" destOrd="0" presId="urn:microsoft.com/office/officeart/2018/2/layout/IconVerticalSolidList"/>
    <dgm:cxn modelId="{2E48C18A-3313-9F4C-8B40-8FB441297674}" type="presParOf" srcId="{F32D47BE-4DED-412D-879B-FB187FFCA8ED}" destId="{1BBF9F24-0857-4AE7-B8D4-09003203F044}" srcOrd="4" destOrd="0" presId="urn:microsoft.com/office/officeart/2018/2/layout/IconVerticalSolidList"/>
    <dgm:cxn modelId="{8DB41E3F-16E7-5847-9F3F-1A8AAB32E8E8}" type="presParOf" srcId="{1BBF9F24-0857-4AE7-B8D4-09003203F044}" destId="{7B25A68D-AC7C-4806-AAA9-AF0A0CC35526}" srcOrd="0" destOrd="0" presId="urn:microsoft.com/office/officeart/2018/2/layout/IconVerticalSolidList"/>
    <dgm:cxn modelId="{FFB0E10D-365F-774C-AA7C-CF17D9AC285A}" type="presParOf" srcId="{1BBF9F24-0857-4AE7-B8D4-09003203F044}" destId="{933F3440-E9B4-4C91-BC23-60F6E2046E6C}" srcOrd="1" destOrd="0" presId="urn:microsoft.com/office/officeart/2018/2/layout/IconVerticalSolidList"/>
    <dgm:cxn modelId="{53D99B65-4C33-2B47-824D-1CD99B103BE8}" type="presParOf" srcId="{1BBF9F24-0857-4AE7-B8D4-09003203F044}" destId="{B06BC28E-A5A0-4108-A085-A154F55C78DF}" srcOrd="2" destOrd="0" presId="urn:microsoft.com/office/officeart/2018/2/layout/IconVerticalSolidList"/>
    <dgm:cxn modelId="{65B8A5F7-6500-7649-A34A-87B3BCE728D9}" type="presParOf" srcId="{1BBF9F24-0857-4AE7-B8D4-09003203F044}" destId="{15C7DB55-4464-402B-B8EA-BAFC9B2DC59A}" srcOrd="3" destOrd="0" presId="urn:microsoft.com/office/officeart/2018/2/layout/IconVerticalSolidList"/>
    <dgm:cxn modelId="{EF017B20-5589-6B46-A6D3-FF0C2D825989}" type="presParOf" srcId="{F32D47BE-4DED-412D-879B-FB187FFCA8ED}" destId="{AFBDE735-99DE-4511-B132-FFB7B842E9A4}" srcOrd="5" destOrd="0" presId="urn:microsoft.com/office/officeart/2018/2/layout/IconVerticalSolidList"/>
    <dgm:cxn modelId="{C5A58C8B-5713-6D4D-929F-BC698C3E6500}" type="presParOf" srcId="{F32D47BE-4DED-412D-879B-FB187FFCA8ED}" destId="{1BBB30BD-C174-4D80-BC9C-8EEFF0853675}" srcOrd="6" destOrd="0" presId="urn:microsoft.com/office/officeart/2018/2/layout/IconVerticalSolidList"/>
    <dgm:cxn modelId="{611BA28C-335C-CC4B-B3E3-7ABB264685DD}" type="presParOf" srcId="{1BBB30BD-C174-4D80-BC9C-8EEFF0853675}" destId="{4DB5E4E4-F5EC-4949-920B-E2702414E15E}" srcOrd="0" destOrd="0" presId="urn:microsoft.com/office/officeart/2018/2/layout/IconVerticalSolidList"/>
    <dgm:cxn modelId="{A5C36E2C-02F2-7248-90C9-051FB7B8E70F}" type="presParOf" srcId="{1BBB30BD-C174-4D80-BC9C-8EEFF0853675}" destId="{3A1BC3AE-D231-4228-87DF-83E990F8C2B8}" srcOrd="1" destOrd="0" presId="urn:microsoft.com/office/officeart/2018/2/layout/IconVerticalSolidList"/>
    <dgm:cxn modelId="{46E61C82-0874-9D4C-8278-34849DD29751}" type="presParOf" srcId="{1BBB30BD-C174-4D80-BC9C-8EEFF0853675}" destId="{DD69BC12-7647-44A7-950D-7D6F4702C149}" srcOrd="2" destOrd="0" presId="urn:microsoft.com/office/officeart/2018/2/layout/IconVerticalSolidList"/>
    <dgm:cxn modelId="{CB77B6BB-802F-634C-A946-6705F4F9BA17}" type="presParOf" srcId="{1BBB30BD-C174-4D80-BC9C-8EEFF0853675}" destId="{9E92BF33-9747-41D4-9D07-EA4BF18E595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8F6EA47-6E74-4F0F-AFC9-6549EF963ED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944E226-4D28-46DD-A916-36CFEDDC1172}">
      <dgm:prSet/>
      <dgm:spPr/>
      <dgm:t>
        <a:bodyPr/>
        <a:lstStyle/>
        <a:p>
          <a:pPr>
            <a:lnSpc>
              <a:spcPct val="100000"/>
            </a:lnSpc>
          </a:pPr>
          <a:r>
            <a:rPr lang="en-GB" dirty="0">
              <a:latin typeface="Chalkboard" panose="03050602040202020205" pitchFamily="66" charset="77"/>
            </a:rPr>
            <a:t>Embedded: The workflow runs in process and calls your code directly.</a:t>
          </a:r>
          <a:endParaRPr lang="en-US" dirty="0">
            <a:latin typeface="Chalkboard" panose="03050602040202020205" pitchFamily="66" charset="77"/>
          </a:endParaRPr>
        </a:p>
      </dgm:t>
    </dgm:pt>
    <dgm:pt modelId="{C57CFC31-8E9D-4FFB-A2E6-9212EAA03914}" type="parTrans" cxnId="{270B419A-A981-43A4-B303-07D02D54916A}">
      <dgm:prSet/>
      <dgm:spPr/>
      <dgm:t>
        <a:bodyPr/>
        <a:lstStyle/>
        <a:p>
          <a:endParaRPr lang="en-US"/>
        </a:p>
      </dgm:t>
    </dgm:pt>
    <dgm:pt modelId="{93718F14-794C-4AC0-AEF0-5B7E024AC5FA}" type="sibTrans" cxnId="{270B419A-A981-43A4-B303-07D02D54916A}">
      <dgm:prSet/>
      <dgm:spPr/>
      <dgm:t>
        <a:bodyPr/>
        <a:lstStyle/>
        <a:p>
          <a:endParaRPr lang="en-US"/>
        </a:p>
      </dgm:t>
    </dgm:pt>
    <dgm:pt modelId="{88D93EBC-3DD6-428E-BC62-4FC82CC775C3}">
      <dgm:prSet/>
      <dgm:spPr/>
      <dgm:t>
        <a:bodyPr/>
        <a:lstStyle/>
        <a:p>
          <a:pPr>
            <a:lnSpc>
              <a:spcPct val="100000"/>
            </a:lnSpc>
          </a:pPr>
          <a:r>
            <a:rPr lang="en-GB" dirty="0">
              <a:latin typeface="Chalkboard" panose="03050602040202020205" pitchFamily="66" charset="77"/>
            </a:rPr>
            <a:t>External: The workflow runs in its own process; it can execute code directly, but should favour calling services to get work done. </a:t>
          </a:r>
          <a:endParaRPr lang="en-US" dirty="0">
            <a:latin typeface="Chalkboard" panose="03050602040202020205" pitchFamily="66" charset="77"/>
          </a:endParaRPr>
        </a:p>
      </dgm:t>
    </dgm:pt>
    <dgm:pt modelId="{75BB4D80-1DB6-4AF3-9EB5-D0406F07B74D}" type="parTrans" cxnId="{51389582-02A6-4FDE-A1A6-CCE3082AD79E}">
      <dgm:prSet/>
      <dgm:spPr/>
      <dgm:t>
        <a:bodyPr/>
        <a:lstStyle/>
        <a:p>
          <a:endParaRPr lang="en-US"/>
        </a:p>
      </dgm:t>
    </dgm:pt>
    <dgm:pt modelId="{ECC91CD7-6427-435B-AAD7-BA2C32D89B05}" type="sibTrans" cxnId="{51389582-02A6-4FDE-A1A6-CCE3082AD79E}">
      <dgm:prSet/>
      <dgm:spPr/>
      <dgm:t>
        <a:bodyPr/>
        <a:lstStyle/>
        <a:p>
          <a:endParaRPr lang="en-US"/>
        </a:p>
      </dgm:t>
    </dgm:pt>
    <dgm:pt modelId="{2C5600ED-0783-4284-B307-4158CF7257D9}" type="pres">
      <dgm:prSet presAssocID="{28F6EA47-6E74-4F0F-AFC9-6549EF963EDF}" presName="root" presStyleCnt="0">
        <dgm:presLayoutVars>
          <dgm:dir/>
          <dgm:resizeHandles val="exact"/>
        </dgm:presLayoutVars>
      </dgm:prSet>
      <dgm:spPr/>
    </dgm:pt>
    <dgm:pt modelId="{8FF08208-7795-40FE-9F69-BD2BB9A012E1}" type="pres">
      <dgm:prSet presAssocID="{F944E226-4D28-46DD-A916-36CFEDDC1172}" presName="compNode" presStyleCnt="0"/>
      <dgm:spPr/>
    </dgm:pt>
    <dgm:pt modelId="{BDBA6D4F-0769-4509-A086-F8F8F18EE274}" type="pres">
      <dgm:prSet presAssocID="{F944E226-4D28-46DD-A916-36CFEDDC1172}" presName="bgRect" presStyleLbl="bgShp" presStyleIdx="0" presStyleCnt="2"/>
      <dgm:spPr/>
    </dgm:pt>
    <dgm:pt modelId="{8EF616E5-171C-45B0-AB78-55DF0930FCD4}" type="pres">
      <dgm:prSet presAssocID="{F944E226-4D28-46DD-A916-36CFEDDC117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786D3BE7-B2E5-4EAC-965A-B4B804D056F5}" type="pres">
      <dgm:prSet presAssocID="{F944E226-4D28-46DD-A916-36CFEDDC1172}" presName="spaceRect" presStyleCnt="0"/>
      <dgm:spPr/>
    </dgm:pt>
    <dgm:pt modelId="{140B06F4-0B66-4261-8245-41A2BEE4E398}" type="pres">
      <dgm:prSet presAssocID="{F944E226-4D28-46DD-A916-36CFEDDC1172}" presName="parTx" presStyleLbl="revTx" presStyleIdx="0" presStyleCnt="2">
        <dgm:presLayoutVars>
          <dgm:chMax val="0"/>
          <dgm:chPref val="0"/>
        </dgm:presLayoutVars>
      </dgm:prSet>
      <dgm:spPr/>
    </dgm:pt>
    <dgm:pt modelId="{D7683378-AFA1-46A3-8DE9-0D1536B627FB}" type="pres">
      <dgm:prSet presAssocID="{93718F14-794C-4AC0-AEF0-5B7E024AC5FA}" presName="sibTrans" presStyleCnt="0"/>
      <dgm:spPr/>
    </dgm:pt>
    <dgm:pt modelId="{66644141-C75B-4C8E-AD58-0B136DB79BBB}" type="pres">
      <dgm:prSet presAssocID="{88D93EBC-3DD6-428E-BC62-4FC82CC775C3}" presName="compNode" presStyleCnt="0"/>
      <dgm:spPr/>
    </dgm:pt>
    <dgm:pt modelId="{FD570810-D201-4107-A0B0-E8F8B6D796BF}" type="pres">
      <dgm:prSet presAssocID="{88D93EBC-3DD6-428E-BC62-4FC82CC775C3}" presName="bgRect" presStyleLbl="bgShp" presStyleIdx="1" presStyleCnt="2"/>
      <dgm:spPr/>
    </dgm:pt>
    <dgm:pt modelId="{EB3605DC-BEB8-4C41-AA45-5ECA199A649E}" type="pres">
      <dgm:prSet presAssocID="{88D93EBC-3DD6-428E-BC62-4FC82CC775C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9685FCF2-759B-4639-80B6-CD236FBBCFB1}" type="pres">
      <dgm:prSet presAssocID="{88D93EBC-3DD6-428E-BC62-4FC82CC775C3}" presName="spaceRect" presStyleCnt="0"/>
      <dgm:spPr/>
    </dgm:pt>
    <dgm:pt modelId="{1F2F0395-31BE-49A1-8102-9205A84606EE}" type="pres">
      <dgm:prSet presAssocID="{88D93EBC-3DD6-428E-BC62-4FC82CC775C3}" presName="parTx" presStyleLbl="revTx" presStyleIdx="1" presStyleCnt="2">
        <dgm:presLayoutVars>
          <dgm:chMax val="0"/>
          <dgm:chPref val="0"/>
        </dgm:presLayoutVars>
      </dgm:prSet>
      <dgm:spPr/>
    </dgm:pt>
  </dgm:ptLst>
  <dgm:cxnLst>
    <dgm:cxn modelId="{3E79A80A-59D6-D64F-9169-D5C71AE6FF8C}" type="presOf" srcId="{F944E226-4D28-46DD-A916-36CFEDDC1172}" destId="{140B06F4-0B66-4261-8245-41A2BEE4E398}" srcOrd="0" destOrd="0" presId="urn:microsoft.com/office/officeart/2018/2/layout/IconVerticalSolidList"/>
    <dgm:cxn modelId="{ED837014-C0E5-D142-951A-E0E039D2FB6B}" type="presOf" srcId="{88D93EBC-3DD6-428E-BC62-4FC82CC775C3}" destId="{1F2F0395-31BE-49A1-8102-9205A84606EE}" srcOrd="0" destOrd="0" presId="urn:microsoft.com/office/officeart/2018/2/layout/IconVerticalSolidList"/>
    <dgm:cxn modelId="{51389582-02A6-4FDE-A1A6-CCE3082AD79E}" srcId="{28F6EA47-6E74-4F0F-AFC9-6549EF963EDF}" destId="{88D93EBC-3DD6-428E-BC62-4FC82CC775C3}" srcOrd="1" destOrd="0" parTransId="{75BB4D80-1DB6-4AF3-9EB5-D0406F07B74D}" sibTransId="{ECC91CD7-6427-435B-AAD7-BA2C32D89B05}"/>
    <dgm:cxn modelId="{270B419A-A981-43A4-B303-07D02D54916A}" srcId="{28F6EA47-6E74-4F0F-AFC9-6549EF963EDF}" destId="{F944E226-4D28-46DD-A916-36CFEDDC1172}" srcOrd="0" destOrd="0" parTransId="{C57CFC31-8E9D-4FFB-A2E6-9212EAA03914}" sibTransId="{93718F14-794C-4AC0-AEF0-5B7E024AC5FA}"/>
    <dgm:cxn modelId="{CE91DFD3-B2DA-F04D-930E-9547F69D9436}" type="presOf" srcId="{28F6EA47-6E74-4F0F-AFC9-6549EF963EDF}" destId="{2C5600ED-0783-4284-B307-4158CF7257D9}" srcOrd="0" destOrd="0" presId="urn:microsoft.com/office/officeart/2018/2/layout/IconVerticalSolidList"/>
    <dgm:cxn modelId="{4BFAA898-A7A4-7B4B-A1E7-9FF01B6C6034}" type="presParOf" srcId="{2C5600ED-0783-4284-B307-4158CF7257D9}" destId="{8FF08208-7795-40FE-9F69-BD2BB9A012E1}" srcOrd="0" destOrd="0" presId="urn:microsoft.com/office/officeart/2018/2/layout/IconVerticalSolidList"/>
    <dgm:cxn modelId="{15988AE0-5D5F-CF4C-833A-88E67C6E8C8A}" type="presParOf" srcId="{8FF08208-7795-40FE-9F69-BD2BB9A012E1}" destId="{BDBA6D4F-0769-4509-A086-F8F8F18EE274}" srcOrd="0" destOrd="0" presId="urn:microsoft.com/office/officeart/2018/2/layout/IconVerticalSolidList"/>
    <dgm:cxn modelId="{14183054-63A3-F34D-84CE-E3A76681559B}" type="presParOf" srcId="{8FF08208-7795-40FE-9F69-BD2BB9A012E1}" destId="{8EF616E5-171C-45B0-AB78-55DF0930FCD4}" srcOrd="1" destOrd="0" presId="urn:microsoft.com/office/officeart/2018/2/layout/IconVerticalSolidList"/>
    <dgm:cxn modelId="{B82B3621-A493-AA49-A508-A453ACD75A17}" type="presParOf" srcId="{8FF08208-7795-40FE-9F69-BD2BB9A012E1}" destId="{786D3BE7-B2E5-4EAC-965A-B4B804D056F5}" srcOrd="2" destOrd="0" presId="urn:microsoft.com/office/officeart/2018/2/layout/IconVerticalSolidList"/>
    <dgm:cxn modelId="{EA91C822-27E5-2945-85FC-BAEA9334DD8D}" type="presParOf" srcId="{8FF08208-7795-40FE-9F69-BD2BB9A012E1}" destId="{140B06F4-0B66-4261-8245-41A2BEE4E398}" srcOrd="3" destOrd="0" presId="urn:microsoft.com/office/officeart/2018/2/layout/IconVerticalSolidList"/>
    <dgm:cxn modelId="{40EC6C66-1ACC-8040-A94C-C6FD756EC976}" type="presParOf" srcId="{2C5600ED-0783-4284-B307-4158CF7257D9}" destId="{D7683378-AFA1-46A3-8DE9-0D1536B627FB}" srcOrd="1" destOrd="0" presId="urn:microsoft.com/office/officeart/2018/2/layout/IconVerticalSolidList"/>
    <dgm:cxn modelId="{3975DAA6-01B6-9147-BACA-5739F25FA421}" type="presParOf" srcId="{2C5600ED-0783-4284-B307-4158CF7257D9}" destId="{66644141-C75B-4C8E-AD58-0B136DB79BBB}" srcOrd="2" destOrd="0" presId="urn:microsoft.com/office/officeart/2018/2/layout/IconVerticalSolidList"/>
    <dgm:cxn modelId="{B6F561F0-B833-B144-B994-F80939DEC909}" type="presParOf" srcId="{66644141-C75B-4C8E-AD58-0B136DB79BBB}" destId="{FD570810-D201-4107-A0B0-E8F8B6D796BF}" srcOrd="0" destOrd="0" presId="urn:microsoft.com/office/officeart/2018/2/layout/IconVerticalSolidList"/>
    <dgm:cxn modelId="{B29E9FF6-525C-534B-8B97-B2F6F1A67310}" type="presParOf" srcId="{66644141-C75B-4C8E-AD58-0B136DB79BBB}" destId="{EB3605DC-BEB8-4C41-AA45-5ECA199A649E}" srcOrd="1" destOrd="0" presId="urn:microsoft.com/office/officeart/2018/2/layout/IconVerticalSolidList"/>
    <dgm:cxn modelId="{8F0FB6A4-EE6C-1F43-B244-70C6C4EB479A}" type="presParOf" srcId="{66644141-C75B-4C8E-AD58-0B136DB79BBB}" destId="{9685FCF2-759B-4639-80B6-CD236FBBCFB1}" srcOrd="2" destOrd="0" presId="urn:microsoft.com/office/officeart/2018/2/layout/IconVerticalSolidList"/>
    <dgm:cxn modelId="{B99BBA58-233B-3A44-9FB8-8402451A64C3}" type="presParOf" srcId="{66644141-C75B-4C8E-AD58-0B136DB79BBB}" destId="{1F2F0395-31BE-49A1-8102-9205A84606E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9C44E61-F92C-4753-ABC9-4D7FE01D9C3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D4089BD-328A-4497-8B97-903DD27D5B95}">
      <dgm:prSet/>
      <dgm:spPr/>
      <dgm:t>
        <a:bodyPr/>
        <a:lstStyle/>
        <a:p>
          <a:r>
            <a:rPr lang="en-GB" dirty="0">
              <a:latin typeface="Chalkboard" panose="03050602040202020205" pitchFamily="66" charset="77"/>
            </a:rPr>
            <a:t>SOA era favoured external workflow engines, Enterprise Service Buses (ESBs)</a:t>
          </a:r>
          <a:endParaRPr lang="en-US" dirty="0">
            <a:latin typeface="Chalkboard" panose="03050602040202020205" pitchFamily="66" charset="77"/>
          </a:endParaRPr>
        </a:p>
      </dgm:t>
    </dgm:pt>
    <dgm:pt modelId="{1C5356FC-8B26-43E7-9296-10CB1392307D}" type="parTrans" cxnId="{E53EEC2A-902E-41AE-8059-75F692A41205}">
      <dgm:prSet/>
      <dgm:spPr/>
      <dgm:t>
        <a:bodyPr/>
        <a:lstStyle/>
        <a:p>
          <a:endParaRPr lang="en-US"/>
        </a:p>
      </dgm:t>
    </dgm:pt>
    <dgm:pt modelId="{75487EB5-CB6E-43F5-B7A2-AB103A26F485}" type="sibTrans" cxnId="{E53EEC2A-902E-41AE-8059-75F692A41205}">
      <dgm:prSet/>
      <dgm:spPr/>
      <dgm:t>
        <a:bodyPr/>
        <a:lstStyle/>
        <a:p>
          <a:endParaRPr lang="en-US"/>
        </a:p>
      </dgm:t>
    </dgm:pt>
    <dgm:pt modelId="{5DC66F2A-CFC3-4C82-83DB-31B101C61F02}">
      <dgm:prSet/>
      <dgm:spPr/>
      <dgm:t>
        <a:bodyPr/>
        <a:lstStyle/>
        <a:p>
          <a:r>
            <a:rPr lang="en-GB" dirty="0">
              <a:latin typeface="Chalkboard" panose="03050602040202020205" pitchFamily="66" charset="77"/>
            </a:rPr>
            <a:t>Business logic moved into the bus — tightly coupled, hard to test</a:t>
          </a:r>
          <a:endParaRPr lang="en-US" dirty="0">
            <a:latin typeface="Chalkboard" panose="03050602040202020205" pitchFamily="66" charset="77"/>
          </a:endParaRPr>
        </a:p>
      </dgm:t>
    </dgm:pt>
    <dgm:pt modelId="{781627DC-585F-4547-BBD7-F8C0E5408E51}" type="parTrans" cxnId="{0A0AD7BE-6D07-45A4-BA62-6206DE0E90CA}">
      <dgm:prSet/>
      <dgm:spPr/>
      <dgm:t>
        <a:bodyPr/>
        <a:lstStyle/>
        <a:p>
          <a:endParaRPr lang="en-US"/>
        </a:p>
      </dgm:t>
    </dgm:pt>
    <dgm:pt modelId="{820F3F16-C745-4CA9-B8B1-8DA5FF0EFBAD}" type="sibTrans" cxnId="{0A0AD7BE-6D07-45A4-BA62-6206DE0E90CA}">
      <dgm:prSet/>
      <dgm:spPr/>
      <dgm:t>
        <a:bodyPr/>
        <a:lstStyle/>
        <a:p>
          <a:endParaRPr lang="en-US"/>
        </a:p>
      </dgm:t>
    </dgm:pt>
    <dgm:pt modelId="{48570374-1664-4932-A903-24002B7C2E33}">
      <dgm:prSet/>
      <dgm:spPr/>
      <dgm:t>
        <a:bodyPr/>
        <a:lstStyle/>
        <a:p>
          <a:r>
            <a:rPr lang="en-GB" dirty="0">
              <a:latin typeface="Chalkboard" panose="03050602040202020205" pitchFamily="66" charset="77"/>
            </a:rPr>
            <a:t>Led to </a:t>
          </a:r>
          <a:r>
            <a:rPr lang="en-GB" b="1" dirty="0">
              <a:latin typeface="Chalkboard" panose="03050602040202020205" pitchFamily="66" charset="77"/>
            </a:rPr>
            <a:t>Guerilla SOA</a:t>
          </a:r>
          <a:r>
            <a:rPr lang="en-GB" dirty="0">
              <a:latin typeface="Chalkboard" panose="03050602040202020205" pitchFamily="66" charset="77"/>
            </a:rPr>
            <a:t>: reclaim domain logic into services, embrace simplicity</a:t>
          </a:r>
          <a:endParaRPr lang="en-US" dirty="0">
            <a:latin typeface="Chalkboard" panose="03050602040202020205" pitchFamily="66" charset="77"/>
          </a:endParaRPr>
        </a:p>
      </dgm:t>
    </dgm:pt>
    <dgm:pt modelId="{7DD9E15F-6366-4264-B1CA-76EA423E46DD}" type="parTrans" cxnId="{4E15C450-BB0D-45F6-B694-42058979CB29}">
      <dgm:prSet/>
      <dgm:spPr/>
      <dgm:t>
        <a:bodyPr/>
        <a:lstStyle/>
        <a:p>
          <a:endParaRPr lang="en-US"/>
        </a:p>
      </dgm:t>
    </dgm:pt>
    <dgm:pt modelId="{5D7AAD6F-D14E-4F7D-9D59-418A3A733EB4}" type="sibTrans" cxnId="{4E15C450-BB0D-45F6-B694-42058979CB29}">
      <dgm:prSet/>
      <dgm:spPr/>
      <dgm:t>
        <a:bodyPr/>
        <a:lstStyle/>
        <a:p>
          <a:endParaRPr lang="en-US"/>
        </a:p>
      </dgm:t>
    </dgm:pt>
    <dgm:pt modelId="{EA7837E3-295F-4B94-AFE3-8410F6A2A724}" type="pres">
      <dgm:prSet presAssocID="{19C44E61-F92C-4753-ABC9-4D7FE01D9C38}" presName="root" presStyleCnt="0">
        <dgm:presLayoutVars>
          <dgm:dir/>
          <dgm:resizeHandles val="exact"/>
        </dgm:presLayoutVars>
      </dgm:prSet>
      <dgm:spPr/>
    </dgm:pt>
    <dgm:pt modelId="{273F6EAD-1E67-44C1-AA68-34890D63453A}" type="pres">
      <dgm:prSet presAssocID="{FD4089BD-328A-4497-8B97-903DD27D5B95}" presName="compNode" presStyleCnt="0"/>
      <dgm:spPr/>
    </dgm:pt>
    <dgm:pt modelId="{62DE1272-8760-4557-815E-FE96FBB0A841}" type="pres">
      <dgm:prSet presAssocID="{FD4089BD-328A-4497-8B97-903DD27D5B95}" presName="bgRect" presStyleLbl="bgShp" presStyleIdx="0" presStyleCnt="3"/>
      <dgm:spPr/>
    </dgm:pt>
    <dgm:pt modelId="{5936D086-83CA-46E3-B6C0-48993F2F8DDE}" type="pres">
      <dgm:prSet presAssocID="{FD4089BD-328A-4497-8B97-903DD27D5B9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s"/>
        </a:ext>
      </dgm:extLst>
    </dgm:pt>
    <dgm:pt modelId="{20CEC6EF-34E5-4F2C-B500-9996B07C7A70}" type="pres">
      <dgm:prSet presAssocID="{FD4089BD-328A-4497-8B97-903DD27D5B95}" presName="spaceRect" presStyleCnt="0"/>
      <dgm:spPr/>
    </dgm:pt>
    <dgm:pt modelId="{7C42A15B-2815-4CFA-B003-7C5773779E0D}" type="pres">
      <dgm:prSet presAssocID="{FD4089BD-328A-4497-8B97-903DD27D5B95}" presName="parTx" presStyleLbl="revTx" presStyleIdx="0" presStyleCnt="3">
        <dgm:presLayoutVars>
          <dgm:chMax val="0"/>
          <dgm:chPref val="0"/>
        </dgm:presLayoutVars>
      </dgm:prSet>
      <dgm:spPr/>
    </dgm:pt>
    <dgm:pt modelId="{AFF75640-F998-4981-8507-4C4E73776B36}" type="pres">
      <dgm:prSet presAssocID="{75487EB5-CB6E-43F5-B7A2-AB103A26F485}" presName="sibTrans" presStyleCnt="0"/>
      <dgm:spPr/>
    </dgm:pt>
    <dgm:pt modelId="{58A4FB92-16F6-49A9-9C62-5EA52770AC36}" type="pres">
      <dgm:prSet presAssocID="{5DC66F2A-CFC3-4C82-83DB-31B101C61F02}" presName="compNode" presStyleCnt="0"/>
      <dgm:spPr/>
    </dgm:pt>
    <dgm:pt modelId="{7B00D137-A7E1-4A70-8793-EE34E1035E9D}" type="pres">
      <dgm:prSet presAssocID="{5DC66F2A-CFC3-4C82-83DB-31B101C61F02}" presName="bgRect" presStyleLbl="bgShp" presStyleIdx="1" presStyleCnt="3"/>
      <dgm:spPr/>
    </dgm:pt>
    <dgm:pt modelId="{4E65E1D1-9AEC-447A-A4A5-E0C5739F52FD}" type="pres">
      <dgm:prSet presAssocID="{5DC66F2A-CFC3-4C82-83DB-31B101C61F0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6B6EC040-1035-4E6C-A13A-6F474ADC4688}" type="pres">
      <dgm:prSet presAssocID="{5DC66F2A-CFC3-4C82-83DB-31B101C61F02}" presName="spaceRect" presStyleCnt="0"/>
      <dgm:spPr/>
    </dgm:pt>
    <dgm:pt modelId="{1A3057E4-A78C-4530-AFD4-CCA9D364B061}" type="pres">
      <dgm:prSet presAssocID="{5DC66F2A-CFC3-4C82-83DB-31B101C61F02}" presName="parTx" presStyleLbl="revTx" presStyleIdx="1" presStyleCnt="3">
        <dgm:presLayoutVars>
          <dgm:chMax val="0"/>
          <dgm:chPref val="0"/>
        </dgm:presLayoutVars>
      </dgm:prSet>
      <dgm:spPr/>
    </dgm:pt>
    <dgm:pt modelId="{7334C37B-8762-4B11-8447-315021B6A3F7}" type="pres">
      <dgm:prSet presAssocID="{820F3F16-C745-4CA9-B8B1-8DA5FF0EFBAD}" presName="sibTrans" presStyleCnt="0"/>
      <dgm:spPr/>
    </dgm:pt>
    <dgm:pt modelId="{A4473BD3-A035-47FC-8EA8-FC25E6B63A28}" type="pres">
      <dgm:prSet presAssocID="{48570374-1664-4932-A903-24002B7C2E33}" presName="compNode" presStyleCnt="0"/>
      <dgm:spPr/>
    </dgm:pt>
    <dgm:pt modelId="{AEB67CE6-7F6A-464A-8054-C6DFA8DECFAD}" type="pres">
      <dgm:prSet presAssocID="{48570374-1664-4932-A903-24002B7C2E33}" presName="bgRect" presStyleLbl="bgShp" presStyleIdx="2" presStyleCnt="3"/>
      <dgm:spPr/>
    </dgm:pt>
    <dgm:pt modelId="{1B0A13CA-1A21-4A73-8DA2-3B4D7A089EFB}" type="pres">
      <dgm:prSet presAssocID="{48570374-1664-4932-A903-24002B7C2E3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0F3FC718-A3E4-4A32-8EBE-0D660B12BFDB}" type="pres">
      <dgm:prSet presAssocID="{48570374-1664-4932-A903-24002B7C2E33}" presName="spaceRect" presStyleCnt="0"/>
      <dgm:spPr/>
    </dgm:pt>
    <dgm:pt modelId="{6CD744B7-9BA7-4BD2-A281-B999087E4F41}" type="pres">
      <dgm:prSet presAssocID="{48570374-1664-4932-A903-24002B7C2E33}" presName="parTx" presStyleLbl="revTx" presStyleIdx="2" presStyleCnt="3">
        <dgm:presLayoutVars>
          <dgm:chMax val="0"/>
          <dgm:chPref val="0"/>
        </dgm:presLayoutVars>
      </dgm:prSet>
      <dgm:spPr/>
    </dgm:pt>
  </dgm:ptLst>
  <dgm:cxnLst>
    <dgm:cxn modelId="{7A943322-04CF-4290-BA2E-6C94AA1DB92B}" type="presOf" srcId="{5DC66F2A-CFC3-4C82-83DB-31B101C61F02}" destId="{1A3057E4-A78C-4530-AFD4-CCA9D364B061}" srcOrd="0" destOrd="0" presId="urn:microsoft.com/office/officeart/2018/2/layout/IconVerticalSolidList"/>
    <dgm:cxn modelId="{B7113D27-F6EC-4770-9E5E-C5FD0554180E}" type="presOf" srcId="{FD4089BD-328A-4497-8B97-903DD27D5B95}" destId="{7C42A15B-2815-4CFA-B003-7C5773779E0D}" srcOrd="0" destOrd="0" presId="urn:microsoft.com/office/officeart/2018/2/layout/IconVerticalSolidList"/>
    <dgm:cxn modelId="{0895A72A-D19A-443A-A9EA-B8359E369AFD}" type="presOf" srcId="{19C44E61-F92C-4753-ABC9-4D7FE01D9C38}" destId="{EA7837E3-295F-4B94-AFE3-8410F6A2A724}" srcOrd="0" destOrd="0" presId="urn:microsoft.com/office/officeart/2018/2/layout/IconVerticalSolidList"/>
    <dgm:cxn modelId="{E53EEC2A-902E-41AE-8059-75F692A41205}" srcId="{19C44E61-F92C-4753-ABC9-4D7FE01D9C38}" destId="{FD4089BD-328A-4497-8B97-903DD27D5B95}" srcOrd="0" destOrd="0" parTransId="{1C5356FC-8B26-43E7-9296-10CB1392307D}" sibTransId="{75487EB5-CB6E-43F5-B7A2-AB103A26F485}"/>
    <dgm:cxn modelId="{4E15C450-BB0D-45F6-B694-42058979CB29}" srcId="{19C44E61-F92C-4753-ABC9-4D7FE01D9C38}" destId="{48570374-1664-4932-A903-24002B7C2E33}" srcOrd="2" destOrd="0" parTransId="{7DD9E15F-6366-4264-B1CA-76EA423E46DD}" sibTransId="{5D7AAD6F-D14E-4F7D-9D59-418A3A733EB4}"/>
    <dgm:cxn modelId="{0A0AD7BE-6D07-45A4-BA62-6206DE0E90CA}" srcId="{19C44E61-F92C-4753-ABC9-4D7FE01D9C38}" destId="{5DC66F2A-CFC3-4C82-83DB-31B101C61F02}" srcOrd="1" destOrd="0" parTransId="{781627DC-585F-4547-BBD7-F8C0E5408E51}" sibTransId="{820F3F16-C745-4CA9-B8B1-8DA5FF0EFBAD}"/>
    <dgm:cxn modelId="{ED7C1BC2-3E56-41C8-A38E-8ECBBA6F12DB}" type="presOf" srcId="{48570374-1664-4932-A903-24002B7C2E33}" destId="{6CD744B7-9BA7-4BD2-A281-B999087E4F41}" srcOrd="0" destOrd="0" presId="urn:microsoft.com/office/officeart/2018/2/layout/IconVerticalSolidList"/>
    <dgm:cxn modelId="{CBB626C2-3996-4791-89D6-418FBF9A7298}" type="presParOf" srcId="{EA7837E3-295F-4B94-AFE3-8410F6A2A724}" destId="{273F6EAD-1E67-44C1-AA68-34890D63453A}" srcOrd="0" destOrd="0" presId="urn:microsoft.com/office/officeart/2018/2/layout/IconVerticalSolidList"/>
    <dgm:cxn modelId="{59831809-24D2-4450-8CC3-9E45BD18FA85}" type="presParOf" srcId="{273F6EAD-1E67-44C1-AA68-34890D63453A}" destId="{62DE1272-8760-4557-815E-FE96FBB0A841}" srcOrd="0" destOrd="0" presId="urn:microsoft.com/office/officeart/2018/2/layout/IconVerticalSolidList"/>
    <dgm:cxn modelId="{E9FA5974-A9F8-4C13-9282-BBB867CE4D0F}" type="presParOf" srcId="{273F6EAD-1E67-44C1-AA68-34890D63453A}" destId="{5936D086-83CA-46E3-B6C0-48993F2F8DDE}" srcOrd="1" destOrd="0" presId="urn:microsoft.com/office/officeart/2018/2/layout/IconVerticalSolidList"/>
    <dgm:cxn modelId="{34004279-53E2-4B08-A8C4-82497AA8E684}" type="presParOf" srcId="{273F6EAD-1E67-44C1-AA68-34890D63453A}" destId="{20CEC6EF-34E5-4F2C-B500-9996B07C7A70}" srcOrd="2" destOrd="0" presId="urn:microsoft.com/office/officeart/2018/2/layout/IconVerticalSolidList"/>
    <dgm:cxn modelId="{2C7824A9-A2E4-49CD-A91E-AB7D25A6665B}" type="presParOf" srcId="{273F6EAD-1E67-44C1-AA68-34890D63453A}" destId="{7C42A15B-2815-4CFA-B003-7C5773779E0D}" srcOrd="3" destOrd="0" presId="urn:microsoft.com/office/officeart/2018/2/layout/IconVerticalSolidList"/>
    <dgm:cxn modelId="{9A00DC75-3D84-40F9-AA4F-D9661F017433}" type="presParOf" srcId="{EA7837E3-295F-4B94-AFE3-8410F6A2A724}" destId="{AFF75640-F998-4981-8507-4C4E73776B36}" srcOrd="1" destOrd="0" presId="urn:microsoft.com/office/officeart/2018/2/layout/IconVerticalSolidList"/>
    <dgm:cxn modelId="{1907E252-C8D0-49F8-9DB7-708C93D9A277}" type="presParOf" srcId="{EA7837E3-295F-4B94-AFE3-8410F6A2A724}" destId="{58A4FB92-16F6-49A9-9C62-5EA52770AC36}" srcOrd="2" destOrd="0" presId="urn:microsoft.com/office/officeart/2018/2/layout/IconVerticalSolidList"/>
    <dgm:cxn modelId="{35EC34D1-7425-4C09-883F-98DE092350AD}" type="presParOf" srcId="{58A4FB92-16F6-49A9-9C62-5EA52770AC36}" destId="{7B00D137-A7E1-4A70-8793-EE34E1035E9D}" srcOrd="0" destOrd="0" presId="urn:microsoft.com/office/officeart/2018/2/layout/IconVerticalSolidList"/>
    <dgm:cxn modelId="{703A5C46-51DE-4995-B4E3-C30C9E4B0C1A}" type="presParOf" srcId="{58A4FB92-16F6-49A9-9C62-5EA52770AC36}" destId="{4E65E1D1-9AEC-447A-A4A5-E0C5739F52FD}" srcOrd="1" destOrd="0" presId="urn:microsoft.com/office/officeart/2018/2/layout/IconVerticalSolidList"/>
    <dgm:cxn modelId="{5FBB5114-A02A-4E15-A66F-ABA33083E3A8}" type="presParOf" srcId="{58A4FB92-16F6-49A9-9C62-5EA52770AC36}" destId="{6B6EC040-1035-4E6C-A13A-6F474ADC4688}" srcOrd="2" destOrd="0" presId="urn:microsoft.com/office/officeart/2018/2/layout/IconVerticalSolidList"/>
    <dgm:cxn modelId="{97C155EE-26B8-4789-A20A-66E3D70B3A3C}" type="presParOf" srcId="{58A4FB92-16F6-49A9-9C62-5EA52770AC36}" destId="{1A3057E4-A78C-4530-AFD4-CCA9D364B061}" srcOrd="3" destOrd="0" presId="urn:microsoft.com/office/officeart/2018/2/layout/IconVerticalSolidList"/>
    <dgm:cxn modelId="{AF555725-A845-40BC-B276-12DB54A7A414}" type="presParOf" srcId="{EA7837E3-295F-4B94-AFE3-8410F6A2A724}" destId="{7334C37B-8762-4B11-8447-315021B6A3F7}" srcOrd="3" destOrd="0" presId="urn:microsoft.com/office/officeart/2018/2/layout/IconVerticalSolidList"/>
    <dgm:cxn modelId="{83A6DCC6-FAEB-4B90-B498-5FB53A99F5F5}" type="presParOf" srcId="{EA7837E3-295F-4B94-AFE3-8410F6A2A724}" destId="{A4473BD3-A035-47FC-8EA8-FC25E6B63A28}" srcOrd="4" destOrd="0" presId="urn:microsoft.com/office/officeart/2018/2/layout/IconVerticalSolidList"/>
    <dgm:cxn modelId="{49AC2028-224B-4351-BDBD-9B33ADB71128}" type="presParOf" srcId="{A4473BD3-A035-47FC-8EA8-FC25E6B63A28}" destId="{AEB67CE6-7F6A-464A-8054-C6DFA8DECFAD}" srcOrd="0" destOrd="0" presId="urn:microsoft.com/office/officeart/2018/2/layout/IconVerticalSolidList"/>
    <dgm:cxn modelId="{761BAB7F-D46F-41C0-888B-505D2DCDC904}" type="presParOf" srcId="{A4473BD3-A035-47FC-8EA8-FC25E6B63A28}" destId="{1B0A13CA-1A21-4A73-8DA2-3B4D7A089EFB}" srcOrd="1" destOrd="0" presId="urn:microsoft.com/office/officeart/2018/2/layout/IconVerticalSolidList"/>
    <dgm:cxn modelId="{93B6FC46-400C-41E7-B385-3B653B648B5A}" type="presParOf" srcId="{A4473BD3-A035-47FC-8EA8-FC25E6B63A28}" destId="{0F3FC718-A3E4-4A32-8EBE-0D660B12BFDB}" srcOrd="2" destOrd="0" presId="urn:microsoft.com/office/officeart/2018/2/layout/IconVerticalSolidList"/>
    <dgm:cxn modelId="{E689593F-BC5B-4F65-ABC3-1548A543B0DF}" type="presParOf" srcId="{A4473BD3-A035-47FC-8EA8-FC25E6B63A28}" destId="{6CD744B7-9BA7-4BD2-A281-B999087E4F4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8F6EA47-6E74-4F0F-AFC9-6549EF963ED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944E226-4D28-46DD-A916-36CFEDDC1172}">
      <dgm:prSet/>
      <dgm:spPr/>
      <dgm:t>
        <a:bodyPr/>
        <a:lstStyle/>
        <a:p>
          <a:pPr>
            <a:lnSpc>
              <a:spcPct val="100000"/>
            </a:lnSpc>
          </a:pPr>
          <a:r>
            <a:rPr lang="en-US" dirty="0">
              <a:latin typeface="Chalkboard" panose="03050602040202020205" pitchFamily="66" charset="77"/>
            </a:rPr>
            <a:t>Favor embedded Workflow engines when the workflow is within a bounded context; everything between bounded contexts is choreography</a:t>
          </a:r>
        </a:p>
      </dgm:t>
    </dgm:pt>
    <dgm:pt modelId="{C57CFC31-8E9D-4FFB-A2E6-9212EAA03914}" type="parTrans" cxnId="{270B419A-A981-43A4-B303-07D02D54916A}">
      <dgm:prSet/>
      <dgm:spPr/>
      <dgm:t>
        <a:bodyPr/>
        <a:lstStyle/>
        <a:p>
          <a:endParaRPr lang="en-US"/>
        </a:p>
      </dgm:t>
    </dgm:pt>
    <dgm:pt modelId="{93718F14-794C-4AC0-AEF0-5B7E024AC5FA}" type="sibTrans" cxnId="{270B419A-A981-43A4-B303-07D02D54916A}">
      <dgm:prSet/>
      <dgm:spPr/>
      <dgm:t>
        <a:bodyPr/>
        <a:lstStyle/>
        <a:p>
          <a:endParaRPr lang="en-US"/>
        </a:p>
      </dgm:t>
    </dgm:pt>
    <dgm:pt modelId="{88D93EBC-3DD6-428E-BC62-4FC82CC775C3}">
      <dgm:prSet/>
      <dgm:spPr/>
      <dgm:t>
        <a:bodyPr/>
        <a:lstStyle/>
        <a:p>
          <a:pPr>
            <a:lnSpc>
              <a:spcPct val="100000"/>
            </a:lnSpc>
          </a:pPr>
          <a:r>
            <a:rPr lang="en-US" dirty="0">
              <a:latin typeface="Chalkboard" panose="03050602040202020205" pitchFamily="66" charset="77"/>
            </a:rPr>
            <a:t>Reserve external Workflow engines for orchestrating the flow between bounded contexts, when relying on choreography is too complex.</a:t>
          </a:r>
          <a:r>
            <a:rPr lang="en-GB" dirty="0">
              <a:latin typeface="Chalkboard" panose="03050602040202020205" pitchFamily="66" charset="77"/>
            </a:rPr>
            <a:t> </a:t>
          </a:r>
          <a:endParaRPr lang="en-US" dirty="0">
            <a:latin typeface="Chalkboard" panose="03050602040202020205" pitchFamily="66" charset="77"/>
          </a:endParaRPr>
        </a:p>
      </dgm:t>
    </dgm:pt>
    <dgm:pt modelId="{75BB4D80-1DB6-4AF3-9EB5-D0406F07B74D}" type="parTrans" cxnId="{51389582-02A6-4FDE-A1A6-CCE3082AD79E}">
      <dgm:prSet/>
      <dgm:spPr/>
      <dgm:t>
        <a:bodyPr/>
        <a:lstStyle/>
        <a:p>
          <a:endParaRPr lang="en-US"/>
        </a:p>
      </dgm:t>
    </dgm:pt>
    <dgm:pt modelId="{ECC91CD7-6427-435B-AAD7-BA2C32D89B05}" type="sibTrans" cxnId="{51389582-02A6-4FDE-A1A6-CCE3082AD79E}">
      <dgm:prSet/>
      <dgm:spPr/>
      <dgm:t>
        <a:bodyPr/>
        <a:lstStyle/>
        <a:p>
          <a:endParaRPr lang="en-US"/>
        </a:p>
      </dgm:t>
    </dgm:pt>
    <dgm:pt modelId="{5334D7A3-16EA-461C-8993-EEEB598B4B1D}" type="pres">
      <dgm:prSet presAssocID="{28F6EA47-6E74-4F0F-AFC9-6549EF963EDF}" presName="root" presStyleCnt="0">
        <dgm:presLayoutVars>
          <dgm:dir/>
          <dgm:resizeHandles val="exact"/>
        </dgm:presLayoutVars>
      </dgm:prSet>
      <dgm:spPr/>
    </dgm:pt>
    <dgm:pt modelId="{A278C45D-9D1A-4C0E-9BBC-F0A81A788710}" type="pres">
      <dgm:prSet presAssocID="{F944E226-4D28-46DD-A916-36CFEDDC1172}" presName="compNode" presStyleCnt="0"/>
      <dgm:spPr/>
    </dgm:pt>
    <dgm:pt modelId="{5407E7AA-D2F1-4835-B166-F2D7412B8F5E}" type="pres">
      <dgm:prSet presAssocID="{F944E226-4D28-46DD-A916-36CFEDDC1172}" presName="bgRect" presStyleLbl="bgShp" presStyleIdx="0" presStyleCnt="2"/>
      <dgm:spPr/>
    </dgm:pt>
    <dgm:pt modelId="{F5EE71FE-36D0-4037-AF1E-E29048B5AABD}" type="pres">
      <dgm:prSet presAssocID="{F944E226-4D28-46DD-A916-36CFEDDC117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ncing"/>
        </a:ext>
      </dgm:extLst>
    </dgm:pt>
    <dgm:pt modelId="{BCDF9479-FE89-4D35-965C-2A4A69B18983}" type="pres">
      <dgm:prSet presAssocID="{F944E226-4D28-46DD-A916-36CFEDDC1172}" presName="spaceRect" presStyleCnt="0"/>
      <dgm:spPr/>
    </dgm:pt>
    <dgm:pt modelId="{0F67D7CF-E6BA-4734-BC60-18FAAF2AA19A}" type="pres">
      <dgm:prSet presAssocID="{F944E226-4D28-46DD-A916-36CFEDDC1172}" presName="parTx" presStyleLbl="revTx" presStyleIdx="0" presStyleCnt="2">
        <dgm:presLayoutVars>
          <dgm:chMax val="0"/>
          <dgm:chPref val="0"/>
        </dgm:presLayoutVars>
      </dgm:prSet>
      <dgm:spPr/>
    </dgm:pt>
    <dgm:pt modelId="{EDC730D7-FE1C-4326-8577-02B237C92396}" type="pres">
      <dgm:prSet presAssocID="{93718F14-794C-4AC0-AEF0-5B7E024AC5FA}" presName="sibTrans" presStyleCnt="0"/>
      <dgm:spPr/>
    </dgm:pt>
    <dgm:pt modelId="{AF67F813-A9A1-452D-A446-8419FBC17267}" type="pres">
      <dgm:prSet presAssocID="{88D93EBC-3DD6-428E-BC62-4FC82CC775C3}" presName="compNode" presStyleCnt="0"/>
      <dgm:spPr/>
    </dgm:pt>
    <dgm:pt modelId="{91822158-7C7A-4BAA-A390-3A37897CDD2A}" type="pres">
      <dgm:prSet presAssocID="{88D93EBC-3DD6-428E-BC62-4FC82CC775C3}" presName="bgRect" presStyleLbl="bgShp" presStyleIdx="1" presStyleCnt="2"/>
      <dgm:spPr/>
    </dgm:pt>
    <dgm:pt modelId="{DC90E4DF-1D46-452F-8666-CEC8D481D579}" type="pres">
      <dgm:prSet presAssocID="{88D93EBC-3DD6-428E-BC62-4FC82CC775C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idge scene"/>
        </a:ext>
      </dgm:extLst>
    </dgm:pt>
    <dgm:pt modelId="{C7366958-03D4-480D-A2C7-DD0F10AB07CC}" type="pres">
      <dgm:prSet presAssocID="{88D93EBC-3DD6-428E-BC62-4FC82CC775C3}" presName="spaceRect" presStyleCnt="0"/>
      <dgm:spPr/>
    </dgm:pt>
    <dgm:pt modelId="{E7402AFC-7376-4F70-8AEC-10AF14C981CA}" type="pres">
      <dgm:prSet presAssocID="{88D93EBC-3DD6-428E-BC62-4FC82CC775C3}" presName="parTx" presStyleLbl="revTx" presStyleIdx="1" presStyleCnt="2">
        <dgm:presLayoutVars>
          <dgm:chMax val="0"/>
          <dgm:chPref val="0"/>
        </dgm:presLayoutVars>
      </dgm:prSet>
      <dgm:spPr/>
    </dgm:pt>
  </dgm:ptLst>
  <dgm:cxnLst>
    <dgm:cxn modelId="{65BB9C15-127B-E144-88D2-7DCC83971C63}" type="presOf" srcId="{28F6EA47-6E74-4F0F-AFC9-6549EF963EDF}" destId="{5334D7A3-16EA-461C-8993-EEEB598B4B1D}" srcOrd="0" destOrd="0" presId="urn:microsoft.com/office/officeart/2018/2/layout/IconVerticalSolidList"/>
    <dgm:cxn modelId="{F2D7396C-E3AA-4049-9DDA-7BABF059E001}" type="presOf" srcId="{F944E226-4D28-46DD-A916-36CFEDDC1172}" destId="{0F67D7CF-E6BA-4734-BC60-18FAAF2AA19A}" srcOrd="0" destOrd="0" presId="urn:microsoft.com/office/officeart/2018/2/layout/IconVerticalSolidList"/>
    <dgm:cxn modelId="{23A58574-8547-8144-B190-C17525C519B4}" type="presOf" srcId="{88D93EBC-3DD6-428E-BC62-4FC82CC775C3}" destId="{E7402AFC-7376-4F70-8AEC-10AF14C981CA}" srcOrd="0" destOrd="0" presId="urn:microsoft.com/office/officeart/2018/2/layout/IconVerticalSolidList"/>
    <dgm:cxn modelId="{51389582-02A6-4FDE-A1A6-CCE3082AD79E}" srcId="{28F6EA47-6E74-4F0F-AFC9-6549EF963EDF}" destId="{88D93EBC-3DD6-428E-BC62-4FC82CC775C3}" srcOrd="1" destOrd="0" parTransId="{75BB4D80-1DB6-4AF3-9EB5-D0406F07B74D}" sibTransId="{ECC91CD7-6427-435B-AAD7-BA2C32D89B05}"/>
    <dgm:cxn modelId="{270B419A-A981-43A4-B303-07D02D54916A}" srcId="{28F6EA47-6E74-4F0F-AFC9-6549EF963EDF}" destId="{F944E226-4D28-46DD-A916-36CFEDDC1172}" srcOrd="0" destOrd="0" parTransId="{C57CFC31-8E9D-4FFB-A2E6-9212EAA03914}" sibTransId="{93718F14-794C-4AC0-AEF0-5B7E024AC5FA}"/>
    <dgm:cxn modelId="{C1FFBB69-70AB-D643-BB70-D840162C20A8}" type="presParOf" srcId="{5334D7A3-16EA-461C-8993-EEEB598B4B1D}" destId="{A278C45D-9D1A-4C0E-9BBC-F0A81A788710}" srcOrd="0" destOrd="0" presId="urn:microsoft.com/office/officeart/2018/2/layout/IconVerticalSolidList"/>
    <dgm:cxn modelId="{12329F0D-BDA1-5043-A279-6D24ED54AB9C}" type="presParOf" srcId="{A278C45D-9D1A-4C0E-9BBC-F0A81A788710}" destId="{5407E7AA-D2F1-4835-B166-F2D7412B8F5E}" srcOrd="0" destOrd="0" presId="urn:microsoft.com/office/officeart/2018/2/layout/IconVerticalSolidList"/>
    <dgm:cxn modelId="{9F805298-33FB-FF48-A089-D419FAA93268}" type="presParOf" srcId="{A278C45D-9D1A-4C0E-9BBC-F0A81A788710}" destId="{F5EE71FE-36D0-4037-AF1E-E29048B5AABD}" srcOrd="1" destOrd="0" presId="urn:microsoft.com/office/officeart/2018/2/layout/IconVerticalSolidList"/>
    <dgm:cxn modelId="{29A24AEB-1569-DB48-A895-D49FAF2BC4F3}" type="presParOf" srcId="{A278C45D-9D1A-4C0E-9BBC-F0A81A788710}" destId="{BCDF9479-FE89-4D35-965C-2A4A69B18983}" srcOrd="2" destOrd="0" presId="urn:microsoft.com/office/officeart/2018/2/layout/IconVerticalSolidList"/>
    <dgm:cxn modelId="{FBA7AE16-A91F-BC49-ABFE-F7EE31E6CB61}" type="presParOf" srcId="{A278C45D-9D1A-4C0E-9BBC-F0A81A788710}" destId="{0F67D7CF-E6BA-4734-BC60-18FAAF2AA19A}" srcOrd="3" destOrd="0" presId="urn:microsoft.com/office/officeart/2018/2/layout/IconVerticalSolidList"/>
    <dgm:cxn modelId="{F1BE3091-92FA-5C4A-B4EC-A6FB03830251}" type="presParOf" srcId="{5334D7A3-16EA-461C-8993-EEEB598B4B1D}" destId="{EDC730D7-FE1C-4326-8577-02B237C92396}" srcOrd="1" destOrd="0" presId="urn:microsoft.com/office/officeart/2018/2/layout/IconVerticalSolidList"/>
    <dgm:cxn modelId="{43BBBBD1-7CA3-1842-9843-511432E11E57}" type="presParOf" srcId="{5334D7A3-16EA-461C-8993-EEEB598B4B1D}" destId="{AF67F813-A9A1-452D-A446-8419FBC17267}" srcOrd="2" destOrd="0" presId="urn:microsoft.com/office/officeart/2018/2/layout/IconVerticalSolidList"/>
    <dgm:cxn modelId="{3B87C8C2-B147-384A-818F-CBC42246A688}" type="presParOf" srcId="{AF67F813-A9A1-452D-A446-8419FBC17267}" destId="{91822158-7C7A-4BAA-A390-3A37897CDD2A}" srcOrd="0" destOrd="0" presId="urn:microsoft.com/office/officeart/2018/2/layout/IconVerticalSolidList"/>
    <dgm:cxn modelId="{E041EA63-98CD-3340-B7A8-E6D74D457DAC}" type="presParOf" srcId="{AF67F813-A9A1-452D-A446-8419FBC17267}" destId="{DC90E4DF-1D46-452F-8666-CEC8D481D579}" srcOrd="1" destOrd="0" presId="urn:microsoft.com/office/officeart/2018/2/layout/IconVerticalSolidList"/>
    <dgm:cxn modelId="{25F876B8-4A55-B34C-A537-E37345597045}" type="presParOf" srcId="{AF67F813-A9A1-452D-A446-8419FBC17267}" destId="{C7366958-03D4-480D-A2C7-DD0F10AB07CC}" srcOrd="2" destOrd="0" presId="urn:microsoft.com/office/officeart/2018/2/layout/IconVerticalSolidList"/>
    <dgm:cxn modelId="{09819009-5EC1-2D4A-A58E-15750FC950CF}" type="presParOf" srcId="{AF67F813-A9A1-452D-A446-8419FBC17267}" destId="{E7402AFC-7376-4F70-8AEC-10AF14C981C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40102-8C58-4A28-B6F2-5D0432B29FBF}">
      <dsp:nvSpPr>
        <dsp:cNvPr id="0" name=""/>
        <dsp:cNvSpPr/>
      </dsp:nvSpPr>
      <dsp:spPr>
        <a:xfrm>
          <a:off x="0" y="3218"/>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E5F85A-5A1A-4274-BAC1-6B92D7139EF9}">
      <dsp:nvSpPr>
        <dsp:cNvPr id="0" name=""/>
        <dsp:cNvSpPr/>
      </dsp:nvSpPr>
      <dsp:spPr>
        <a:xfrm>
          <a:off x="207350" y="157445"/>
          <a:ext cx="377000" cy="377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F9AEE9-6461-4CCF-B874-936104697EB0}">
      <dsp:nvSpPr>
        <dsp:cNvPr id="0" name=""/>
        <dsp:cNvSpPr/>
      </dsp:nvSpPr>
      <dsp:spPr>
        <a:xfrm>
          <a:off x="791701" y="3218"/>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Distribution</a:t>
          </a:r>
        </a:p>
      </dsp:txBody>
      <dsp:txXfrm>
        <a:off x="791701" y="3218"/>
        <a:ext cx="4243462" cy="685455"/>
      </dsp:txXfrm>
    </dsp:sp>
    <dsp:sp modelId="{BF5EB49F-1335-479B-AFB5-5B81B249B8DA}">
      <dsp:nvSpPr>
        <dsp:cNvPr id="0" name=""/>
        <dsp:cNvSpPr/>
      </dsp:nvSpPr>
      <dsp:spPr>
        <a:xfrm>
          <a:off x="0" y="860038"/>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AFBDCA-7F9A-46F2-BDDC-5209C0334223}">
      <dsp:nvSpPr>
        <dsp:cNvPr id="0" name=""/>
        <dsp:cNvSpPr/>
      </dsp:nvSpPr>
      <dsp:spPr>
        <a:xfrm>
          <a:off x="207350" y="1014265"/>
          <a:ext cx="377000" cy="377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08E8EC-9AD0-4686-8A45-85FC495A5C87}">
      <dsp:nvSpPr>
        <dsp:cNvPr id="0" name=""/>
        <dsp:cNvSpPr/>
      </dsp:nvSpPr>
      <dsp:spPr>
        <a:xfrm>
          <a:off x="791701" y="860038"/>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Integration Styles</a:t>
          </a:r>
        </a:p>
      </dsp:txBody>
      <dsp:txXfrm>
        <a:off x="791701" y="860038"/>
        <a:ext cx="4243462" cy="685455"/>
      </dsp:txXfrm>
    </dsp:sp>
    <dsp:sp modelId="{7B25A68D-AC7C-4806-AAA9-AF0A0CC35526}">
      <dsp:nvSpPr>
        <dsp:cNvPr id="0" name=""/>
        <dsp:cNvSpPr/>
      </dsp:nvSpPr>
      <dsp:spPr>
        <a:xfrm>
          <a:off x="0" y="1716858"/>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3F3440-E9B4-4C91-BC23-60F6E2046E6C}">
      <dsp:nvSpPr>
        <dsp:cNvPr id="0" name=""/>
        <dsp:cNvSpPr/>
      </dsp:nvSpPr>
      <dsp:spPr>
        <a:xfrm>
          <a:off x="207350" y="1871085"/>
          <a:ext cx="377000" cy="377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C7DB55-4464-402B-B8EA-BAFC9B2DC59A}">
      <dsp:nvSpPr>
        <dsp:cNvPr id="0" name=""/>
        <dsp:cNvSpPr/>
      </dsp:nvSpPr>
      <dsp:spPr>
        <a:xfrm>
          <a:off x="791701" y="1716858"/>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Messaging Patterns</a:t>
          </a:r>
        </a:p>
      </dsp:txBody>
      <dsp:txXfrm>
        <a:off x="791701" y="1716858"/>
        <a:ext cx="4243462" cy="685455"/>
      </dsp:txXfrm>
    </dsp:sp>
    <dsp:sp modelId="{808BA6E0-F064-4C92-83FB-BF7FEECD838B}">
      <dsp:nvSpPr>
        <dsp:cNvPr id="0" name=""/>
        <dsp:cNvSpPr/>
      </dsp:nvSpPr>
      <dsp:spPr>
        <a:xfrm>
          <a:off x="0" y="2573677"/>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8B71D9-89AC-4F5F-B9C3-95FA3AD5D536}">
      <dsp:nvSpPr>
        <dsp:cNvPr id="0" name=""/>
        <dsp:cNvSpPr/>
      </dsp:nvSpPr>
      <dsp:spPr>
        <a:xfrm>
          <a:off x="207350" y="2727905"/>
          <a:ext cx="377000" cy="377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BAC88D-549D-4E41-814F-FA67384924FF}">
      <dsp:nvSpPr>
        <dsp:cNvPr id="0" name=""/>
        <dsp:cNvSpPr/>
      </dsp:nvSpPr>
      <dsp:spPr>
        <a:xfrm>
          <a:off x="791701" y="2573677"/>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Queues and Streams</a:t>
          </a:r>
        </a:p>
      </dsp:txBody>
      <dsp:txXfrm>
        <a:off x="791701" y="2573677"/>
        <a:ext cx="4243462" cy="685455"/>
      </dsp:txXfrm>
    </dsp:sp>
    <dsp:sp modelId="{4DB5E4E4-F5EC-4949-920B-E2702414E15E}">
      <dsp:nvSpPr>
        <dsp:cNvPr id="0" name=""/>
        <dsp:cNvSpPr/>
      </dsp:nvSpPr>
      <dsp:spPr>
        <a:xfrm>
          <a:off x="0" y="3430497"/>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1BC3AE-D231-4228-87DF-83E990F8C2B8}">
      <dsp:nvSpPr>
        <dsp:cNvPr id="0" name=""/>
        <dsp:cNvSpPr/>
      </dsp:nvSpPr>
      <dsp:spPr>
        <a:xfrm>
          <a:off x="207350" y="3584725"/>
          <a:ext cx="377000" cy="377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E92BF33-9747-41D4-9D07-EA4BF18E595B}">
      <dsp:nvSpPr>
        <dsp:cNvPr id="0" name=""/>
        <dsp:cNvSpPr/>
      </dsp:nvSpPr>
      <dsp:spPr>
        <a:xfrm>
          <a:off x="791701" y="3430497"/>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Managing Asynchronous Architectures</a:t>
          </a:r>
        </a:p>
      </dsp:txBody>
      <dsp:txXfrm>
        <a:off x="791701" y="3430497"/>
        <a:ext cx="4243462" cy="6854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8BA6E0-F064-4C92-83FB-BF7FEECD838B}">
      <dsp:nvSpPr>
        <dsp:cNvPr id="0" name=""/>
        <dsp:cNvSpPr/>
      </dsp:nvSpPr>
      <dsp:spPr>
        <a:xfrm>
          <a:off x="0" y="1709"/>
          <a:ext cx="5035164" cy="8664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8B71D9-89AC-4F5F-B9C3-95FA3AD5D536}">
      <dsp:nvSpPr>
        <dsp:cNvPr id="0" name=""/>
        <dsp:cNvSpPr/>
      </dsp:nvSpPr>
      <dsp:spPr>
        <a:xfrm>
          <a:off x="262108" y="196666"/>
          <a:ext cx="476560" cy="4765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BAC88D-549D-4E41-814F-FA67384924FF}">
      <dsp:nvSpPr>
        <dsp:cNvPr id="0" name=""/>
        <dsp:cNvSpPr/>
      </dsp:nvSpPr>
      <dsp:spPr>
        <a:xfrm>
          <a:off x="1000777" y="1709"/>
          <a:ext cx="4034386" cy="866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702" tIns="91702" rIns="91702" bIns="91702" numCol="1" spcCol="1270" anchor="ctr" anchorCtr="0">
          <a:noAutofit/>
        </a:bodyPr>
        <a:lstStyle/>
        <a:p>
          <a:pPr marL="0" lvl="0" indent="0" algn="l" defTabSz="977900">
            <a:lnSpc>
              <a:spcPct val="100000"/>
            </a:lnSpc>
            <a:spcBef>
              <a:spcPct val="0"/>
            </a:spcBef>
            <a:spcAft>
              <a:spcPct val="35000"/>
            </a:spcAft>
            <a:buNone/>
          </a:pPr>
          <a:r>
            <a:rPr lang="en-US" sz="2200" kern="1200"/>
            <a:t>Conversations</a:t>
          </a:r>
          <a:endParaRPr lang="en-US" sz="2200" kern="1200" dirty="0"/>
        </a:p>
      </dsp:txBody>
      <dsp:txXfrm>
        <a:off x="1000777" y="1709"/>
        <a:ext cx="4034386" cy="866474"/>
      </dsp:txXfrm>
    </dsp:sp>
    <dsp:sp modelId="{87640102-8C58-4A28-B6F2-5D0432B29FBF}">
      <dsp:nvSpPr>
        <dsp:cNvPr id="0" name=""/>
        <dsp:cNvSpPr/>
      </dsp:nvSpPr>
      <dsp:spPr>
        <a:xfrm>
          <a:off x="0" y="1084802"/>
          <a:ext cx="5035164" cy="8664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E5F85A-5A1A-4274-BAC1-6B92D7139EF9}">
      <dsp:nvSpPr>
        <dsp:cNvPr id="0" name=""/>
        <dsp:cNvSpPr/>
      </dsp:nvSpPr>
      <dsp:spPr>
        <a:xfrm>
          <a:off x="262108" y="1279759"/>
          <a:ext cx="476560" cy="4765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F9AEE9-6461-4CCF-B874-936104697EB0}">
      <dsp:nvSpPr>
        <dsp:cNvPr id="0" name=""/>
        <dsp:cNvSpPr/>
      </dsp:nvSpPr>
      <dsp:spPr>
        <a:xfrm>
          <a:off x="1000777" y="1084802"/>
          <a:ext cx="4034386" cy="866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702" tIns="91702" rIns="91702" bIns="91702" numCol="1" spcCol="1270" anchor="ctr" anchorCtr="0">
          <a:noAutofit/>
        </a:bodyPr>
        <a:lstStyle/>
        <a:p>
          <a:pPr marL="0" lvl="0" indent="0" algn="l" defTabSz="977900">
            <a:lnSpc>
              <a:spcPct val="100000"/>
            </a:lnSpc>
            <a:spcBef>
              <a:spcPct val="0"/>
            </a:spcBef>
            <a:spcAft>
              <a:spcPct val="35000"/>
            </a:spcAft>
            <a:buNone/>
          </a:pPr>
          <a:r>
            <a:rPr lang="en-US" sz="2200" kern="1200" dirty="0"/>
            <a:t>Flow</a:t>
          </a:r>
        </a:p>
      </dsp:txBody>
      <dsp:txXfrm>
        <a:off x="1000777" y="1084802"/>
        <a:ext cx="4034386" cy="866474"/>
      </dsp:txXfrm>
    </dsp:sp>
    <dsp:sp modelId="{7B25A68D-AC7C-4806-AAA9-AF0A0CC35526}">
      <dsp:nvSpPr>
        <dsp:cNvPr id="0" name=""/>
        <dsp:cNvSpPr/>
      </dsp:nvSpPr>
      <dsp:spPr>
        <a:xfrm>
          <a:off x="0" y="2167895"/>
          <a:ext cx="5035164" cy="8664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3F3440-E9B4-4C91-BC23-60F6E2046E6C}">
      <dsp:nvSpPr>
        <dsp:cNvPr id="0" name=""/>
        <dsp:cNvSpPr/>
      </dsp:nvSpPr>
      <dsp:spPr>
        <a:xfrm>
          <a:off x="262108" y="2362851"/>
          <a:ext cx="476560" cy="4765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C7DB55-4464-402B-B8EA-BAFC9B2DC59A}">
      <dsp:nvSpPr>
        <dsp:cNvPr id="0" name=""/>
        <dsp:cNvSpPr/>
      </dsp:nvSpPr>
      <dsp:spPr>
        <a:xfrm>
          <a:off x="1000777" y="2167895"/>
          <a:ext cx="4034386" cy="866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702" tIns="91702" rIns="91702" bIns="91702" numCol="1" spcCol="1270" anchor="ctr" anchorCtr="0">
          <a:noAutofit/>
        </a:bodyPr>
        <a:lstStyle/>
        <a:p>
          <a:pPr marL="0" lvl="0" indent="0" algn="l" defTabSz="977900">
            <a:lnSpc>
              <a:spcPct val="100000"/>
            </a:lnSpc>
            <a:spcBef>
              <a:spcPct val="0"/>
            </a:spcBef>
            <a:spcAft>
              <a:spcPct val="35000"/>
            </a:spcAft>
            <a:buNone/>
          </a:pPr>
          <a:r>
            <a:rPr lang="en-US" sz="2200" kern="1200" dirty="0"/>
            <a:t>Process Automation</a:t>
          </a:r>
        </a:p>
      </dsp:txBody>
      <dsp:txXfrm>
        <a:off x="1000777" y="2167895"/>
        <a:ext cx="4034386" cy="866474"/>
      </dsp:txXfrm>
    </dsp:sp>
    <dsp:sp modelId="{4DB5E4E4-F5EC-4949-920B-E2702414E15E}">
      <dsp:nvSpPr>
        <dsp:cNvPr id="0" name=""/>
        <dsp:cNvSpPr/>
      </dsp:nvSpPr>
      <dsp:spPr>
        <a:xfrm>
          <a:off x="0" y="3250988"/>
          <a:ext cx="5035164" cy="8664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1BC3AE-D231-4228-87DF-83E990F8C2B8}">
      <dsp:nvSpPr>
        <dsp:cNvPr id="0" name=""/>
        <dsp:cNvSpPr/>
      </dsp:nvSpPr>
      <dsp:spPr>
        <a:xfrm>
          <a:off x="262108" y="3445944"/>
          <a:ext cx="476560" cy="4765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E92BF33-9747-41D4-9D07-EA4BF18E595B}">
      <dsp:nvSpPr>
        <dsp:cNvPr id="0" name=""/>
        <dsp:cNvSpPr/>
      </dsp:nvSpPr>
      <dsp:spPr>
        <a:xfrm>
          <a:off x="1000777" y="3250988"/>
          <a:ext cx="4034386" cy="866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702" tIns="91702" rIns="91702" bIns="91702" numCol="1" spcCol="1270" anchor="ctr" anchorCtr="0">
          <a:noAutofit/>
        </a:bodyPr>
        <a:lstStyle/>
        <a:p>
          <a:pPr marL="0" lvl="0" indent="0" algn="l" defTabSz="977900">
            <a:lnSpc>
              <a:spcPct val="100000"/>
            </a:lnSpc>
            <a:spcBef>
              <a:spcPct val="0"/>
            </a:spcBef>
            <a:spcAft>
              <a:spcPct val="35000"/>
            </a:spcAft>
            <a:buNone/>
          </a:pPr>
          <a:r>
            <a:rPr lang="en-US" sz="2200" kern="1200" dirty="0"/>
            <a:t>Orchestration and Choreography</a:t>
          </a:r>
        </a:p>
      </dsp:txBody>
      <dsp:txXfrm>
        <a:off x="1000777" y="3250988"/>
        <a:ext cx="4034386" cy="8664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A6D4F-0769-4509-A086-F8F8F18EE274}">
      <dsp:nvSpPr>
        <dsp:cNvPr id="0" name=""/>
        <dsp:cNvSpPr/>
      </dsp:nvSpPr>
      <dsp:spPr>
        <a:xfrm>
          <a:off x="0" y="908268"/>
          <a:ext cx="4683949" cy="16768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F616E5-171C-45B0-AB78-55DF0930FCD4}">
      <dsp:nvSpPr>
        <dsp:cNvPr id="0" name=""/>
        <dsp:cNvSpPr/>
      </dsp:nvSpPr>
      <dsp:spPr>
        <a:xfrm>
          <a:off x="507233" y="1285549"/>
          <a:ext cx="922242" cy="9222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40B06F4-0B66-4261-8245-41A2BEE4E398}">
      <dsp:nvSpPr>
        <dsp:cNvPr id="0" name=""/>
        <dsp:cNvSpPr/>
      </dsp:nvSpPr>
      <dsp:spPr>
        <a:xfrm>
          <a:off x="1936708" y="908268"/>
          <a:ext cx="2747240" cy="1676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462" tIns="177462" rIns="177462" bIns="177462" numCol="1" spcCol="1270" anchor="ctr" anchorCtr="0">
          <a:noAutofit/>
        </a:bodyPr>
        <a:lstStyle/>
        <a:p>
          <a:pPr marL="0" lvl="0" indent="0" algn="l" defTabSz="666750">
            <a:lnSpc>
              <a:spcPct val="100000"/>
            </a:lnSpc>
            <a:spcBef>
              <a:spcPct val="0"/>
            </a:spcBef>
            <a:spcAft>
              <a:spcPct val="35000"/>
            </a:spcAft>
            <a:buNone/>
          </a:pPr>
          <a:r>
            <a:rPr lang="en-GB" sz="1500" kern="1200" dirty="0">
              <a:latin typeface="Chalkboard" panose="03050602040202020205" pitchFamily="66" charset="77"/>
            </a:rPr>
            <a:t>Embedded: The workflow runs in process and calls your code directly.</a:t>
          </a:r>
          <a:endParaRPr lang="en-US" sz="1500" kern="1200" dirty="0">
            <a:latin typeface="Chalkboard" panose="03050602040202020205" pitchFamily="66" charset="77"/>
          </a:endParaRPr>
        </a:p>
      </dsp:txBody>
      <dsp:txXfrm>
        <a:off x="1936708" y="908268"/>
        <a:ext cx="2747240" cy="1676804"/>
      </dsp:txXfrm>
    </dsp:sp>
    <dsp:sp modelId="{FD570810-D201-4107-A0B0-E8F8B6D796BF}">
      <dsp:nvSpPr>
        <dsp:cNvPr id="0" name=""/>
        <dsp:cNvSpPr/>
      </dsp:nvSpPr>
      <dsp:spPr>
        <a:xfrm>
          <a:off x="0" y="3004274"/>
          <a:ext cx="4683949" cy="16768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3605DC-BEB8-4C41-AA45-5ECA199A649E}">
      <dsp:nvSpPr>
        <dsp:cNvPr id="0" name=""/>
        <dsp:cNvSpPr/>
      </dsp:nvSpPr>
      <dsp:spPr>
        <a:xfrm>
          <a:off x="507233" y="3381554"/>
          <a:ext cx="922242" cy="9222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F2F0395-31BE-49A1-8102-9205A84606EE}">
      <dsp:nvSpPr>
        <dsp:cNvPr id="0" name=""/>
        <dsp:cNvSpPr/>
      </dsp:nvSpPr>
      <dsp:spPr>
        <a:xfrm>
          <a:off x="1936708" y="3004274"/>
          <a:ext cx="2747240" cy="1676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462" tIns="177462" rIns="177462" bIns="177462" numCol="1" spcCol="1270" anchor="ctr" anchorCtr="0">
          <a:noAutofit/>
        </a:bodyPr>
        <a:lstStyle/>
        <a:p>
          <a:pPr marL="0" lvl="0" indent="0" algn="l" defTabSz="666750">
            <a:lnSpc>
              <a:spcPct val="100000"/>
            </a:lnSpc>
            <a:spcBef>
              <a:spcPct val="0"/>
            </a:spcBef>
            <a:spcAft>
              <a:spcPct val="35000"/>
            </a:spcAft>
            <a:buNone/>
          </a:pPr>
          <a:r>
            <a:rPr lang="en-GB" sz="1500" kern="1200" dirty="0">
              <a:latin typeface="Chalkboard" panose="03050602040202020205" pitchFamily="66" charset="77"/>
            </a:rPr>
            <a:t>External: The workflow runs in its own process; it can execute code directly, but should favour calling services to get work done. </a:t>
          </a:r>
          <a:endParaRPr lang="en-US" sz="1500" kern="1200" dirty="0">
            <a:latin typeface="Chalkboard" panose="03050602040202020205" pitchFamily="66" charset="77"/>
          </a:endParaRPr>
        </a:p>
      </dsp:txBody>
      <dsp:txXfrm>
        <a:off x="1936708" y="3004274"/>
        <a:ext cx="2747240" cy="167680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DE1272-8760-4557-815E-FE96FBB0A841}">
      <dsp:nvSpPr>
        <dsp:cNvPr id="0" name=""/>
        <dsp:cNvSpPr/>
      </dsp:nvSpPr>
      <dsp:spPr>
        <a:xfrm>
          <a:off x="0" y="529"/>
          <a:ext cx="5212080" cy="12396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36D086-83CA-46E3-B6C0-48993F2F8DDE}">
      <dsp:nvSpPr>
        <dsp:cNvPr id="0" name=""/>
        <dsp:cNvSpPr/>
      </dsp:nvSpPr>
      <dsp:spPr>
        <a:xfrm>
          <a:off x="375006" y="279460"/>
          <a:ext cx="681830" cy="681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C42A15B-2815-4CFA-B003-7C5773779E0D}">
      <dsp:nvSpPr>
        <dsp:cNvPr id="0" name=""/>
        <dsp:cNvSpPr/>
      </dsp:nvSpPr>
      <dsp:spPr>
        <a:xfrm>
          <a:off x="1431843" y="529"/>
          <a:ext cx="3780236" cy="1239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01" tIns="131201" rIns="131201" bIns="131201" numCol="1" spcCol="1270" anchor="ctr" anchorCtr="0">
          <a:noAutofit/>
        </a:bodyPr>
        <a:lstStyle/>
        <a:p>
          <a:pPr marL="0" lvl="0" indent="0" algn="l" defTabSz="889000">
            <a:lnSpc>
              <a:spcPct val="90000"/>
            </a:lnSpc>
            <a:spcBef>
              <a:spcPct val="0"/>
            </a:spcBef>
            <a:spcAft>
              <a:spcPct val="35000"/>
            </a:spcAft>
            <a:buNone/>
          </a:pPr>
          <a:r>
            <a:rPr lang="en-GB" sz="2000" kern="1200" dirty="0">
              <a:latin typeface="Chalkboard" panose="03050602040202020205" pitchFamily="66" charset="77"/>
            </a:rPr>
            <a:t>SOA era favoured external workflow engines, Enterprise Service Buses (ESBs)</a:t>
          </a:r>
          <a:endParaRPr lang="en-US" sz="2000" kern="1200" dirty="0">
            <a:latin typeface="Chalkboard" panose="03050602040202020205" pitchFamily="66" charset="77"/>
          </a:endParaRPr>
        </a:p>
      </dsp:txBody>
      <dsp:txXfrm>
        <a:off x="1431843" y="529"/>
        <a:ext cx="3780236" cy="1239691"/>
      </dsp:txXfrm>
    </dsp:sp>
    <dsp:sp modelId="{7B00D137-A7E1-4A70-8793-EE34E1035E9D}">
      <dsp:nvSpPr>
        <dsp:cNvPr id="0" name=""/>
        <dsp:cNvSpPr/>
      </dsp:nvSpPr>
      <dsp:spPr>
        <a:xfrm>
          <a:off x="0" y="1550143"/>
          <a:ext cx="5212080" cy="12396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65E1D1-9AEC-447A-A4A5-E0C5739F52FD}">
      <dsp:nvSpPr>
        <dsp:cNvPr id="0" name=""/>
        <dsp:cNvSpPr/>
      </dsp:nvSpPr>
      <dsp:spPr>
        <a:xfrm>
          <a:off x="375006" y="1829074"/>
          <a:ext cx="681830" cy="681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3057E4-A78C-4530-AFD4-CCA9D364B061}">
      <dsp:nvSpPr>
        <dsp:cNvPr id="0" name=""/>
        <dsp:cNvSpPr/>
      </dsp:nvSpPr>
      <dsp:spPr>
        <a:xfrm>
          <a:off x="1431843" y="1550143"/>
          <a:ext cx="3780236" cy="1239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01" tIns="131201" rIns="131201" bIns="131201" numCol="1" spcCol="1270" anchor="ctr" anchorCtr="0">
          <a:noAutofit/>
        </a:bodyPr>
        <a:lstStyle/>
        <a:p>
          <a:pPr marL="0" lvl="0" indent="0" algn="l" defTabSz="889000">
            <a:lnSpc>
              <a:spcPct val="90000"/>
            </a:lnSpc>
            <a:spcBef>
              <a:spcPct val="0"/>
            </a:spcBef>
            <a:spcAft>
              <a:spcPct val="35000"/>
            </a:spcAft>
            <a:buNone/>
          </a:pPr>
          <a:r>
            <a:rPr lang="en-GB" sz="2000" kern="1200" dirty="0">
              <a:latin typeface="Chalkboard" panose="03050602040202020205" pitchFamily="66" charset="77"/>
            </a:rPr>
            <a:t>Business logic moved into the bus — tightly coupled, hard to test</a:t>
          </a:r>
          <a:endParaRPr lang="en-US" sz="2000" kern="1200" dirty="0">
            <a:latin typeface="Chalkboard" panose="03050602040202020205" pitchFamily="66" charset="77"/>
          </a:endParaRPr>
        </a:p>
      </dsp:txBody>
      <dsp:txXfrm>
        <a:off x="1431843" y="1550143"/>
        <a:ext cx="3780236" cy="1239691"/>
      </dsp:txXfrm>
    </dsp:sp>
    <dsp:sp modelId="{AEB67CE6-7F6A-464A-8054-C6DFA8DECFAD}">
      <dsp:nvSpPr>
        <dsp:cNvPr id="0" name=""/>
        <dsp:cNvSpPr/>
      </dsp:nvSpPr>
      <dsp:spPr>
        <a:xfrm>
          <a:off x="0" y="3099757"/>
          <a:ext cx="5212080" cy="12396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0A13CA-1A21-4A73-8DA2-3B4D7A089EFB}">
      <dsp:nvSpPr>
        <dsp:cNvPr id="0" name=""/>
        <dsp:cNvSpPr/>
      </dsp:nvSpPr>
      <dsp:spPr>
        <a:xfrm>
          <a:off x="375006" y="3378688"/>
          <a:ext cx="681830" cy="681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CD744B7-9BA7-4BD2-A281-B999087E4F41}">
      <dsp:nvSpPr>
        <dsp:cNvPr id="0" name=""/>
        <dsp:cNvSpPr/>
      </dsp:nvSpPr>
      <dsp:spPr>
        <a:xfrm>
          <a:off x="1431843" y="3099757"/>
          <a:ext cx="3780236" cy="1239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01" tIns="131201" rIns="131201" bIns="131201" numCol="1" spcCol="1270" anchor="ctr" anchorCtr="0">
          <a:noAutofit/>
        </a:bodyPr>
        <a:lstStyle/>
        <a:p>
          <a:pPr marL="0" lvl="0" indent="0" algn="l" defTabSz="889000">
            <a:lnSpc>
              <a:spcPct val="90000"/>
            </a:lnSpc>
            <a:spcBef>
              <a:spcPct val="0"/>
            </a:spcBef>
            <a:spcAft>
              <a:spcPct val="35000"/>
            </a:spcAft>
            <a:buNone/>
          </a:pPr>
          <a:r>
            <a:rPr lang="en-GB" sz="2000" kern="1200" dirty="0">
              <a:latin typeface="Chalkboard" panose="03050602040202020205" pitchFamily="66" charset="77"/>
            </a:rPr>
            <a:t>Led to </a:t>
          </a:r>
          <a:r>
            <a:rPr lang="en-GB" sz="2000" b="1" kern="1200" dirty="0">
              <a:latin typeface="Chalkboard" panose="03050602040202020205" pitchFamily="66" charset="77"/>
            </a:rPr>
            <a:t>Guerilla SOA</a:t>
          </a:r>
          <a:r>
            <a:rPr lang="en-GB" sz="2000" kern="1200" dirty="0">
              <a:latin typeface="Chalkboard" panose="03050602040202020205" pitchFamily="66" charset="77"/>
            </a:rPr>
            <a:t>: reclaim domain logic into services, embrace simplicity</a:t>
          </a:r>
          <a:endParaRPr lang="en-US" sz="2000" kern="1200" dirty="0">
            <a:latin typeface="Chalkboard" panose="03050602040202020205" pitchFamily="66" charset="77"/>
          </a:endParaRPr>
        </a:p>
      </dsp:txBody>
      <dsp:txXfrm>
        <a:off x="1431843" y="3099757"/>
        <a:ext cx="3780236" cy="123969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07E7AA-D2F1-4835-B166-F2D7412B8F5E}">
      <dsp:nvSpPr>
        <dsp:cNvPr id="0" name=""/>
        <dsp:cNvSpPr/>
      </dsp:nvSpPr>
      <dsp:spPr>
        <a:xfrm>
          <a:off x="0" y="705246"/>
          <a:ext cx="5212080" cy="13019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EE71FE-36D0-4037-AF1E-E29048B5AABD}">
      <dsp:nvSpPr>
        <dsp:cNvPr id="0" name=""/>
        <dsp:cNvSpPr/>
      </dsp:nvSpPr>
      <dsp:spPr>
        <a:xfrm>
          <a:off x="393853" y="998195"/>
          <a:ext cx="716096" cy="7160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F67D7CF-E6BA-4734-BC60-18FAAF2AA19A}">
      <dsp:nvSpPr>
        <dsp:cNvPr id="0" name=""/>
        <dsp:cNvSpPr/>
      </dsp:nvSpPr>
      <dsp:spPr>
        <a:xfrm>
          <a:off x="1503802" y="705246"/>
          <a:ext cx="3708277" cy="1301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794" tIns="137794" rIns="137794" bIns="137794" numCol="1" spcCol="1270" anchor="ctr" anchorCtr="0">
          <a:noAutofit/>
        </a:bodyPr>
        <a:lstStyle/>
        <a:p>
          <a:pPr marL="0" lvl="0" indent="0" algn="l" defTabSz="666750">
            <a:lnSpc>
              <a:spcPct val="100000"/>
            </a:lnSpc>
            <a:spcBef>
              <a:spcPct val="0"/>
            </a:spcBef>
            <a:spcAft>
              <a:spcPct val="35000"/>
            </a:spcAft>
            <a:buNone/>
          </a:pPr>
          <a:r>
            <a:rPr lang="en-US" sz="1500" kern="1200" dirty="0">
              <a:latin typeface="Chalkboard" panose="03050602040202020205" pitchFamily="66" charset="77"/>
            </a:rPr>
            <a:t>Favor embedded Workflow engines when the workflow is within a bounded context; everything between bounded contexts is choreography</a:t>
          </a:r>
        </a:p>
      </dsp:txBody>
      <dsp:txXfrm>
        <a:off x="1503802" y="705246"/>
        <a:ext cx="3708277" cy="1301993"/>
      </dsp:txXfrm>
    </dsp:sp>
    <dsp:sp modelId="{91822158-7C7A-4BAA-A390-3A37897CDD2A}">
      <dsp:nvSpPr>
        <dsp:cNvPr id="0" name=""/>
        <dsp:cNvSpPr/>
      </dsp:nvSpPr>
      <dsp:spPr>
        <a:xfrm>
          <a:off x="0" y="2332738"/>
          <a:ext cx="5212080" cy="13019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90E4DF-1D46-452F-8666-CEC8D481D579}">
      <dsp:nvSpPr>
        <dsp:cNvPr id="0" name=""/>
        <dsp:cNvSpPr/>
      </dsp:nvSpPr>
      <dsp:spPr>
        <a:xfrm>
          <a:off x="393853" y="2625687"/>
          <a:ext cx="716096" cy="7160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402AFC-7376-4F70-8AEC-10AF14C981CA}">
      <dsp:nvSpPr>
        <dsp:cNvPr id="0" name=""/>
        <dsp:cNvSpPr/>
      </dsp:nvSpPr>
      <dsp:spPr>
        <a:xfrm>
          <a:off x="1503802" y="2332738"/>
          <a:ext cx="3708277" cy="1301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794" tIns="137794" rIns="137794" bIns="137794" numCol="1" spcCol="1270" anchor="ctr" anchorCtr="0">
          <a:noAutofit/>
        </a:bodyPr>
        <a:lstStyle/>
        <a:p>
          <a:pPr marL="0" lvl="0" indent="0" algn="l" defTabSz="666750">
            <a:lnSpc>
              <a:spcPct val="100000"/>
            </a:lnSpc>
            <a:spcBef>
              <a:spcPct val="0"/>
            </a:spcBef>
            <a:spcAft>
              <a:spcPct val="35000"/>
            </a:spcAft>
            <a:buNone/>
          </a:pPr>
          <a:r>
            <a:rPr lang="en-US" sz="1500" kern="1200" dirty="0">
              <a:latin typeface="Chalkboard" panose="03050602040202020205" pitchFamily="66" charset="77"/>
            </a:rPr>
            <a:t>Reserve external Workflow engines for orchestrating the flow between bounded contexts, when relying on choreography is too complex.</a:t>
          </a:r>
          <a:r>
            <a:rPr lang="en-GB" sz="1500" kern="1200" dirty="0">
              <a:latin typeface="Chalkboard" panose="03050602040202020205" pitchFamily="66" charset="77"/>
            </a:rPr>
            <a:t> </a:t>
          </a:r>
          <a:endParaRPr lang="en-US" sz="1500" kern="1200" dirty="0">
            <a:latin typeface="Chalkboard" panose="03050602040202020205" pitchFamily="66" charset="77"/>
          </a:endParaRPr>
        </a:p>
      </dsp:txBody>
      <dsp:txXfrm>
        <a:off x="1503802" y="2332738"/>
        <a:ext cx="3708277" cy="130199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3674DE-9C4F-3842-ACFD-279DBF9975E3}" type="datetimeFigureOut">
              <a:rPr lang="en-US" smtClean="0"/>
              <a:pPr/>
              <a:t>7/20/25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49CB24-BEAC-6A41-9A10-BFD56146B867}" type="slidenum">
              <a:rPr lang="en-US" smtClean="0"/>
              <a:pPr/>
              <a:t>‹#›</a:t>
            </a:fld>
            <a:endParaRPr lang="en-US"/>
          </a:p>
        </p:txBody>
      </p:sp>
    </p:spTree>
    <p:extLst>
      <p:ext uri="{BB962C8B-B14F-4D97-AF65-F5344CB8AC3E}">
        <p14:creationId xmlns:p14="http://schemas.microsoft.com/office/powerpoint/2010/main" val="31382449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en.wikipedia.org/wiki/Object_model"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en.wikipedia.org/wiki/Object_model"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en.wikipedia.org/wiki/Causality"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en.wikipedia.org/wiki/Message_passing#cite_note-3" TargetMode="External"/><Relationship Id="rId2" Type="http://schemas.openxmlformats.org/officeDocument/2006/relationships/slide" Target="../slides/slide106.xml"/><Relationship Id="rId1" Type="http://schemas.openxmlformats.org/officeDocument/2006/relationships/notesMaster" Target="../notesMasters/notesMaster1.xml"/><Relationship Id="rId4" Type="http://schemas.openxmlformats.org/officeDocument/2006/relationships/hyperlink" Target="https://en.wikipedia.org/wiki/Middleware" TargetMode="Externa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a:t>
            </a:fld>
            <a:endParaRPr lang="en-US"/>
          </a:p>
        </p:txBody>
      </p:sp>
    </p:spTree>
    <p:extLst>
      <p:ext uri="{BB962C8B-B14F-4D97-AF65-F5344CB8AC3E}">
        <p14:creationId xmlns:p14="http://schemas.microsoft.com/office/powerpoint/2010/main" val="2360661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“good enough” in many cases.</a:t>
            </a:r>
          </a:p>
        </p:txBody>
      </p:sp>
      <p:sp>
        <p:nvSpPr>
          <p:cNvPr id="4" name="Slide Number Placeholder 3"/>
          <p:cNvSpPr>
            <a:spLocks noGrp="1"/>
          </p:cNvSpPr>
          <p:nvPr>
            <p:ph type="sldNum" sz="quarter" idx="5"/>
          </p:nvPr>
        </p:nvSpPr>
        <p:spPr/>
        <p:txBody>
          <a:bodyPr/>
          <a:lstStyle/>
          <a:p>
            <a:fld id="{2C9BF270-F648-CA44-8B20-DE81D7164CE0}" type="slidenum">
              <a:rPr lang="en-US" smtClean="0"/>
              <a:t>26</a:t>
            </a:fld>
            <a:endParaRPr lang="en-US"/>
          </a:p>
        </p:txBody>
      </p:sp>
    </p:spTree>
    <p:extLst>
      <p:ext uri="{BB962C8B-B14F-4D97-AF65-F5344CB8AC3E}">
        <p14:creationId xmlns:p14="http://schemas.microsoft.com/office/powerpoint/2010/main" val="31609689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here is that there is no existing subsequent message to replace with a fault, but we still want to communicate faults back</a:t>
            </a:r>
          </a:p>
        </p:txBody>
      </p:sp>
      <p:sp>
        <p:nvSpPr>
          <p:cNvPr id="4" name="Slide Number Placeholder 3"/>
          <p:cNvSpPr>
            <a:spLocks noGrp="1"/>
          </p:cNvSpPr>
          <p:nvPr>
            <p:ph type="sldNum" sz="quarter" idx="5"/>
          </p:nvPr>
        </p:nvSpPr>
        <p:spPr/>
        <p:txBody>
          <a:bodyPr/>
          <a:lstStyle/>
          <a:p>
            <a:fld id="{2C9BF270-F648-CA44-8B20-DE81D7164CE0}" type="slidenum">
              <a:rPr lang="en-US" smtClean="0"/>
              <a:t>27</a:t>
            </a:fld>
            <a:endParaRPr lang="en-US"/>
          </a:p>
        </p:txBody>
      </p:sp>
    </p:spTree>
    <p:extLst>
      <p:ext uri="{BB962C8B-B14F-4D97-AF65-F5344CB8AC3E}">
        <p14:creationId xmlns:p14="http://schemas.microsoft.com/office/powerpoint/2010/main" val="11755189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to understanding this is that any message in the conversation, between these two components, after the first, may indicate a fault instead of the normal outcome</a:t>
            </a:r>
          </a:p>
        </p:txBody>
      </p:sp>
      <p:sp>
        <p:nvSpPr>
          <p:cNvPr id="4" name="Slide Number Placeholder 3"/>
          <p:cNvSpPr>
            <a:spLocks noGrp="1"/>
          </p:cNvSpPr>
          <p:nvPr>
            <p:ph type="sldNum" sz="quarter" idx="5"/>
          </p:nvPr>
        </p:nvSpPr>
        <p:spPr/>
        <p:txBody>
          <a:bodyPr/>
          <a:lstStyle/>
          <a:p>
            <a:fld id="{2C9BF270-F648-CA44-8B20-DE81D7164CE0}" type="slidenum">
              <a:rPr lang="en-US" smtClean="0"/>
              <a:t>29</a:t>
            </a:fld>
            <a:endParaRPr lang="en-US"/>
          </a:p>
        </p:txBody>
      </p:sp>
    </p:spTree>
    <p:extLst>
      <p:ext uri="{BB962C8B-B14F-4D97-AF65-F5344CB8AC3E}">
        <p14:creationId xmlns:p14="http://schemas.microsoft.com/office/powerpoint/2010/main" val="935618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35</a:t>
            </a:fld>
            <a:endParaRPr lang="en-US"/>
          </a:p>
        </p:txBody>
      </p:sp>
    </p:spTree>
    <p:extLst>
      <p:ext uri="{BB962C8B-B14F-4D97-AF65-F5344CB8AC3E}">
        <p14:creationId xmlns:p14="http://schemas.microsoft.com/office/powerpoint/2010/main" val="29626595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36</a:t>
            </a:fld>
            <a:endParaRPr lang="en-US"/>
          </a:p>
        </p:txBody>
      </p:sp>
    </p:spTree>
    <p:extLst>
      <p:ext uri="{BB962C8B-B14F-4D97-AF65-F5344CB8AC3E}">
        <p14:creationId xmlns:p14="http://schemas.microsoft.com/office/powerpoint/2010/main" val="490067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38</a:t>
            </a:fld>
            <a:endParaRPr lang="en-US"/>
          </a:p>
        </p:txBody>
      </p:sp>
    </p:spTree>
    <p:extLst>
      <p:ext uri="{BB962C8B-B14F-4D97-AF65-F5344CB8AC3E}">
        <p14:creationId xmlns:p14="http://schemas.microsoft.com/office/powerpoint/2010/main" val="3846332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39</a:t>
            </a:fld>
            <a:endParaRPr lang="en-US"/>
          </a:p>
        </p:txBody>
      </p:sp>
    </p:spTree>
    <p:extLst>
      <p:ext uri="{BB962C8B-B14F-4D97-AF65-F5344CB8AC3E}">
        <p14:creationId xmlns:p14="http://schemas.microsoft.com/office/powerpoint/2010/main" val="2328264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5702F1-E670-9244-8EDC-9C17B3FACD05}" type="slidenum">
              <a:rPr lang="en-US" smtClean="0"/>
              <a:t>40</a:t>
            </a:fld>
            <a:endParaRPr lang="en-US"/>
          </a:p>
        </p:txBody>
      </p:sp>
    </p:spTree>
    <p:extLst>
      <p:ext uri="{BB962C8B-B14F-4D97-AF65-F5344CB8AC3E}">
        <p14:creationId xmlns:p14="http://schemas.microsoft.com/office/powerpoint/2010/main" val="42632672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41</a:t>
            </a:fld>
            <a:endParaRPr lang="en-US"/>
          </a:p>
        </p:txBody>
      </p:sp>
    </p:spTree>
    <p:extLst>
      <p:ext uri="{BB962C8B-B14F-4D97-AF65-F5344CB8AC3E}">
        <p14:creationId xmlns:p14="http://schemas.microsoft.com/office/powerpoint/2010/main" val="14854126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42</a:t>
            </a:fld>
            <a:endParaRPr lang="en-US"/>
          </a:p>
        </p:txBody>
      </p:sp>
    </p:spTree>
    <p:extLst>
      <p:ext uri="{BB962C8B-B14F-4D97-AF65-F5344CB8AC3E}">
        <p14:creationId xmlns:p14="http://schemas.microsoft.com/office/powerpoint/2010/main" val="765556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2</a:t>
            </a:fld>
            <a:endParaRPr lang="en-US"/>
          </a:p>
        </p:txBody>
      </p:sp>
    </p:spTree>
    <p:extLst>
      <p:ext uri="{BB962C8B-B14F-4D97-AF65-F5344CB8AC3E}">
        <p14:creationId xmlns:p14="http://schemas.microsoft.com/office/powerpoint/2010/main" val="1984934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43</a:t>
            </a:fld>
            <a:endParaRPr lang="en-US"/>
          </a:p>
        </p:txBody>
      </p:sp>
    </p:spTree>
    <p:extLst>
      <p:ext uri="{BB962C8B-B14F-4D97-AF65-F5344CB8AC3E}">
        <p14:creationId xmlns:p14="http://schemas.microsoft.com/office/powerpoint/2010/main" val="12849256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44</a:t>
            </a:fld>
            <a:endParaRPr lang="en-US"/>
          </a:p>
        </p:txBody>
      </p:sp>
    </p:spTree>
    <p:extLst>
      <p:ext uri="{BB962C8B-B14F-4D97-AF65-F5344CB8AC3E}">
        <p14:creationId xmlns:p14="http://schemas.microsoft.com/office/powerpoint/2010/main" val="9183479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46</a:t>
            </a:fld>
            <a:endParaRPr lang="en-US"/>
          </a:p>
        </p:txBody>
      </p:sp>
    </p:spTree>
    <p:extLst>
      <p:ext uri="{BB962C8B-B14F-4D97-AF65-F5344CB8AC3E}">
        <p14:creationId xmlns:p14="http://schemas.microsoft.com/office/powerpoint/2010/main" val="18301112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47</a:t>
            </a:fld>
            <a:endParaRPr lang="en-US"/>
          </a:p>
        </p:txBody>
      </p:sp>
    </p:spTree>
    <p:extLst>
      <p:ext uri="{BB962C8B-B14F-4D97-AF65-F5344CB8AC3E}">
        <p14:creationId xmlns:p14="http://schemas.microsoft.com/office/powerpoint/2010/main" val="32298614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easier option is to publish not deltas but complete new versions of the upstream change, that can be applied to replace everything downstream. We can then apply the rule of ‘write if later’ in other words if we have v0, we can write v2 even if we do not see v1 because v2 is later and either overwrites or include v1 changes. We can then safely discard v1 changes.</a:t>
            </a:r>
          </a:p>
        </p:txBody>
      </p:sp>
      <p:sp>
        <p:nvSpPr>
          <p:cNvPr id="4" name="Slide Number Placeholder 3"/>
          <p:cNvSpPr>
            <a:spLocks noGrp="1"/>
          </p:cNvSpPr>
          <p:nvPr>
            <p:ph type="sldNum" sz="quarter" idx="5"/>
          </p:nvPr>
        </p:nvSpPr>
        <p:spPr/>
        <p:txBody>
          <a:bodyPr/>
          <a:lstStyle/>
          <a:p>
            <a:fld id="{F949CB24-BEAC-6A41-9A10-BFD56146B867}" type="slidenum">
              <a:rPr lang="en-US" smtClean="0"/>
              <a:pPr/>
              <a:t>48</a:t>
            </a:fld>
            <a:endParaRPr lang="en-US"/>
          </a:p>
        </p:txBody>
      </p:sp>
    </p:spTree>
    <p:extLst>
      <p:ext uri="{BB962C8B-B14F-4D97-AF65-F5344CB8AC3E}">
        <p14:creationId xmlns:p14="http://schemas.microsoft.com/office/powerpoint/2010/main" val="21646984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easier option is to publish not deltas but complete new versions of the upstream change, that can be applied to replace everything downstream. We can then apply the rule of ‘write if later’ in other words if we have v0, we can write v2 even if we do not see v1 because v2 is later and either overwrites or include v1 changes. We can then safely discard v1 changes.</a:t>
            </a:r>
          </a:p>
        </p:txBody>
      </p:sp>
      <p:sp>
        <p:nvSpPr>
          <p:cNvPr id="4" name="Slide Number Placeholder 3"/>
          <p:cNvSpPr>
            <a:spLocks noGrp="1"/>
          </p:cNvSpPr>
          <p:nvPr>
            <p:ph type="sldNum" sz="quarter" idx="5"/>
          </p:nvPr>
        </p:nvSpPr>
        <p:spPr/>
        <p:txBody>
          <a:bodyPr/>
          <a:lstStyle/>
          <a:p>
            <a:fld id="{F949CB24-BEAC-6A41-9A10-BFD56146B867}" type="slidenum">
              <a:rPr lang="en-US" smtClean="0"/>
              <a:pPr/>
              <a:t>49</a:t>
            </a:fld>
            <a:endParaRPr lang="en-US"/>
          </a:p>
        </p:txBody>
      </p:sp>
    </p:spTree>
    <p:extLst>
      <p:ext uri="{BB962C8B-B14F-4D97-AF65-F5344CB8AC3E}">
        <p14:creationId xmlns:p14="http://schemas.microsoft.com/office/powerpoint/2010/main" val="4038503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50</a:t>
            </a:fld>
            <a:endParaRPr lang="en-US"/>
          </a:p>
        </p:txBody>
      </p:sp>
    </p:spTree>
    <p:extLst>
      <p:ext uri="{BB962C8B-B14F-4D97-AF65-F5344CB8AC3E}">
        <p14:creationId xmlns:p14="http://schemas.microsoft.com/office/powerpoint/2010/main" val="41122438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When I worked in a mail room, this was called ‘the frame’ and it was how we sorted mail by floor, that was then delivered by a worker with a cart. In essence this is what a broker does. Creates channels, that you send messages to  that are delivered to subscribers.</a:t>
            </a:r>
          </a:p>
        </p:txBody>
      </p:sp>
    </p:spTree>
    <p:extLst>
      <p:ext uri="{BB962C8B-B14F-4D97-AF65-F5344CB8AC3E}">
        <p14:creationId xmlns:p14="http://schemas.microsoft.com/office/powerpoint/2010/main" val="20740776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5eba477314_0_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5eba47731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Whilst this is SOA advice, we are taking the view that microservices are just SOA 3.0, and as such, most of the best practice still applies</a:t>
            </a:r>
            <a:endParaRPr/>
          </a:p>
          <a:p>
            <a:pPr marL="0" lvl="0" indent="0" algn="l" rtl="0">
              <a:spcBef>
                <a:spcPts val="0"/>
              </a:spcBef>
              <a:spcAft>
                <a:spcPts val="0"/>
              </a:spcAft>
              <a:buNone/>
            </a:pPr>
            <a:endParaRPr/>
          </a:p>
          <a:p>
            <a:pPr marL="0" lvl="0" indent="0" algn="l" rtl="0">
              <a:spcBef>
                <a:spcPts val="0"/>
              </a:spcBef>
              <a:spcAft>
                <a:spcPts val="0"/>
              </a:spcAft>
              <a:buNone/>
            </a:pPr>
            <a:r>
              <a:rPr lang="en-GB"/>
              <a:t>The key here is to understand that we want service alignment with a business process or activity. Whilst services offer us benefits such as fault-tolerance through isolation, that is not the thrust of this workstream. Instead this workstream is looking at how microservices improve our productivity, when we get alignment between a service and a business process.</a:t>
            </a:r>
            <a:endParaRPr/>
          </a:p>
          <a:p>
            <a:pPr marL="0" lvl="0" indent="0" algn="l" rtl="0">
              <a:spcBef>
                <a:spcPts val="0"/>
              </a:spcBef>
              <a:spcAft>
                <a:spcPts val="0"/>
              </a:spcAft>
              <a:buNone/>
            </a:pPr>
            <a:endParaRPr/>
          </a:p>
          <a:p>
            <a:pPr marL="0" lvl="0" indent="0" algn="l" rtl="0">
              <a:spcBef>
                <a:spcPts val="0"/>
              </a:spcBef>
              <a:spcAft>
                <a:spcPts val="0"/>
              </a:spcAft>
              <a:buNone/>
            </a:pPr>
            <a:r>
              <a:rPr lang="en-GB"/>
              <a:t>We amplify this point in the next slide, which talks about the entity service anti-pattern</a:t>
            </a:r>
            <a:endParaRPr/>
          </a:p>
        </p:txBody>
      </p:sp>
    </p:spTree>
    <p:extLst>
      <p:ext uri="{BB962C8B-B14F-4D97-AF65-F5344CB8AC3E}">
        <p14:creationId xmlns:p14="http://schemas.microsoft.com/office/powerpoint/2010/main" val="21113065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b96b01cec0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96b01cec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8381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problem with using producer and consumer is that the consumer of the message might be the one exposing operations: i.e. receiving a command, or the producer of the API might be the one exposing operations i.e. sending a notification. By thinking instead about requestor and producer we make the role clearer =&gt; are you providing the API or using it.</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8</a:t>
            </a:fld>
            <a:endParaRPr lang="en-US"/>
          </a:p>
        </p:txBody>
      </p:sp>
    </p:spTree>
    <p:extLst>
      <p:ext uri="{BB962C8B-B14F-4D97-AF65-F5344CB8AC3E}">
        <p14:creationId xmlns:p14="http://schemas.microsoft.com/office/powerpoint/2010/main" val="42664041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a:t>In a restaurant an order wheel is a piece of equipment used to track customer orders. It is used to facilitate a process whereby a new order is clipped onto a wheel which is then turned clockwise from the server or "waitress" side of the restaurant around to the kitchen or "cook" side. Orders are made in sequence and turned further back around to the server as completed. </a:t>
            </a:r>
            <a:endParaRPr lang="en-US" dirty="0"/>
          </a:p>
        </p:txBody>
      </p:sp>
    </p:spTree>
    <p:extLst>
      <p:ext uri="{BB962C8B-B14F-4D97-AF65-F5344CB8AC3E}">
        <p14:creationId xmlns:p14="http://schemas.microsoft.com/office/powerpoint/2010/main" val="41510530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This is a carbon copy memo – when you write on it, the pressure creates a copy in the carbon paper underneath, it was used to ensure that you had a copy of any message that you sent. You could also look through the message history on a file to understand the current state of a file.</a:t>
            </a:r>
          </a:p>
        </p:txBody>
      </p:sp>
    </p:spTree>
    <p:extLst>
      <p:ext uri="{BB962C8B-B14F-4D97-AF65-F5344CB8AC3E}">
        <p14:creationId xmlns:p14="http://schemas.microsoft.com/office/powerpoint/2010/main" val="34241426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How do we deal with errors</a:t>
            </a:r>
          </a:p>
        </p:txBody>
      </p:sp>
    </p:spTree>
    <p:extLst>
      <p:ext uri="{BB962C8B-B14F-4D97-AF65-F5344CB8AC3E}">
        <p14:creationId xmlns:p14="http://schemas.microsoft.com/office/powerpoint/2010/main" val="9387488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72</a:t>
            </a:fld>
            <a:endParaRPr lang="en-US"/>
          </a:p>
        </p:txBody>
      </p:sp>
    </p:spTree>
    <p:extLst>
      <p:ext uri="{BB962C8B-B14F-4D97-AF65-F5344CB8AC3E}">
        <p14:creationId xmlns:p14="http://schemas.microsoft.com/office/powerpoint/2010/main" val="6756347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Object Orientation</a:t>
            </a:r>
          </a:p>
          <a:p>
            <a:r>
              <a:rPr lang="en-GB" dirty="0"/>
              <a:t>==============</a:t>
            </a:r>
          </a:p>
          <a:p>
            <a:r>
              <a:rPr lang="en-GB" dirty="0"/>
              <a:t>A class has a role, with attendant responsibilities</a:t>
            </a:r>
          </a:p>
          <a:p>
            <a:r>
              <a:rPr lang="en-GB" dirty="0"/>
              <a:t>We capture those responsibilities as </a:t>
            </a:r>
            <a:r>
              <a:rPr lang="en-GB" dirty="0" err="1"/>
              <a:t>behaviors</a:t>
            </a:r>
            <a:endParaRPr lang="en-GB" dirty="0"/>
          </a:p>
          <a:p>
            <a:r>
              <a:rPr lang="en-GB" dirty="0"/>
              <a:t>We encapsulate the data that those </a:t>
            </a:r>
            <a:r>
              <a:rPr lang="en-GB" dirty="0" err="1"/>
              <a:t>behaviors</a:t>
            </a:r>
            <a:r>
              <a:rPr lang="en-GB" dirty="0"/>
              <a:t> need within the object</a:t>
            </a:r>
          </a:p>
          <a:p>
            <a:r>
              <a:rPr lang="en-GB" dirty="0"/>
              <a:t>Roles may be inherited via dynamic dispatch.</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74</a:t>
            </a:fld>
            <a:endParaRPr lang="en-US"/>
          </a:p>
        </p:txBody>
      </p:sp>
    </p:spTree>
    <p:extLst>
      <p:ext uri="{BB962C8B-B14F-4D97-AF65-F5344CB8AC3E}">
        <p14:creationId xmlns:p14="http://schemas.microsoft.com/office/powerpoint/2010/main" val="41744063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system passes control to meet a use case between different classes with roles in the system, via message passing</a:t>
            </a:r>
          </a:p>
          <a:p>
            <a:r>
              <a:rPr lang="en-GB" dirty="0"/>
              <a:t>This is a “call and return” approach i.e. main on down</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75</a:t>
            </a:fld>
            <a:endParaRPr lang="en-US"/>
          </a:p>
        </p:txBody>
      </p:sp>
    </p:spTree>
    <p:extLst>
      <p:ext uri="{BB962C8B-B14F-4D97-AF65-F5344CB8AC3E}">
        <p14:creationId xmlns:p14="http://schemas.microsoft.com/office/powerpoint/2010/main" val="23910861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Dataflow programming perhaps oldest expression of reactive approach. </a:t>
            </a:r>
          </a:p>
          <a:p>
            <a:endParaRPr lang="en-GB" dirty="0"/>
          </a:p>
          <a:p>
            <a:r>
              <a:rPr lang="en-GB" dirty="0"/>
              <a:t>Unlike OO where state is co-located in nodes with the </a:t>
            </a:r>
            <a:r>
              <a:rPr lang="en-GB" dirty="0" err="1"/>
              <a:t>behavior</a:t>
            </a:r>
            <a:r>
              <a:rPr lang="en-GB" dirty="0"/>
              <a:t> that acts upon that state, in dataflow programming data moves between transformations (nodes) via arcs (links).</a:t>
            </a:r>
          </a:p>
          <a:p>
            <a:endParaRPr lang="en-GB" dirty="0"/>
          </a:p>
          <a:p>
            <a:r>
              <a:rPr lang="en-GB" dirty="0"/>
              <a:t>Example: Unix CLI programming, pipes and filters etc.</a:t>
            </a:r>
          </a:p>
        </p:txBody>
      </p:sp>
      <p:sp>
        <p:nvSpPr>
          <p:cNvPr id="4" name="Slide Number Placeholder 3"/>
          <p:cNvSpPr>
            <a:spLocks noGrp="1"/>
          </p:cNvSpPr>
          <p:nvPr>
            <p:ph type="sldNum" sz="quarter" idx="5"/>
          </p:nvPr>
        </p:nvSpPr>
        <p:spPr/>
        <p:txBody>
          <a:bodyPr/>
          <a:lstStyle/>
          <a:p>
            <a:fld id="{5595B2D4-F489-0C43-B080-1E7A20BD1C94}" type="slidenum">
              <a:rPr lang="en-US" smtClean="0"/>
              <a:t>77</a:t>
            </a:fld>
            <a:endParaRPr lang="en-US"/>
          </a:p>
        </p:txBody>
      </p:sp>
    </p:spTree>
    <p:extLst>
      <p:ext uri="{BB962C8B-B14F-4D97-AF65-F5344CB8AC3E}">
        <p14:creationId xmlns:p14="http://schemas.microsoft.com/office/powerpoint/2010/main" val="25895233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Breaking it down, we have a node with an input port, it is activated or fired when an event arrives on the input port arc; it responds to that event with some computation; as it is a ’black box’ it signals what happened by raising an event on an output port (to which others may react)</a:t>
            </a:r>
          </a:p>
          <a:p>
            <a:endParaRPr lang="en-GB" dirty="0"/>
          </a:p>
          <a:p>
            <a:r>
              <a:rPr lang="en-GB" dirty="0"/>
              <a:t>It is reactive because it fires up in response to an event being raised</a:t>
            </a:r>
          </a:p>
          <a:p>
            <a:endParaRPr lang="en-GB" dirty="0"/>
          </a:p>
          <a:p>
            <a:r>
              <a:rPr lang="en-GB" dirty="0"/>
              <a:t>Generally a node is single threaded.</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78</a:t>
            </a:fld>
            <a:endParaRPr lang="en-US"/>
          </a:p>
        </p:txBody>
      </p:sp>
    </p:spTree>
    <p:extLst>
      <p:ext uri="{BB962C8B-B14F-4D97-AF65-F5344CB8AC3E}">
        <p14:creationId xmlns:p14="http://schemas.microsoft.com/office/powerpoint/2010/main" val="22100000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 special requirements about packets, they are just data</a:t>
            </a:r>
          </a:p>
        </p:txBody>
      </p:sp>
      <p:sp>
        <p:nvSpPr>
          <p:cNvPr id="4" name="Slide Number Placeholder 3"/>
          <p:cNvSpPr>
            <a:spLocks noGrp="1"/>
          </p:cNvSpPr>
          <p:nvPr>
            <p:ph type="sldNum" sz="quarter" idx="5"/>
          </p:nvPr>
        </p:nvSpPr>
        <p:spPr/>
        <p:txBody>
          <a:bodyPr/>
          <a:lstStyle/>
          <a:p>
            <a:fld id="{5595B2D4-F489-0C43-B080-1E7A20BD1C94}" type="slidenum">
              <a:rPr lang="en-US" smtClean="0"/>
              <a:t>79</a:t>
            </a:fld>
            <a:endParaRPr lang="en-US"/>
          </a:p>
        </p:txBody>
      </p:sp>
    </p:spTree>
    <p:extLst>
      <p:ext uri="{BB962C8B-B14F-4D97-AF65-F5344CB8AC3E}">
        <p14:creationId xmlns:p14="http://schemas.microsoft.com/office/powerpoint/2010/main" val="27706753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Arc or links connect nodes</a:t>
            </a:r>
          </a:p>
          <a:p>
            <a:endParaRPr lang="en-GB" dirty="0"/>
          </a:p>
          <a:p>
            <a:r>
              <a:rPr lang="en-GB" dirty="0"/>
              <a:t>If the link is buffered it means that we can be asynchronous – raise our output event on to the buffer even if the downstream component is currently reacting to an earlier event. This allows us to parallelize, though throughput is limited to the slowest node</a:t>
            </a:r>
          </a:p>
          <a:p>
            <a:endParaRPr lang="en-GB" dirty="0"/>
          </a:p>
          <a:p>
            <a:r>
              <a:rPr lang="en-GB" dirty="0"/>
              <a:t>But for dataflow this is not a requirement, we may build a synchronous pipeline that has no buffering between components i.e. is single threaded</a:t>
            </a:r>
          </a:p>
          <a:p>
            <a:endParaRPr lang="en-GB" dirty="0"/>
          </a:p>
          <a:p>
            <a:r>
              <a:rPr lang="en-GB" dirty="0"/>
              <a:t>May be push =&gt; source is generating events (hot) like a mouse click and we ‘listen’ to them</a:t>
            </a:r>
          </a:p>
          <a:p>
            <a:endParaRPr lang="en-GB" dirty="0"/>
          </a:p>
          <a:p>
            <a:r>
              <a:rPr lang="en-GB" dirty="0"/>
              <a:t>May be pull =&gt; until we ask for events, by firing up a sink that pulls the chain of nodes, nothing is generated</a:t>
            </a:r>
          </a:p>
          <a:p>
            <a:endParaRPr lang="en-GB" dirty="0"/>
          </a:p>
          <a:p>
            <a:r>
              <a:rPr lang="en-GB" dirty="0"/>
              <a:t>If a buffer is full, we can’t output to it =&gt; this creates backpressure or load shedding</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80</a:t>
            </a:fld>
            <a:endParaRPr lang="en-US"/>
          </a:p>
        </p:txBody>
      </p:sp>
    </p:spTree>
    <p:extLst>
      <p:ext uri="{BB962C8B-B14F-4D97-AF65-F5344CB8AC3E}">
        <p14:creationId xmlns:p14="http://schemas.microsoft.com/office/powerpoint/2010/main" val="1835020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9</a:t>
            </a:fld>
            <a:endParaRPr lang="en-US"/>
          </a:p>
        </p:txBody>
      </p:sp>
    </p:spTree>
    <p:extLst>
      <p:ext uri="{BB962C8B-B14F-4D97-AF65-F5344CB8AC3E}">
        <p14:creationId xmlns:p14="http://schemas.microsoft.com/office/powerpoint/2010/main" val="9623922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83</a:t>
            </a:fld>
            <a:endParaRPr lang="en-US"/>
          </a:p>
        </p:txBody>
      </p:sp>
    </p:spTree>
    <p:extLst>
      <p:ext uri="{BB962C8B-B14F-4D97-AF65-F5344CB8AC3E}">
        <p14:creationId xmlns:p14="http://schemas.microsoft.com/office/powerpoint/2010/main" val="20884706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MQTT Retained Messages are a way of emulating this IIP idea.</a:t>
            </a:r>
          </a:p>
        </p:txBody>
      </p:sp>
      <p:sp>
        <p:nvSpPr>
          <p:cNvPr id="4" name="Slide Number Placeholder 3"/>
          <p:cNvSpPr>
            <a:spLocks noGrp="1"/>
          </p:cNvSpPr>
          <p:nvPr>
            <p:ph type="sldNum" sz="quarter" idx="5"/>
          </p:nvPr>
        </p:nvSpPr>
        <p:spPr/>
        <p:txBody>
          <a:bodyPr/>
          <a:lstStyle/>
          <a:p>
            <a:fld id="{5595B2D4-F489-0C43-B080-1E7A20BD1C94}" type="slidenum">
              <a:rPr lang="en-US" smtClean="0"/>
              <a:t>84</a:t>
            </a:fld>
            <a:endParaRPr lang="en-US"/>
          </a:p>
        </p:txBody>
      </p:sp>
    </p:spTree>
    <p:extLst>
      <p:ext uri="{BB962C8B-B14F-4D97-AF65-F5344CB8AC3E}">
        <p14:creationId xmlns:p14="http://schemas.microsoft.com/office/powerpoint/2010/main" val="10928760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85</a:t>
            </a:fld>
            <a:endParaRPr lang="en-US"/>
          </a:p>
        </p:txBody>
      </p:sp>
    </p:spTree>
    <p:extLst>
      <p:ext uri="{BB962C8B-B14F-4D97-AF65-F5344CB8AC3E}">
        <p14:creationId xmlns:p14="http://schemas.microsoft.com/office/powerpoint/2010/main" val="1505259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86</a:t>
            </a:fld>
            <a:endParaRPr lang="en-US"/>
          </a:p>
        </p:txBody>
      </p:sp>
    </p:spTree>
    <p:extLst>
      <p:ext uri="{BB962C8B-B14F-4D97-AF65-F5344CB8AC3E}">
        <p14:creationId xmlns:p14="http://schemas.microsoft.com/office/powerpoint/2010/main" val="17786183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87</a:t>
            </a:fld>
            <a:endParaRPr lang="en-US"/>
          </a:p>
        </p:txBody>
      </p:sp>
    </p:spTree>
    <p:extLst>
      <p:ext uri="{BB962C8B-B14F-4D97-AF65-F5344CB8AC3E}">
        <p14:creationId xmlns:p14="http://schemas.microsoft.com/office/powerpoint/2010/main" val="552289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88</a:t>
            </a:fld>
            <a:endParaRPr lang="en-US"/>
          </a:p>
        </p:txBody>
      </p:sp>
    </p:spTree>
    <p:extLst>
      <p:ext uri="{BB962C8B-B14F-4D97-AF65-F5344CB8AC3E}">
        <p14:creationId xmlns:p14="http://schemas.microsoft.com/office/powerpoint/2010/main" val="22002318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89</a:t>
            </a:fld>
            <a:endParaRPr lang="en-US"/>
          </a:p>
        </p:txBody>
      </p:sp>
    </p:spTree>
    <p:extLst>
      <p:ext uri="{BB962C8B-B14F-4D97-AF65-F5344CB8AC3E}">
        <p14:creationId xmlns:p14="http://schemas.microsoft.com/office/powerpoint/2010/main" val="9252232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SOA</a:t>
            </a:r>
          </a:p>
          <a:p>
            <a:r>
              <a:rPr lang="en-GB" dirty="0"/>
              <a:t>====</a:t>
            </a:r>
          </a:p>
          <a:p>
            <a:r>
              <a:rPr lang="en-GB" dirty="0"/>
              <a:t>SOA takes the idea of objects and uses it a macro scale</a:t>
            </a:r>
          </a:p>
          <a:p>
            <a:endParaRPr lang="en-GB" dirty="0"/>
          </a:p>
          <a:p>
            <a:r>
              <a:rPr lang="en-GB" dirty="0"/>
              <a:t>- A service has a role in the system, and attendant responsibilities which it exposes via various operations/</a:t>
            </a:r>
            <a:r>
              <a:rPr lang="en-GB" dirty="0" err="1"/>
              <a:t>behaviors</a:t>
            </a:r>
            <a:r>
              <a:rPr lang="en-GB" dirty="0"/>
              <a:t>.</a:t>
            </a:r>
          </a:p>
          <a:p>
            <a:r>
              <a:rPr lang="en-GB" dirty="0"/>
              <a:t>- The service encapsulates the data that it is associated with those </a:t>
            </a:r>
            <a:r>
              <a:rPr lang="en-GB" dirty="0" err="1"/>
              <a:t>behaviors</a:t>
            </a:r>
            <a:endParaRPr lang="en-GB" dirty="0"/>
          </a:p>
          <a:p>
            <a:r>
              <a:rPr lang="en-GB" dirty="0"/>
              <a:t>- This is OO as an architectural principle.</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97</a:t>
            </a:fld>
            <a:endParaRPr lang="en-US"/>
          </a:p>
        </p:txBody>
      </p:sp>
    </p:spTree>
    <p:extLst>
      <p:ext uri="{BB962C8B-B14F-4D97-AF65-F5344CB8AC3E}">
        <p14:creationId xmlns:p14="http://schemas.microsoft.com/office/powerpoint/2010/main" val="15106684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Because we are making OO large, we have a tendency to use ”call and return” via a main method at our API gateway.</a:t>
            </a:r>
          </a:p>
          <a:p>
            <a:endParaRPr lang="en-GB" dirty="0"/>
          </a:p>
          <a:p>
            <a:r>
              <a:rPr lang="en-GB" dirty="0"/>
              <a:t>The problem with this is that we are effectively creating a distributed monolith because we are driving from our main method – the gateway.</a:t>
            </a:r>
          </a:p>
          <a:p>
            <a:endParaRPr lang="en-GB" dirty="0"/>
          </a:p>
          <a:p>
            <a:r>
              <a:rPr lang="en-GB" dirty="0"/>
              <a:t>Is there a better paradigm??</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98</a:t>
            </a:fld>
            <a:endParaRPr lang="en-US"/>
          </a:p>
        </p:txBody>
      </p:sp>
    </p:spTree>
    <p:extLst>
      <p:ext uri="{BB962C8B-B14F-4D97-AF65-F5344CB8AC3E}">
        <p14:creationId xmlns:p14="http://schemas.microsoft.com/office/powerpoint/2010/main" val="28080243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Typically we use RPC to replace the method calls, which tends to make us brittle as failure </a:t>
            </a:r>
            <a:r>
              <a:rPr lang="en-GB" dirty="0" err="1"/>
              <a:t>propogates</a:t>
            </a:r>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99</a:t>
            </a:fld>
            <a:endParaRPr lang="en-US"/>
          </a:p>
        </p:txBody>
      </p:sp>
    </p:spTree>
    <p:extLst>
      <p:ext uri="{BB962C8B-B14F-4D97-AF65-F5344CB8AC3E}">
        <p14:creationId xmlns:p14="http://schemas.microsoft.com/office/powerpoint/2010/main" val="1547624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13</a:t>
            </a:fld>
            <a:endParaRPr lang="en-US"/>
          </a:p>
        </p:txBody>
      </p:sp>
    </p:spTree>
    <p:extLst>
      <p:ext uri="{BB962C8B-B14F-4D97-AF65-F5344CB8AC3E}">
        <p14:creationId xmlns:p14="http://schemas.microsoft.com/office/powerpoint/2010/main" val="37981049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 just the actor model!!! These ideas have seen expression beyond the actor model, and we would rather follow </a:t>
            </a:r>
            <a:r>
              <a:rPr lang="en-GB" dirty="0" err="1"/>
              <a:t>Helland</a:t>
            </a:r>
            <a:r>
              <a:rPr lang="en-GB" dirty="0"/>
              <a:t> in noting that many implementations are possible, including the actor model and we will talk about a few of them</a:t>
            </a:r>
          </a:p>
        </p:txBody>
      </p:sp>
      <p:sp>
        <p:nvSpPr>
          <p:cNvPr id="4" name="Slide Number Placeholder 3"/>
          <p:cNvSpPr>
            <a:spLocks noGrp="1"/>
          </p:cNvSpPr>
          <p:nvPr>
            <p:ph type="sldNum" sz="quarter" idx="5"/>
          </p:nvPr>
        </p:nvSpPr>
        <p:spPr/>
        <p:txBody>
          <a:bodyPr/>
          <a:lstStyle/>
          <a:p>
            <a:fld id="{5595B2D4-F489-0C43-B080-1E7A20BD1C94}" type="slidenum">
              <a:rPr lang="en-US" smtClean="0"/>
              <a:t>101</a:t>
            </a:fld>
            <a:endParaRPr lang="en-US"/>
          </a:p>
        </p:txBody>
      </p:sp>
    </p:spTree>
    <p:extLst>
      <p:ext uri="{BB962C8B-B14F-4D97-AF65-F5344CB8AC3E}">
        <p14:creationId xmlns:p14="http://schemas.microsoft.com/office/powerpoint/2010/main" val="42948587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Message passing is a technique for invoking </a:t>
            </a:r>
            <a:r>
              <a:rPr lang="en-GB" dirty="0" err="1"/>
              <a:t>behavior</a:t>
            </a:r>
            <a:r>
              <a:rPr lang="en-GB" dirty="0"/>
              <a:t> (i.e., running a program) on a computer. In contrast to the traditional technique of calling a program by name, message passing uses an </a:t>
            </a:r>
            <a:r>
              <a:rPr lang="en-GB" dirty="0">
                <a:hlinkClick r:id="rId3" tooltip="Object model"/>
              </a:rPr>
              <a:t>object model</a:t>
            </a:r>
            <a:r>
              <a:rPr lang="en-GB" dirty="0"/>
              <a:t> to distinguish the general function from the specific implementations. The invoking program sends a message and relies on the object to select and execute the appropriate code. The justifications for using an intermediate layer essentially falls into two categories: encapsulation and distribution.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103</a:t>
            </a:fld>
            <a:endParaRPr lang="en-US"/>
          </a:p>
        </p:txBody>
      </p:sp>
    </p:spTree>
    <p:extLst>
      <p:ext uri="{BB962C8B-B14F-4D97-AF65-F5344CB8AC3E}">
        <p14:creationId xmlns:p14="http://schemas.microsoft.com/office/powerpoint/2010/main" val="25974138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Microservices are Reactive Architectures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Reactive Architectures derive from reactive programming not OO. “Everything flows”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Message passing is a technique for invoking </a:t>
            </a:r>
            <a:r>
              <a:rPr lang="en-GB" dirty="0" err="1"/>
              <a:t>behavior</a:t>
            </a:r>
            <a:r>
              <a:rPr lang="en-GB" dirty="0"/>
              <a:t> (i.e., running a program) on a computer. In contrast to the traditional technique of calling a program by name, message passing uses an </a:t>
            </a:r>
            <a:r>
              <a:rPr lang="en-GB" dirty="0">
                <a:hlinkClick r:id="rId3" tooltip="Object model"/>
              </a:rPr>
              <a:t>object model</a:t>
            </a:r>
            <a:r>
              <a:rPr lang="en-GB" dirty="0"/>
              <a:t> to distinguish the general function from the specific implementations. The invoking program sends a message and relies on the object to select and execute the appropriate code. The justifications for using an intermediate layer essentially falls into two categories: encapsulation and distribution.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You can see how this means we are working in the reactive style: we separate data from </a:t>
            </a:r>
            <a:r>
              <a:rPr lang="en-GB" dirty="0" err="1"/>
              <a:t>behavior</a:t>
            </a:r>
            <a:r>
              <a:rPr lang="en-GB" dirty="0"/>
              <a:t> and activate a component in response to work being on a queue, process it, and then send an outgoing message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104</a:t>
            </a:fld>
            <a:endParaRPr lang="en-US"/>
          </a:p>
        </p:txBody>
      </p:sp>
    </p:spTree>
    <p:extLst>
      <p:ext uri="{BB962C8B-B14F-4D97-AF65-F5344CB8AC3E}">
        <p14:creationId xmlns:p14="http://schemas.microsoft.com/office/powerpoint/2010/main" val="25426439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Dataflow</a:t>
            </a:r>
            <a:r>
              <a:rPr lang="en-US" sz="1200" dirty="0"/>
              <a:t> Reactive architectures inherit from dataflow programming – we conceive of our application as a graph of nodes that perform operations on data </a:t>
            </a:r>
            <a:r>
              <a:rPr lang="en-US" sz="1200" b="1" dirty="0"/>
              <a:t>flowing</a:t>
            </a:r>
            <a:r>
              <a:rPr lang="en-US" sz="1200" dirty="0"/>
              <a:t> through the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Reactive shines in the creation of data-driven applications through the composition of components in workflows. Thinking in terms of dataflow, how the data flows through the system, what </a:t>
            </a:r>
            <a:r>
              <a:rPr lang="en-GB" dirty="0" err="1"/>
              <a:t>behavior</a:t>
            </a:r>
            <a:r>
              <a:rPr lang="en-GB" dirty="0"/>
              <a:t> it is triggering and where, and how components are </a:t>
            </a:r>
            <a:r>
              <a:rPr lang="en-GB" dirty="0">
                <a:hlinkClick r:id="rId3"/>
              </a:rPr>
              <a:t>causally related</a:t>
            </a:r>
            <a:r>
              <a:rPr lang="en-GB" dirty="0"/>
              <a:t> allows focusing on the </a:t>
            </a:r>
            <a:r>
              <a:rPr lang="en-GB" i="1" dirty="0" err="1"/>
              <a:t>behavior</a:t>
            </a:r>
            <a:r>
              <a:rPr lang="en-GB" dirty="0"/>
              <a:t> instead of the only on the </a:t>
            </a:r>
            <a:r>
              <a:rPr lang="en-GB" i="1" dirty="0"/>
              <a:t>structure</a:t>
            </a:r>
            <a:r>
              <a:rPr lang="en-GB" dirty="0"/>
              <a:t>. Orchestrate workflow and integration by letting components (or subsystems) subscribe to each other’s </a:t>
            </a:r>
            <a:r>
              <a:rPr lang="en-GB" i="1" dirty="0"/>
              <a:t>event streams</a:t>
            </a:r>
            <a:r>
              <a:rPr lang="en-GB" dirty="0"/>
              <a:t>, consuming on-demand the asynchronously published facts.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105</a:t>
            </a:fld>
            <a:endParaRPr lang="en-US"/>
          </a:p>
        </p:txBody>
      </p:sp>
    </p:spTree>
    <p:extLst>
      <p:ext uri="{BB962C8B-B14F-4D97-AF65-F5344CB8AC3E}">
        <p14:creationId xmlns:p14="http://schemas.microsoft.com/office/powerpoint/2010/main" val="31026521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asynchronous message passing the receiving object can be down or busy when the requesting object sends the message. Continuing the function call analogy, it is like a function call that returns immediately, without waiting for the called function to complete. Messages are sent to a queue where they are stored until the receiving process requests them. The receiving process processes its messages and sends results to a queue for pickup by the original process (or some designated next process).</a:t>
            </a:r>
            <a:r>
              <a:rPr lang="en-GB" baseline="30000" dirty="0">
                <a:hlinkClick r:id="rId3"/>
              </a:rPr>
              <a:t>[3]</a:t>
            </a:r>
            <a:r>
              <a:rPr lang="en-GB" dirty="0"/>
              <a:t> </a:t>
            </a:r>
          </a:p>
          <a:p>
            <a:r>
              <a:rPr lang="en-GB" dirty="0"/>
              <a:t>Asynchronous messaging requires additional capabilities for storing and retransmitting data for systems that may not run concurrently, and are generally handled by an intermediary level of software (often called </a:t>
            </a:r>
            <a:r>
              <a:rPr lang="en-GB" dirty="0">
                <a:hlinkClick r:id="rId4" tooltip="Middleware"/>
              </a:rPr>
              <a:t>middleware</a:t>
            </a:r>
            <a:r>
              <a:rPr lang="en-GB" dirty="0"/>
              <a:t>); a common type being Message-oriented middleware (MOM). </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106</a:t>
            </a:fld>
            <a:endParaRPr lang="en-US"/>
          </a:p>
        </p:txBody>
      </p:sp>
    </p:spTree>
    <p:extLst>
      <p:ext uri="{BB962C8B-B14F-4D97-AF65-F5344CB8AC3E}">
        <p14:creationId xmlns:p14="http://schemas.microsoft.com/office/powerpoint/2010/main" val="108442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effectLst/>
                <a:latin typeface="Palatino Linotype" panose="02040502050505030304" pitchFamily="18" charset="0"/>
              </a:rPr>
              <a:t>Back-Pressure and Load-Shedding</a:t>
            </a:r>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If you have no buffers, or your buffers are full then something has to be sacrificed. Either we need to slow down the producer (back-pressure) or we need to discard data (load-shedding).</a:t>
            </a:r>
          </a:p>
          <a:p>
            <a:pPr algn="l"/>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Back-pressure is the concept of the producer getting backwards pressure from the pipe it shoves data down, forcing it to slow down until the pressure alleviates. Back pressure is a good option when data loss is unacceptable and the extra latency is not an issue.</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107</a:t>
            </a:fld>
            <a:endParaRPr lang="en-US"/>
          </a:p>
        </p:txBody>
      </p:sp>
    </p:spTree>
    <p:extLst>
      <p:ext uri="{BB962C8B-B14F-4D97-AF65-F5344CB8AC3E}">
        <p14:creationId xmlns:p14="http://schemas.microsoft.com/office/powerpoint/2010/main" val="35845516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effectLst/>
                <a:latin typeface="Palatino Linotype" panose="02040502050505030304" pitchFamily="18" charset="0"/>
              </a:rPr>
              <a:t>Back-Pressure and Load-Shedding</a:t>
            </a:r>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If you have no buffers, or your buffers are full then something has to be sacrificed. Either we need to slow down the producer (back-pressure) or we need to discard data (load-shedding).</a:t>
            </a:r>
          </a:p>
          <a:p>
            <a:pPr algn="l"/>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Load-shedding means we discard data in order to keep up. This can be a great option for metrics that are published at high velocity. We might receive a metric at a 1000 updates per second, but only need 10 per second in order to meet our SLA. We can even prioritize our load-shedding intelligently so we only discard less valuable data.</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108</a:t>
            </a:fld>
            <a:endParaRPr lang="en-US"/>
          </a:p>
        </p:txBody>
      </p:sp>
    </p:spTree>
    <p:extLst>
      <p:ext uri="{BB962C8B-B14F-4D97-AF65-F5344CB8AC3E}">
        <p14:creationId xmlns:p14="http://schemas.microsoft.com/office/powerpoint/2010/main" val="38601070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CA255-E024-F602-24B6-5F91C06AD1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EE8A73-B5D6-72E3-6501-E607A8C8E7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5861EA-BF7C-DDF3-C37B-E5D4AF4BFD47}"/>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7C5A9D7-D941-50E3-1532-93FD2B11EFAD}"/>
              </a:ext>
            </a:extLst>
          </p:cNvPr>
          <p:cNvSpPr>
            <a:spLocks noGrp="1"/>
          </p:cNvSpPr>
          <p:nvPr>
            <p:ph type="sldNum" sz="quarter" idx="5"/>
          </p:nvPr>
        </p:nvSpPr>
        <p:spPr/>
        <p:txBody>
          <a:bodyPr/>
          <a:lstStyle/>
          <a:p>
            <a:fld id="{5595B2D4-F489-0C43-B080-1E7A20BD1C94}" type="slidenum">
              <a:rPr lang="en-US" smtClean="0"/>
              <a:t>110</a:t>
            </a:fld>
            <a:endParaRPr lang="en-US"/>
          </a:p>
        </p:txBody>
      </p:sp>
    </p:spTree>
    <p:extLst>
      <p:ext uri="{BB962C8B-B14F-4D97-AF65-F5344CB8AC3E}">
        <p14:creationId xmlns:p14="http://schemas.microsoft.com/office/powerpoint/2010/main" val="33792849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a:extLst>
            <a:ext uri="{FF2B5EF4-FFF2-40B4-BE49-F238E27FC236}">
              <a16:creationId xmlns:a16="http://schemas.microsoft.com/office/drawing/2014/main" id="{0FAF9A83-83ED-C838-F8E9-49A6562D3E0B}"/>
            </a:ext>
          </a:extLst>
        </p:cNvPr>
        <p:cNvGrpSpPr/>
        <p:nvPr/>
      </p:nvGrpSpPr>
      <p:grpSpPr>
        <a:xfrm>
          <a:off x="0" y="0"/>
          <a:ext cx="0" cy="0"/>
          <a:chOff x="0" y="0"/>
          <a:chExt cx="0" cy="0"/>
        </a:xfrm>
      </p:grpSpPr>
      <p:sp>
        <p:nvSpPr>
          <p:cNvPr id="419" name="Google Shape;419;g5eba477314_0_37:notes">
            <a:extLst>
              <a:ext uri="{FF2B5EF4-FFF2-40B4-BE49-F238E27FC236}">
                <a16:creationId xmlns:a16="http://schemas.microsoft.com/office/drawing/2014/main" id="{5DE0E7E4-5B32-7C5D-88CB-C526BDC45B07}"/>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5eba477314_0_37:notes">
            <a:extLst>
              <a:ext uri="{FF2B5EF4-FFF2-40B4-BE49-F238E27FC236}">
                <a16:creationId xmlns:a16="http://schemas.microsoft.com/office/drawing/2014/main" id="{F2E9465C-68C8-3C42-990B-D662A21B50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Whilst this is SOA advice, we are taking the view that microservices are just SOA 3.0, and as such, most of the best practice still applies</a:t>
            </a:r>
            <a:endParaRPr/>
          </a:p>
          <a:p>
            <a:pPr marL="0" lvl="0" indent="0" algn="l" rtl="0">
              <a:spcBef>
                <a:spcPts val="0"/>
              </a:spcBef>
              <a:spcAft>
                <a:spcPts val="0"/>
              </a:spcAft>
              <a:buNone/>
            </a:pPr>
            <a:endParaRPr/>
          </a:p>
          <a:p>
            <a:pPr marL="0" lvl="0" indent="0" algn="l" rtl="0">
              <a:spcBef>
                <a:spcPts val="0"/>
              </a:spcBef>
              <a:spcAft>
                <a:spcPts val="0"/>
              </a:spcAft>
              <a:buNone/>
            </a:pPr>
            <a:r>
              <a:rPr lang="en-GB"/>
              <a:t>The key here is to understand that we want service alignment with a business process or activity. Whilst services offer us benefits such as fault-tolerance through isolation, that is not the thrust of this workstream. Instead this workstream is looking at how microservices improve our productivity, when we get alignment between a service and a business process.</a:t>
            </a:r>
            <a:endParaRPr/>
          </a:p>
          <a:p>
            <a:pPr marL="0" lvl="0" indent="0" algn="l" rtl="0">
              <a:spcBef>
                <a:spcPts val="0"/>
              </a:spcBef>
              <a:spcAft>
                <a:spcPts val="0"/>
              </a:spcAft>
              <a:buNone/>
            </a:pPr>
            <a:endParaRPr/>
          </a:p>
          <a:p>
            <a:pPr marL="0" lvl="0" indent="0" algn="l" rtl="0">
              <a:spcBef>
                <a:spcPts val="0"/>
              </a:spcBef>
              <a:spcAft>
                <a:spcPts val="0"/>
              </a:spcAft>
              <a:buNone/>
            </a:pPr>
            <a:r>
              <a:rPr lang="en-GB"/>
              <a:t>We amplify this point in the next slide, which talks about the entity service anti-pattern</a:t>
            </a:r>
            <a:endParaRPr/>
          </a:p>
        </p:txBody>
      </p:sp>
    </p:spTree>
    <p:extLst>
      <p:ext uri="{BB962C8B-B14F-4D97-AF65-F5344CB8AC3E}">
        <p14:creationId xmlns:p14="http://schemas.microsoft.com/office/powerpoint/2010/main" val="29880326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A771BA-BD6A-4D48-A95A-D2EE2FDF3060}" type="slidenum">
              <a:rPr lang="en-US" smtClean="0"/>
              <a:t>122</a:t>
            </a:fld>
            <a:endParaRPr lang="en-US"/>
          </a:p>
        </p:txBody>
      </p:sp>
    </p:spTree>
    <p:extLst>
      <p:ext uri="{BB962C8B-B14F-4D97-AF65-F5344CB8AC3E}">
        <p14:creationId xmlns:p14="http://schemas.microsoft.com/office/powerpoint/2010/main" val="3036514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15</a:t>
            </a:fld>
            <a:endParaRPr lang="en-US"/>
          </a:p>
        </p:txBody>
      </p:sp>
    </p:spTree>
    <p:extLst>
      <p:ext uri="{BB962C8B-B14F-4D97-AF65-F5344CB8AC3E}">
        <p14:creationId xmlns:p14="http://schemas.microsoft.com/office/powerpoint/2010/main" val="11475725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BPMN: </a:t>
            </a:r>
            <a:r>
              <a:rPr lang="en-GB" dirty="0"/>
              <a:t>Sequence: sequence flow</a:t>
            </a:r>
          </a:p>
          <a:p>
            <a:endParaRPr lang="en-US" dirty="0"/>
          </a:p>
        </p:txBody>
      </p:sp>
      <p:sp>
        <p:nvSpPr>
          <p:cNvPr id="4" name="Slide Number Placeholder 3"/>
          <p:cNvSpPr>
            <a:spLocks noGrp="1"/>
          </p:cNvSpPr>
          <p:nvPr>
            <p:ph type="sldNum" sz="quarter" idx="5"/>
          </p:nvPr>
        </p:nvSpPr>
        <p:spPr/>
        <p:txBody>
          <a:bodyPr/>
          <a:lstStyle/>
          <a:p>
            <a:fld id="{9EA771BA-BD6A-4D48-A95A-D2EE2FDF3060}" type="slidenum">
              <a:rPr lang="en-US" smtClean="0"/>
              <a:t>124</a:t>
            </a:fld>
            <a:endParaRPr lang="en-US"/>
          </a:p>
        </p:txBody>
      </p:sp>
    </p:spTree>
    <p:extLst>
      <p:ext uri="{BB962C8B-B14F-4D97-AF65-F5344CB8AC3E}">
        <p14:creationId xmlns:p14="http://schemas.microsoft.com/office/powerpoint/2010/main" val="38405642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BPMN: </a:t>
            </a:r>
            <a:r>
              <a:rPr lang="en-GB" dirty="0"/>
              <a:t>Parallel Split: parallel gateway (fork)</a:t>
            </a:r>
          </a:p>
          <a:p>
            <a:endParaRPr lang="en-US" dirty="0"/>
          </a:p>
        </p:txBody>
      </p:sp>
      <p:sp>
        <p:nvSpPr>
          <p:cNvPr id="4" name="Slide Number Placeholder 3"/>
          <p:cNvSpPr>
            <a:spLocks noGrp="1"/>
          </p:cNvSpPr>
          <p:nvPr>
            <p:ph type="sldNum" sz="quarter" idx="5"/>
          </p:nvPr>
        </p:nvSpPr>
        <p:spPr/>
        <p:txBody>
          <a:bodyPr/>
          <a:lstStyle/>
          <a:p>
            <a:fld id="{9EA771BA-BD6A-4D48-A95A-D2EE2FDF3060}" type="slidenum">
              <a:rPr lang="en-US" smtClean="0"/>
              <a:t>125</a:t>
            </a:fld>
            <a:endParaRPr lang="en-US"/>
          </a:p>
        </p:txBody>
      </p:sp>
    </p:spTree>
    <p:extLst>
      <p:ext uri="{BB962C8B-B14F-4D97-AF65-F5344CB8AC3E}">
        <p14:creationId xmlns:p14="http://schemas.microsoft.com/office/powerpoint/2010/main" val="38756404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BPMN: </a:t>
            </a:r>
            <a:r>
              <a:rPr lang="en-GB" dirty="0"/>
              <a:t>Synchronization: parallel gateway (join)</a:t>
            </a:r>
          </a:p>
          <a:p>
            <a:endParaRPr lang="en-US" dirty="0"/>
          </a:p>
        </p:txBody>
      </p:sp>
      <p:sp>
        <p:nvSpPr>
          <p:cNvPr id="4" name="Slide Number Placeholder 3"/>
          <p:cNvSpPr>
            <a:spLocks noGrp="1"/>
          </p:cNvSpPr>
          <p:nvPr>
            <p:ph type="sldNum" sz="quarter" idx="5"/>
          </p:nvPr>
        </p:nvSpPr>
        <p:spPr/>
        <p:txBody>
          <a:bodyPr/>
          <a:lstStyle/>
          <a:p>
            <a:fld id="{9EA771BA-BD6A-4D48-A95A-D2EE2FDF3060}" type="slidenum">
              <a:rPr lang="en-US" smtClean="0"/>
              <a:t>126</a:t>
            </a:fld>
            <a:endParaRPr lang="en-US"/>
          </a:p>
        </p:txBody>
      </p:sp>
    </p:spTree>
    <p:extLst>
      <p:ext uri="{BB962C8B-B14F-4D97-AF65-F5344CB8AC3E}">
        <p14:creationId xmlns:p14="http://schemas.microsoft.com/office/powerpoint/2010/main" val="336807285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BPMN: </a:t>
            </a:r>
            <a:r>
              <a:rPr lang="en-GB" dirty="0"/>
              <a:t>Exclusive Choice: exclusive gateway</a:t>
            </a:r>
          </a:p>
          <a:p>
            <a:endParaRPr lang="en-US" dirty="0"/>
          </a:p>
        </p:txBody>
      </p:sp>
      <p:sp>
        <p:nvSpPr>
          <p:cNvPr id="4" name="Slide Number Placeholder 3"/>
          <p:cNvSpPr>
            <a:spLocks noGrp="1"/>
          </p:cNvSpPr>
          <p:nvPr>
            <p:ph type="sldNum" sz="quarter" idx="5"/>
          </p:nvPr>
        </p:nvSpPr>
        <p:spPr/>
        <p:txBody>
          <a:bodyPr/>
          <a:lstStyle/>
          <a:p>
            <a:fld id="{9EA771BA-BD6A-4D48-A95A-D2EE2FDF3060}" type="slidenum">
              <a:rPr lang="en-US" smtClean="0"/>
              <a:t>127</a:t>
            </a:fld>
            <a:endParaRPr lang="en-US"/>
          </a:p>
        </p:txBody>
      </p:sp>
    </p:spTree>
    <p:extLst>
      <p:ext uri="{BB962C8B-B14F-4D97-AF65-F5344CB8AC3E}">
        <p14:creationId xmlns:p14="http://schemas.microsoft.com/office/powerpoint/2010/main" val="5603580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Simple Merge: merge arrows or OR gateway</a:t>
            </a:r>
          </a:p>
          <a:p>
            <a:endParaRPr lang="en-US" dirty="0"/>
          </a:p>
        </p:txBody>
      </p:sp>
      <p:sp>
        <p:nvSpPr>
          <p:cNvPr id="4" name="Slide Number Placeholder 3"/>
          <p:cNvSpPr>
            <a:spLocks noGrp="1"/>
          </p:cNvSpPr>
          <p:nvPr>
            <p:ph type="sldNum" sz="quarter" idx="5"/>
          </p:nvPr>
        </p:nvSpPr>
        <p:spPr/>
        <p:txBody>
          <a:bodyPr/>
          <a:lstStyle/>
          <a:p>
            <a:fld id="{9EA771BA-BD6A-4D48-A95A-D2EE2FDF3060}" type="slidenum">
              <a:rPr lang="en-US" smtClean="0"/>
              <a:t>128</a:t>
            </a:fld>
            <a:endParaRPr lang="en-US"/>
          </a:p>
        </p:txBody>
      </p:sp>
    </p:spTree>
    <p:extLst>
      <p:ext uri="{BB962C8B-B14F-4D97-AF65-F5344CB8AC3E}">
        <p14:creationId xmlns:p14="http://schemas.microsoft.com/office/powerpoint/2010/main" val="3433856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129</a:t>
            </a:fld>
            <a:endParaRPr lang="en-US"/>
          </a:p>
        </p:txBody>
      </p:sp>
    </p:spTree>
    <p:extLst>
      <p:ext uri="{BB962C8B-B14F-4D97-AF65-F5344CB8AC3E}">
        <p14:creationId xmlns:p14="http://schemas.microsoft.com/office/powerpoint/2010/main" val="369925030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We show the orchestration of the customer journey here. Later in the demo, we will just use HTTP calls to emulate this, but it's the same as making calls from web or mobile.</a:t>
            </a:r>
          </a:p>
          <a:p>
            <a:endParaRPr lang="en-US">
              <a:ea typeface="Calibri"/>
              <a:cs typeface="Calibri"/>
            </a:endParaRPr>
          </a:p>
          <a:p>
            <a:pPr marL="171450" indent="-171450">
              <a:buFont typeface="Calibri"/>
              <a:buChar char="-"/>
            </a:pPr>
            <a:r>
              <a:rPr lang="en-US">
                <a:ea typeface="Calibri"/>
                <a:cs typeface="Calibri"/>
              </a:rPr>
              <a:t>This is "in process" and we manage the flow of the session (token in BPMN terms) and its state through the flow.</a:t>
            </a:r>
          </a:p>
          <a:p>
            <a:pPr marL="171450" indent="-171450">
              <a:buFont typeface="Calibri"/>
              <a:buChar char="-"/>
            </a:pPr>
            <a:r>
              <a:rPr lang="en-US">
                <a:ea typeface="Calibri"/>
                <a:cs typeface="Calibri"/>
              </a:rPr>
              <a:t>We show where we wait on the receipt of a message though</a:t>
            </a:r>
          </a:p>
          <a:p>
            <a:pPr marL="171450" indent="-171450">
              <a:buFont typeface="Calibri"/>
              <a:buChar char="-"/>
            </a:pPr>
            <a:endParaRPr lang="en-US">
              <a:ea typeface="Calibri"/>
              <a:cs typeface="Calibri"/>
            </a:endParaRPr>
          </a:p>
          <a:p>
            <a:pPr marL="171450" indent="-171450">
              <a:buFont typeface="Calibri"/>
              <a:buChar char="-"/>
            </a:pPr>
            <a:r>
              <a:rPr lang="en-US">
                <a:ea typeface="Calibri"/>
                <a:cs typeface="Calibri"/>
              </a:rPr>
              <a:t>If we debug this, we would pause, waiting for receipt of a message from another system. We can't see:</a:t>
            </a:r>
          </a:p>
          <a:p>
            <a:pPr marL="171450" indent="-171450">
              <a:buFont typeface="Calibri"/>
              <a:buChar char="-"/>
            </a:pPr>
            <a:r>
              <a:rPr lang="en-US">
                <a:ea typeface="Calibri"/>
                <a:cs typeface="Calibri"/>
              </a:rPr>
              <a:t>How values in the message we receive were set?</a:t>
            </a:r>
          </a:p>
          <a:p>
            <a:pPr marL="171450" indent="-171450">
              <a:buFont typeface="Calibri"/>
              <a:buChar char="-"/>
            </a:pPr>
            <a:r>
              <a:rPr lang="en-US">
                <a:ea typeface="Calibri"/>
                <a:cs typeface="Calibri"/>
              </a:rPr>
              <a:t>Why we do or don't receive a message?</a:t>
            </a:r>
          </a:p>
          <a:p>
            <a:pPr marL="171450" indent="-171450">
              <a:buFont typeface="Calibri"/>
              <a:buChar char="-"/>
            </a:pPr>
            <a:r>
              <a:rPr lang="en-US">
                <a:ea typeface="Calibri"/>
                <a:cs typeface="Calibri"/>
              </a:rPr>
              <a:t>For all of that we would need to go to the sender</a:t>
            </a:r>
          </a:p>
        </p:txBody>
      </p:sp>
      <p:sp>
        <p:nvSpPr>
          <p:cNvPr id="4" name="Slide Number Placeholder 3"/>
          <p:cNvSpPr>
            <a:spLocks noGrp="1"/>
          </p:cNvSpPr>
          <p:nvPr>
            <p:ph type="sldNum" sz="quarter" idx="5"/>
          </p:nvPr>
        </p:nvSpPr>
        <p:spPr/>
        <p:txBody>
          <a:bodyPr/>
          <a:lstStyle/>
          <a:p>
            <a:fld id="{FE8F13F1-B0C3-4CD6-A92D-83429E5A3BA2}" type="slidenum">
              <a:rPr lang="en-US"/>
              <a:t>132</a:t>
            </a:fld>
            <a:endParaRPr lang="en-US"/>
          </a:p>
        </p:txBody>
      </p:sp>
    </p:spTree>
    <p:extLst>
      <p:ext uri="{BB962C8B-B14F-4D97-AF65-F5344CB8AC3E}">
        <p14:creationId xmlns:p14="http://schemas.microsoft.com/office/powerpoint/2010/main" val="207221230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show the orchestration of the pizza shop here.</a:t>
            </a:r>
          </a:p>
          <a:p>
            <a:endParaRPr lang="en-US"/>
          </a:p>
          <a:p>
            <a:r>
              <a:rPr lang="en-US"/>
              <a:t>This is "in process" and we manage the flow of the session (token in BPMN terms) and its state through the flow.</a:t>
            </a:r>
            <a:endParaRPr lang="en-US">
              <a:ea typeface="Calibri" panose="020F0502020204030204"/>
              <a:cs typeface="Calibri" panose="020F0502020204030204"/>
            </a:endParaRPr>
          </a:p>
          <a:p>
            <a:pPr marL="171450" indent="-171450">
              <a:buFont typeface="Calibri,Sans-Serif"/>
              <a:buChar char="-"/>
            </a:pPr>
            <a:r>
              <a:rPr lang="en-US"/>
              <a:t>At points, we sent messages to act. We show these with the message icon in the ask</a:t>
            </a:r>
            <a:endParaRPr lang="en-US">
              <a:ea typeface="Calibri"/>
              <a:cs typeface="Calibri"/>
            </a:endParaRPr>
          </a:p>
          <a:p>
            <a:pPr marL="171450" indent="-171450">
              <a:buFont typeface="Calibri,Sans-Serif"/>
              <a:buChar char="-"/>
            </a:pPr>
            <a:r>
              <a:rPr lang="en-US"/>
              <a:t>We show where we wait on the receipt of a message – beginning and end. </a:t>
            </a:r>
            <a:r>
              <a:rPr lang="en-US">
                <a:ea typeface="Calibri" panose="020F0502020204030204"/>
                <a:cs typeface="Calibri" panose="020F0502020204030204"/>
              </a:rPr>
              <a:t>We are initiated by a message from elsewhere</a:t>
            </a:r>
          </a:p>
          <a:p>
            <a:pPr marL="171450" indent="-171450">
              <a:buFont typeface="Calibri,Sans-Serif"/>
              <a:buChar char="-"/>
            </a:pPr>
            <a:endParaRPr lang="en-US"/>
          </a:p>
          <a:p>
            <a:pPr marL="171450" indent="-171450">
              <a:buFont typeface="Calibri,Sans-Serif"/>
              <a:buChar char="-"/>
            </a:pPr>
            <a:r>
              <a:rPr lang="en-US"/>
              <a:t>If we debug this, we would pause, waiting for receipt of a message from another system. We can't see:</a:t>
            </a:r>
          </a:p>
          <a:p>
            <a:pPr marL="171450" indent="-171450">
              <a:buFont typeface="Calibri,Sans-Serif"/>
              <a:buChar char="-"/>
            </a:pPr>
            <a:r>
              <a:rPr lang="en-US"/>
              <a:t>How values in the message we receive were set?</a:t>
            </a:r>
          </a:p>
          <a:p>
            <a:pPr marL="171450" indent="-171450">
              <a:buFont typeface="Calibri,Sans-Serif"/>
              <a:buChar char="-"/>
            </a:pPr>
            <a:r>
              <a:rPr lang="en-US"/>
              <a:t>Why we do or don't receive a message?</a:t>
            </a:r>
          </a:p>
          <a:p>
            <a:pPr marL="171450" indent="-171450">
              <a:buFont typeface="Calibri,Sans-Serif"/>
              <a:buChar char="-"/>
            </a:pPr>
            <a:r>
              <a:rPr lang="en-US"/>
              <a:t>For all of that we would need to go to the sender</a:t>
            </a:r>
            <a:endParaRPr lang="en-US">
              <a:ea typeface="Calibri" panose="020F0502020204030204"/>
              <a:cs typeface="Calibri" panose="020F0502020204030204"/>
            </a:endParaRPr>
          </a:p>
          <a:p>
            <a:pPr marL="171450" indent="-171450">
              <a:buFont typeface="Calibri,Sans-Serif"/>
              <a:buChar char="-"/>
            </a:pPr>
            <a:endParaRPr lang="en-US">
              <a:ea typeface="Calibri" panose="020F0502020204030204"/>
              <a:cs typeface="Calibri" panose="020F0502020204030204"/>
            </a:endParaRPr>
          </a:p>
          <a:p>
            <a:pPr marL="171450" indent="-171450">
              <a:buFont typeface="Calibri,Sans-Serif"/>
              <a:buChar char="-"/>
            </a:pPr>
            <a:r>
              <a:rPr lang="en-US">
                <a:ea typeface="Calibri" panose="020F0502020204030204"/>
                <a:cs typeface="Calibri" panose="020F0502020204030204"/>
              </a:rPr>
              <a:t>To debug the flow to the customer, we would need to set breakpoints in both.</a:t>
            </a:r>
          </a:p>
          <a:p>
            <a:pPr marL="171450" indent="-171450">
              <a:buFont typeface="Calibri,Sans-Serif"/>
              <a:buChar char="-"/>
            </a:pPr>
            <a:r>
              <a:rPr lang="en-US">
                <a:ea typeface="Calibri" panose="020F0502020204030204"/>
                <a:cs typeface="Calibri" panose="020F0502020204030204"/>
              </a:rPr>
              <a:t>That may be alright if we own both, but if these belong to different teams, we have to deploy their code too etc.</a:t>
            </a:r>
          </a:p>
          <a:p>
            <a:pPr marL="171450" indent="-171450">
              <a:buFont typeface="Calibri,Sans-Serif"/>
              <a:buChar char="-"/>
            </a:pPr>
            <a:endParaRPr lang="en-US">
              <a:ea typeface="Calibri" panose="020F0502020204030204"/>
              <a:cs typeface="Calibri" panose="020F0502020204030204"/>
            </a:endParaRPr>
          </a:p>
          <a:p>
            <a:pPr marL="171450" indent="-171450">
              <a:buFont typeface="Calibri,Sans-Serif"/>
              <a:buChar char="-"/>
            </a:pPr>
            <a:endParaRPr lang="en-US">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FE8F13F1-B0C3-4CD6-A92D-83429E5A3BA2}" type="slidenum">
              <a:rPr lang="en-US"/>
              <a:t>133</a:t>
            </a:fld>
            <a:endParaRPr lang="en-US"/>
          </a:p>
        </p:txBody>
      </p:sp>
    </p:spTree>
    <p:extLst>
      <p:ext uri="{BB962C8B-B14F-4D97-AF65-F5344CB8AC3E}">
        <p14:creationId xmlns:p14="http://schemas.microsoft.com/office/powerpoint/2010/main" val="21864398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134</a:t>
            </a:fld>
            <a:endParaRPr lang="en-US"/>
          </a:p>
        </p:txBody>
      </p:sp>
    </p:spTree>
    <p:extLst>
      <p:ext uri="{BB962C8B-B14F-4D97-AF65-F5344CB8AC3E}">
        <p14:creationId xmlns:p14="http://schemas.microsoft.com/office/powerpoint/2010/main" val="10615749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show the orchestration of the courier here.</a:t>
            </a:r>
          </a:p>
          <a:p>
            <a:endParaRPr lang="en-US"/>
          </a:p>
          <a:p>
            <a:r>
              <a:rPr lang="en-US"/>
              <a:t>This is "in process" and we manage the flow of the session (token in BPMN terms) and its state through the flow.</a:t>
            </a:r>
          </a:p>
          <a:p>
            <a:pPr marL="171450" indent="-171450">
              <a:buFont typeface="Calibri,Sans-Serif"/>
              <a:buChar char="-"/>
            </a:pPr>
            <a:r>
              <a:rPr lang="en-US"/>
              <a:t>At points, we sent messages to act. We show these with the message icon in the ask</a:t>
            </a:r>
            <a:endParaRPr lang="en-US">
              <a:ea typeface="Calibri" panose="020F0502020204030204"/>
              <a:cs typeface="Calibri" panose="020F0502020204030204"/>
            </a:endParaRPr>
          </a:p>
          <a:p>
            <a:pPr marL="171450" indent="-171450">
              <a:buFont typeface="Calibri,Sans-Serif"/>
              <a:buChar char="-"/>
            </a:pPr>
            <a:r>
              <a:rPr lang="en-US"/>
              <a:t>Note that we show where we wait on the receipt of a message</a:t>
            </a:r>
            <a:endParaRPr lang="en-US">
              <a:ea typeface="Calibri" panose="020F0502020204030204"/>
              <a:cs typeface="Calibri" panose="020F0502020204030204"/>
            </a:endParaRPr>
          </a:p>
          <a:p>
            <a:pPr marL="171450" indent="-171450">
              <a:buFont typeface="Calibri,Sans-Serif"/>
              <a:buChar char="-"/>
            </a:pPr>
            <a:r>
              <a:rPr lang="en-US"/>
              <a:t>We are initiated by a message from elsewhere</a:t>
            </a:r>
          </a:p>
          <a:p>
            <a:pPr marL="171450" indent="-171450">
              <a:buFont typeface="Calibri,Sans-Serif"/>
              <a:buChar char="-"/>
            </a:pPr>
            <a:endParaRPr lang="en-US"/>
          </a:p>
          <a:p>
            <a:pPr marL="171450" indent="-171450">
              <a:buFont typeface="Calibri,Sans-Serif"/>
              <a:buChar char="-"/>
            </a:pPr>
            <a:r>
              <a:rPr lang="en-US"/>
              <a:t>If we debug this, we would pause, waiting for receipt of a message from another system. We can't see:</a:t>
            </a:r>
          </a:p>
          <a:p>
            <a:pPr marL="171450" indent="-171450">
              <a:buFont typeface="Calibri,Sans-Serif"/>
              <a:buChar char="-"/>
            </a:pPr>
            <a:r>
              <a:rPr lang="en-US"/>
              <a:t>How values in the message we receive were set?</a:t>
            </a:r>
          </a:p>
          <a:p>
            <a:pPr marL="171450" indent="-171450">
              <a:buFont typeface="Calibri,Sans-Serif"/>
              <a:buChar char="-"/>
            </a:pPr>
            <a:r>
              <a:rPr lang="en-US"/>
              <a:t>Why we do or don't receive a message?</a:t>
            </a:r>
          </a:p>
          <a:p>
            <a:pPr marL="171450" indent="-171450">
              <a:buFont typeface="Calibri,Sans-Serif"/>
              <a:buChar char="-"/>
            </a:pPr>
            <a:r>
              <a:rPr lang="en-US"/>
              <a:t>For all of that we would need to go to the sender</a:t>
            </a:r>
          </a:p>
          <a:p>
            <a:pPr marL="171450" indent="-171450">
              <a:buFont typeface="Calibri,Sans-Serif"/>
              <a:buChar char="-"/>
            </a:pPr>
            <a:endParaRPr lang="en-US"/>
          </a:p>
          <a:p>
            <a:pPr marL="171450" indent="-171450">
              <a:buFont typeface="Calibri,Sans-Serif"/>
              <a:buChar char="-"/>
            </a:pPr>
            <a:r>
              <a:rPr lang="en-US"/>
              <a:t>To debug the flow to the pizza shop and customer, we would need to set breakpoints in all of them.</a:t>
            </a:r>
            <a:endParaRPr lang="en-US">
              <a:ea typeface="Calibri"/>
              <a:cs typeface="Calibri"/>
            </a:endParaRPr>
          </a:p>
          <a:p>
            <a:pPr marL="171450" indent="-171450">
              <a:buFont typeface="Calibri,Sans-Serif"/>
              <a:buChar char="-"/>
            </a:pPr>
            <a:r>
              <a:rPr lang="en-US"/>
              <a:t>That may be alright if we own all of them, but if these belong to different teams, we have to deploy their code too etc.</a:t>
            </a:r>
            <a:endParaRPr lang="en-US">
              <a:ea typeface="Calibri" panose="020F0502020204030204"/>
              <a:cs typeface="Calibri" panose="020F0502020204030204"/>
            </a:endParaRPr>
          </a:p>
          <a:p>
            <a:pPr marL="171450" indent="-171450">
              <a:buFont typeface="Calibri,Sans-Serif"/>
              <a:buChar char="-"/>
            </a:pPr>
            <a:endParaRPr lang="en-US"/>
          </a:p>
          <a:p>
            <a:pPr marL="171450" indent="-171450">
              <a:buFont typeface="Calibri,Sans-Serif"/>
              <a:buChar char="-"/>
            </a:pPr>
            <a:endParaRPr lang="en-US"/>
          </a:p>
          <a:p>
            <a:endParaRPr lang="en-US">
              <a:ea typeface="Calibri"/>
              <a:cs typeface="Calibri"/>
            </a:endParaRPr>
          </a:p>
        </p:txBody>
      </p:sp>
      <p:sp>
        <p:nvSpPr>
          <p:cNvPr id="4" name="Slide Number Placeholder 3"/>
          <p:cNvSpPr>
            <a:spLocks noGrp="1"/>
          </p:cNvSpPr>
          <p:nvPr>
            <p:ph type="sldNum" sz="quarter" idx="5"/>
          </p:nvPr>
        </p:nvSpPr>
        <p:spPr/>
        <p:txBody>
          <a:bodyPr/>
          <a:lstStyle/>
          <a:p>
            <a:fld id="{FE8F13F1-B0C3-4CD6-A92D-83429E5A3BA2}" type="slidenum">
              <a:rPr lang="en-US"/>
              <a:t>135</a:t>
            </a:fld>
            <a:endParaRPr lang="en-US"/>
          </a:p>
        </p:txBody>
      </p:sp>
    </p:spTree>
    <p:extLst>
      <p:ext uri="{BB962C8B-B14F-4D97-AF65-F5344CB8AC3E}">
        <p14:creationId xmlns:p14="http://schemas.microsoft.com/office/powerpoint/2010/main" val="2423107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16</a:t>
            </a:fld>
            <a:endParaRPr lang="en-US"/>
          </a:p>
        </p:txBody>
      </p:sp>
    </p:spTree>
    <p:extLst>
      <p:ext uri="{BB962C8B-B14F-4D97-AF65-F5344CB8AC3E}">
        <p14:creationId xmlns:p14="http://schemas.microsoft.com/office/powerpoint/2010/main" val="18911614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Multiple Pools: Pizza Shop, Courier, Customer App</a:t>
            </a:r>
          </a:p>
          <a:p>
            <a:r>
              <a:rPr lang="en-GB" dirty="0"/>
              <a:t>Add </a:t>
            </a:r>
            <a:r>
              <a:rPr lang="en-GB" b="1" dirty="0"/>
              <a:t>message flows</a:t>
            </a:r>
            <a:r>
              <a:rPr lang="en-GB" dirty="0"/>
              <a:t>:</a:t>
            </a:r>
          </a:p>
          <a:p>
            <a:br>
              <a:rPr lang="en-GB" dirty="0"/>
            </a:br>
            <a:endParaRPr lang="en-GB" dirty="0"/>
          </a:p>
          <a:p>
            <a:pPr lvl="1"/>
            <a:r>
              <a:rPr lang="en-GB" dirty="0"/>
              <a:t>App → Pizza Shop: Order</a:t>
            </a:r>
          </a:p>
          <a:p>
            <a:pPr lvl="1"/>
            <a:r>
              <a:rPr lang="en-GB" dirty="0"/>
              <a:t>Pizza Shop → Courier: Pickup request</a:t>
            </a:r>
          </a:p>
          <a:p>
            <a:pPr lvl="1"/>
            <a:r>
              <a:rPr lang="en-GB" dirty="0"/>
              <a:t>Courier → Pizza Shop: Ready</a:t>
            </a:r>
          </a:p>
          <a:p>
            <a:pPr lvl="1"/>
            <a:r>
              <a:rPr lang="en-GB" dirty="0"/>
              <a:t>Pizza Shop → Courier: Pizza is ready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want to link the two processes, that is, to examine the interaction of customer and delivery service from a neutral perspective. We can try to model this interaction by means of a pool and lanes as in figure 2.99, but it doesn’t work well: There are tasks and events that reference interaction within the pool —waiting for the delivery, for instance, or collecting the money. Other tasks are carried out by roles oblivious to their partners, such as baking the pizza and eating the pizza. It is impossible to differentiate the two visually. Strictly speaking, the diagram is not semantically correct because message events always refer to messages received by the process from outside, and that’s not the case here.</a:t>
            </a:r>
          </a:p>
          <a:p>
            <a:endParaRPr lang="en-US" dirty="0"/>
          </a:p>
        </p:txBody>
      </p:sp>
      <p:sp>
        <p:nvSpPr>
          <p:cNvPr id="4" name="Slide Number Placeholder 3"/>
          <p:cNvSpPr>
            <a:spLocks noGrp="1"/>
          </p:cNvSpPr>
          <p:nvPr>
            <p:ph type="sldNum" sz="quarter" idx="5"/>
          </p:nvPr>
        </p:nvSpPr>
        <p:spPr/>
        <p:txBody>
          <a:bodyPr/>
          <a:lstStyle/>
          <a:p>
            <a:fld id="{9EA771BA-BD6A-4D48-A95A-D2EE2FDF3060}" type="slidenum">
              <a:rPr lang="en-US" smtClean="0"/>
              <a:t>136</a:t>
            </a:fld>
            <a:endParaRPr lang="en-US"/>
          </a:p>
        </p:txBody>
      </p:sp>
    </p:spTree>
    <p:extLst>
      <p:ext uri="{BB962C8B-B14F-4D97-AF65-F5344CB8AC3E}">
        <p14:creationId xmlns:p14="http://schemas.microsoft.com/office/powerpoint/2010/main" val="14344205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139</a:t>
            </a:fld>
            <a:endParaRPr lang="en-US"/>
          </a:p>
        </p:txBody>
      </p:sp>
    </p:spTree>
    <p:extLst>
      <p:ext uri="{BB962C8B-B14F-4D97-AF65-F5344CB8AC3E}">
        <p14:creationId xmlns:p14="http://schemas.microsoft.com/office/powerpoint/2010/main" val="106157490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Event this simple interaction results in a set of messages that flow between the participants.</a:t>
            </a:r>
          </a:p>
          <a:p>
            <a:endParaRPr lang="en-US">
              <a:ea typeface="Calibri"/>
              <a:cs typeface="Calibri"/>
            </a:endParaRPr>
          </a:p>
          <a:p>
            <a:r>
              <a:rPr lang="en-US">
                <a:ea typeface="Calibri"/>
                <a:cs typeface="Calibri"/>
              </a:rPr>
              <a:t>This is the choreography, which shows the flow of messages between these activities:</a:t>
            </a:r>
          </a:p>
          <a:p>
            <a:endParaRPr lang="en-US">
              <a:ea typeface="Calibri"/>
              <a:cs typeface="Calibri"/>
            </a:endParaRPr>
          </a:p>
          <a:p>
            <a:pPr marL="171450" indent="-171450">
              <a:buFont typeface="Calibri"/>
              <a:buChar char="-"/>
            </a:pPr>
            <a:r>
              <a:rPr lang="en-US"/>
              <a:t>Choreography is what happens when an application manages the flow i.e. has state for each instance of the flow that it tracks. Choreography is what happens "between".</a:t>
            </a:r>
            <a:endParaRPr lang="en-US">
              <a:ea typeface="Calibri"/>
              <a:cs typeface="Calibri"/>
            </a:endParaRPr>
          </a:p>
          <a:p>
            <a:pPr marL="171450" indent="-171450">
              <a:buFont typeface="Calibri"/>
              <a:buChar char="-"/>
            </a:pPr>
            <a:r>
              <a:rPr lang="en-US">
                <a:ea typeface="Calibri"/>
                <a:cs typeface="Calibri"/>
              </a:rPr>
              <a:t>Because this happens between, it has no explicit "owner". Who owns any part of this choreography?</a:t>
            </a:r>
            <a:endParaRPr lang="en-US"/>
          </a:p>
          <a:p>
            <a:pPr marL="171450" indent="-171450">
              <a:buFont typeface="Calibri"/>
              <a:buChar char="-"/>
            </a:pPr>
            <a:r>
              <a:rPr lang="en-US"/>
              <a:t>If we want to understand our flow, it goes blind when it leaves our application, or our workflow engine =&gt;? What is happening. </a:t>
            </a:r>
          </a:p>
          <a:p>
            <a:pPr marL="171450" indent="-171450">
              <a:buFont typeface="Calibri"/>
              <a:buChar char="-"/>
            </a:pPr>
            <a:r>
              <a:rPr lang="en-US"/>
              <a:t>The problem here is the "event horizon" for you. You understand your workflow – it's in your code but debugging it becomes hard because at times, nothing happens that is supposed to and you struggle to know why.</a:t>
            </a:r>
            <a:endParaRPr lang="en-US">
              <a:ea typeface="Calibri"/>
              <a:cs typeface="Calibri"/>
            </a:endParaRPr>
          </a:p>
          <a:p>
            <a:endParaRPr lang="en-US"/>
          </a:p>
        </p:txBody>
      </p:sp>
      <p:sp>
        <p:nvSpPr>
          <p:cNvPr id="4" name="Slide Number Placeholder 3"/>
          <p:cNvSpPr>
            <a:spLocks noGrp="1"/>
          </p:cNvSpPr>
          <p:nvPr>
            <p:ph type="sldNum" sz="quarter" idx="5"/>
          </p:nvPr>
        </p:nvSpPr>
        <p:spPr/>
        <p:txBody>
          <a:bodyPr/>
          <a:lstStyle/>
          <a:p>
            <a:fld id="{FE8F13F1-B0C3-4CD6-A92D-83429E5A3BA2}" type="slidenum">
              <a:rPr lang="en-US"/>
              <a:t>143</a:t>
            </a:fld>
            <a:endParaRPr lang="en-US"/>
          </a:p>
        </p:txBody>
      </p:sp>
    </p:spTree>
    <p:extLst>
      <p:ext uri="{BB962C8B-B14F-4D97-AF65-F5344CB8AC3E}">
        <p14:creationId xmlns:p14="http://schemas.microsoft.com/office/powerpoint/2010/main" val="17825159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A771BA-BD6A-4D48-A95A-D2EE2FDF3060}" type="slidenum">
              <a:rPr lang="en-US" smtClean="0"/>
              <a:t>144</a:t>
            </a:fld>
            <a:endParaRPr lang="en-US"/>
          </a:p>
        </p:txBody>
      </p:sp>
    </p:spTree>
    <p:extLst>
      <p:ext uri="{BB962C8B-B14F-4D97-AF65-F5344CB8AC3E}">
        <p14:creationId xmlns:p14="http://schemas.microsoft.com/office/powerpoint/2010/main" val="20633474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EDD1A-35EA-A9CD-CC19-CB9B1D8535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A44DAF-83D7-1273-BF07-3D39FEBD28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9C549C-7E30-7148-201D-2A8573D7DCD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4CFC3EA-E846-C7B6-204A-5FC9008DAD8B}"/>
              </a:ext>
            </a:extLst>
          </p:cNvPr>
          <p:cNvSpPr>
            <a:spLocks noGrp="1"/>
          </p:cNvSpPr>
          <p:nvPr>
            <p:ph type="sldNum" sz="quarter" idx="5"/>
          </p:nvPr>
        </p:nvSpPr>
        <p:spPr/>
        <p:txBody>
          <a:bodyPr/>
          <a:lstStyle/>
          <a:p>
            <a:fld id="{9EA771BA-BD6A-4D48-A95A-D2EE2FDF3060}" type="slidenum">
              <a:rPr lang="en-US" smtClean="0"/>
              <a:t>145</a:t>
            </a:fld>
            <a:endParaRPr lang="en-US"/>
          </a:p>
        </p:txBody>
      </p:sp>
    </p:spTree>
    <p:extLst>
      <p:ext uri="{BB962C8B-B14F-4D97-AF65-F5344CB8AC3E}">
        <p14:creationId xmlns:p14="http://schemas.microsoft.com/office/powerpoint/2010/main" val="363970299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535E1-A612-C3C9-EA6B-76A53B9B2A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BFB64C-5309-C1E6-2A08-31C7488303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121A14-D483-09CF-BB0B-D19B5A9700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2A620C8-24BC-C34A-A3F2-8F2D1461B115}"/>
              </a:ext>
            </a:extLst>
          </p:cNvPr>
          <p:cNvSpPr>
            <a:spLocks noGrp="1"/>
          </p:cNvSpPr>
          <p:nvPr>
            <p:ph type="sldNum" sz="quarter" idx="5"/>
          </p:nvPr>
        </p:nvSpPr>
        <p:spPr/>
        <p:txBody>
          <a:bodyPr/>
          <a:lstStyle/>
          <a:p>
            <a:fld id="{9EA771BA-BD6A-4D48-A95A-D2EE2FDF3060}" type="slidenum">
              <a:rPr lang="en-US" smtClean="0"/>
              <a:t>146</a:t>
            </a:fld>
            <a:endParaRPr lang="en-US"/>
          </a:p>
        </p:txBody>
      </p:sp>
    </p:spTree>
    <p:extLst>
      <p:ext uri="{BB962C8B-B14F-4D97-AF65-F5344CB8AC3E}">
        <p14:creationId xmlns:p14="http://schemas.microsoft.com/office/powerpoint/2010/main" val="320730305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7C0407-C73E-BCA1-E944-6A1F3C101C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858667-5334-6790-FC95-DE43259294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AE7CAC-331A-BDBB-ECAB-6354AE1BB253}"/>
              </a:ext>
            </a:extLst>
          </p:cNvPr>
          <p:cNvSpPr>
            <a:spLocks noGrp="1"/>
          </p:cNvSpPr>
          <p:nvPr>
            <p:ph type="body" idx="1"/>
          </p:nvPr>
        </p:nvSpPr>
        <p:spPr/>
        <p:txBody>
          <a:bodyPr/>
          <a:lstStyle/>
          <a:p>
            <a:r>
              <a:rPr lang="en-US">
                <a:ea typeface="Calibri"/>
                <a:cs typeface="Calibri"/>
              </a:rPr>
              <a:t>Event this simple interaction results in a set of messages that flow between the participants.</a:t>
            </a:r>
          </a:p>
          <a:p>
            <a:endParaRPr lang="en-US">
              <a:ea typeface="Calibri"/>
              <a:cs typeface="Calibri"/>
            </a:endParaRPr>
          </a:p>
          <a:p>
            <a:r>
              <a:rPr lang="en-US">
                <a:ea typeface="Calibri"/>
                <a:cs typeface="Calibri"/>
              </a:rPr>
              <a:t>This is the choreography, which shows the flow of messages between these activities:</a:t>
            </a:r>
          </a:p>
          <a:p>
            <a:endParaRPr lang="en-US">
              <a:ea typeface="Calibri"/>
              <a:cs typeface="Calibri"/>
            </a:endParaRPr>
          </a:p>
          <a:p>
            <a:pPr marL="171450" indent="-171450">
              <a:buFont typeface="Calibri"/>
              <a:buChar char="-"/>
            </a:pPr>
            <a:r>
              <a:rPr lang="en-US"/>
              <a:t>Choreography is what happens when an application manages the flow i.e. has state for each instance of the flow that it tracks. Choreography is what happens "between".</a:t>
            </a:r>
            <a:endParaRPr lang="en-US">
              <a:ea typeface="Calibri"/>
              <a:cs typeface="Calibri"/>
            </a:endParaRPr>
          </a:p>
          <a:p>
            <a:pPr marL="171450" indent="-171450">
              <a:buFont typeface="Calibri"/>
              <a:buChar char="-"/>
            </a:pPr>
            <a:r>
              <a:rPr lang="en-US">
                <a:ea typeface="Calibri"/>
                <a:cs typeface="Calibri"/>
              </a:rPr>
              <a:t>Because this happens between, it has no explicit "owner". Who owns any part of this choreography?</a:t>
            </a:r>
            <a:endParaRPr lang="en-US"/>
          </a:p>
          <a:p>
            <a:pPr marL="171450" indent="-171450">
              <a:buFont typeface="Calibri"/>
              <a:buChar char="-"/>
            </a:pPr>
            <a:r>
              <a:rPr lang="en-US"/>
              <a:t>If we want to understand our flow, it goes blind when it leaves our application, or our workflow engine =&gt;? What is happening. </a:t>
            </a:r>
          </a:p>
          <a:p>
            <a:pPr marL="171450" indent="-171450">
              <a:buFont typeface="Calibri"/>
              <a:buChar char="-"/>
            </a:pPr>
            <a:r>
              <a:rPr lang="en-US"/>
              <a:t>The problem here is the "event horizon" for you. You understand your workflow – it's in your code but debugging it becomes hard because at times, nothing happens that is supposed to and you struggle to know why.</a:t>
            </a:r>
            <a:endParaRPr lang="en-US">
              <a:ea typeface="Calibri"/>
              <a:cs typeface="Calibri"/>
            </a:endParaRPr>
          </a:p>
          <a:p>
            <a:endParaRPr lang="en-US"/>
          </a:p>
        </p:txBody>
      </p:sp>
      <p:sp>
        <p:nvSpPr>
          <p:cNvPr id="4" name="Slide Number Placeholder 3">
            <a:extLst>
              <a:ext uri="{FF2B5EF4-FFF2-40B4-BE49-F238E27FC236}">
                <a16:creationId xmlns:a16="http://schemas.microsoft.com/office/drawing/2014/main" id="{D9B1C497-B393-77DE-9247-727CE69F61A7}"/>
              </a:ext>
            </a:extLst>
          </p:cNvPr>
          <p:cNvSpPr>
            <a:spLocks noGrp="1"/>
          </p:cNvSpPr>
          <p:nvPr>
            <p:ph type="sldNum" sz="quarter" idx="5"/>
          </p:nvPr>
        </p:nvSpPr>
        <p:spPr/>
        <p:txBody>
          <a:bodyPr/>
          <a:lstStyle/>
          <a:p>
            <a:fld id="{FE8F13F1-B0C3-4CD6-A92D-83429E5A3BA2}" type="slidenum">
              <a:rPr lang="en-US"/>
              <a:t>147</a:t>
            </a:fld>
            <a:endParaRPr lang="en-US"/>
          </a:p>
        </p:txBody>
      </p:sp>
    </p:spTree>
    <p:extLst>
      <p:ext uri="{BB962C8B-B14F-4D97-AF65-F5344CB8AC3E}">
        <p14:creationId xmlns:p14="http://schemas.microsoft.com/office/powerpoint/2010/main" val="139897004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Implementation paths depend on model type</a:t>
            </a:r>
          </a:p>
          <a:p>
            <a:r>
              <a:rPr lang="en-GB" dirty="0"/>
              <a:t>Helps decide between:</a:t>
            </a:r>
          </a:p>
          <a:p>
            <a:pPr lvl="1"/>
            <a:r>
              <a:rPr lang="en-GB" dirty="0"/>
              <a:t>Embedded logic (orchestration)</a:t>
            </a:r>
          </a:p>
          <a:p>
            <a:pPr lvl="1"/>
            <a:r>
              <a:rPr lang="en-GB" dirty="0"/>
              <a:t>API contracts/events (choreography)</a:t>
            </a:r>
          </a:p>
          <a:p>
            <a:r>
              <a:rPr lang="en-GB" dirty="0"/>
              <a:t>Clear boundaries = better automation decisions</a:t>
            </a:r>
          </a:p>
          <a:p>
            <a:pPr lvl="1"/>
            <a:r>
              <a:rPr lang="en-GB" dirty="0"/>
              <a:t>Clearer responsibility division between messaging and eventing</a:t>
            </a:r>
          </a:p>
          <a:p>
            <a:endParaRPr lang="en-US" dirty="0"/>
          </a:p>
        </p:txBody>
      </p:sp>
      <p:sp>
        <p:nvSpPr>
          <p:cNvPr id="4" name="Slide Number Placeholder 3"/>
          <p:cNvSpPr>
            <a:spLocks noGrp="1"/>
          </p:cNvSpPr>
          <p:nvPr>
            <p:ph type="sldNum" sz="quarter" idx="5"/>
          </p:nvPr>
        </p:nvSpPr>
        <p:spPr/>
        <p:txBody>
          <a:bodyPr/>
          <a:lstStyle/>
          <a:p>
            <a:fld id="{9EA771BA-BD6A-4D48-A95A-D2EE2FDF3060}" type="slidenum">
              <a:rPr lang="en-US" smtClean="0"/>
              <a:t>148</a:t>
            </a:fld>
            <a:endParaRPr lang="en-US"/>
          </a:p>
        </p:txBody>
      </p:sp>
    </p:spTree>
    <p:extLst>
      <p:ext uri="{BB962C8B-B14F-4D97-AF65-F5344CB8AC3E}">
        <p14:creationId xmlns:p14="http://schemas.microsoft.com/office/powerpoint/2010/main" val="205202283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E67E4-94E5-8E4A-0811-40049E8C0F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7C4BB4-9F26-AE66-2A74-FE212C8C1F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67A23E-2790-905D-21BC-0ABDE385CB56}"/>
              </a:ext>
            </a:extLst>
          </p:cNvPr>
          <p:cNvSpPr>
            <a:spLocks noGrp="1"/>
          </p:cNvSpPr>
          <p:nvPr>
            <p:ph type="body" idx="1"/>
          </p:nvPr>
        </p:nvSpPr>
        <p:spPr/>
        <p:txBody>
          <a:bodyPr/>
          <a:lstStyle/>
          <a:p>
            <a:r>
              <a:rPr lang="en-GB"/>
              <a:t>“To track relationships and the messages received, each entity within the scale-agnostic application must somehow remember state information about its partners. It must capture this state on a partner-by-partner basis. Let's name this state an </a:t>
            </a:r>
            <a:r>
              <a:rPr lang="en-GB" i="1"/>
              <a:t>activity</a:t>
            </a:r>
            <a:r>
              <a:rPr lang="en-GB"/>
              <a:t>. See figure 6. Each entity may have many activities if it interacts with many other entities. Activities track the interactions with each partner.”</a:t>
            </a:r>
            <a:endParaRPr lang="en-GB" dirty="0"/>
          </a:p>
        </p:txBody>
      </p:sp>
      <p:sp>
        <p:nvSpPr>
          <p:cNvPr id="4" name="Slide Number Placeholder 3">
            <a:extLst>
              <a:ext uri="{FF2B5EF4-FFF2-40B4-BE49-F238E27FC236}">
                <a16:creationId xmlns:a16="http://schemas.microsoft.com/office/drawing/2014/main" id="{0A392B90-DB4D-C6A3-72E7-3FFCE9004D28}"/>
              </a:ext>
            </a:extLst>
          </p:cNvPr>
          <p:cNvSpPr>
            <a:spLocks noGrp="1"/>
          </p:cNvSpPr>
          <p:nvPr>
            <p:ph type="sldNum" sz="quarter" idx="5"/>
          </p:nvPr>
        </p:nvSpPr>
        <p:spPr/>
        <p:txBody>
          <a:bodyPr/>
          <a:lstStyle/>
          <a:p>
            <a:fld id="{2C9BF270-F648-CA44-8B20-DE81D7164CE0}" type="slidenum">
              <a:rPr lang="en-US" smtClean="0"/>
              <a:t>150</a:t>
            </a:fld>
            <a:endParaRPr lang="en-US"/>
          </a:p>
        </p:txBody>
      </p:sp>
    </p:spTree>
    <p:extLst>
      <p:ext uri="{BB962C8B-B14F-4D97-AF65-F5344CB8AC3E}">
        <p14:creationId xmlns:p14="http://schemas.microsoft.com/office/powerpoint/2010/main" val="304578557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Purpose:</a:t>
            </a:r>
            <a:r>
              <a:rPr lang="en-GB" dirty="0"/>
              <a:t> Show the baseline automation.</a:t>
            </a:r>
          </a:p>
          <a:p>
            <a:br>
              <a:rPr lang="en-GB" dirty="0"/>
            </a:br>
            <a:endParaRPr lang="en-GB" dirty="0"/>
          </a:p>
          <a:p>
            <a:r>
              <a:rPr lang="en-GB" dirty="0"/>
              <a:t>Pizza shop code example:</a:t>
            </a:r>
          </a:p>
          <a:p>
            <a:br>
              <a:rPr lang="en-GB" dirty="0"/>
            </a:br>
            <a:endParaRPr lang="en-GB" dirty="0"/>
          </a:p>
          <a:p>
            <a:r>
              <a:rPr lang="en-GB" dirty="0"/>
              <a:t>public class </a:t>
            </a:r>
            <a:r>
              <a:rPr lang="en-GB" dirty="0" err="1"/>
              <a:t>OrderReceivedHandler</a:t>
            </a:r>
            <a:r>
              <a:rPr lang="en-GB" dirty="0"/>
              <a:t> : </a:t>
            </a:r>
            <a:r>
              <a:rPr lang="en-GB" dirty="0" err="1"/>
              <a:t>IHandle</a:t>
            </a:r>
            <a:r>
              <a:rPr lang="en-GB" dirty="0"/>
              <a:t>&lt;</a:t>
            </a:r>
            <a:r>
              <a:rPr lang="en-GB" dirty="0" err="1"/>
              <a:t>OrderReceived</a:t>
            </a:r>
            <a:r>
              <a:rPr lang="en-GB" dirty="0"/>
              <a:t>&gt;</a:t>
            </a:r>
          </a:p>
          <a:p>
            <a:r>
              <a:rPr lang="en-GB" dirty="0"/>
              <a:t>{</a:t>
            </a:r>
          </a:p>
          <a:p>
            <a:r>
              <a:rPr lang="en-GB" dirty="0"/>
              <a:t>public Task Handle(</a:t>
            </a:r>
            <a:r>
              <a:rPr lang="en-GB" dirty="0" err="1"/>
              <a:t>OrderReceived</a:t>
            </a:r>
            <a:r>
              <a:rPr lang="en-GB" dirty="0"/>
              <a:t> </a:t>
            </a:r>
            <a:r>
              <a:rPr lang="en-GB" dirty="0" err="1"/>
              <a:t>msg</a:t>
            </a:r>
            <a:r>
              <a:rPr lang="en-GB" dirty="0"/>
              <a:t>) {</a:t>
            </a:r>
          </a:p>
          <a:p>
            <a:r>
              <a:rPr lang="en-GB" dirty="0"/>
              <a:t>// Lookup order</a:t>
            </a:r>
          </a:p>
          <a:p>
            <a:r>
              <a:rPr lang="en-GB" dirty="0"/>
              <a:t>// Set state = Preparing</a:t>
            </a:r>
          </a:p>
          <a:p>
            <a:r>
              <a:rPr lang="en-GB" dirty="0"/>
              <a:t>return </a:t>
            </a:r>
            <a:r>
              <a:rPr lang="en-GB" dirty="0" err="1"/>
              <a:t>Task.CompletedTask</a:t>
            </a:r>
            <a:r>
              <a:rPr lang="en-GB" dirty="0"/>
              <a:t>;</a:t>
            </a:r>
          </a:p>
          <a:p>
            <a:r>
              <a:rPr lang="en-GB" dirty="0"/>
              <a:t>}</a:t>
            </a:r>
          </a:p>
          <a:p>
            <a:r>
              <a:rPr lang="en-GB" dirty="0"/>
              <a:t>}</a:t>
            </a:r>
          </a:p>
          <a:p>
            <a:br>
              <a:rPr lang="en-GB" dirty="0"/>
            </a:br>
            <a:endParaRPr lang="en-GB" dirty="0"/>
          </a:p>
          <a:p>
            <a:br>
              <a:rPr lang="en-GB" dirty="0"/>
            </a:br>
            <a:endParaRPr lang="en-GB" dirty="0"/>
          </a:p>
          <a:p>
            <a:r>
              <a:rPr lang="en-GB" dirty="0"/>
              <a:t>Handlers process events, update persistent state</a:t>
            </a:r>
          </a:p>
          <a:p>
            <a:r>
              <a:rPr lang="en-GB" dirty="0"/>
              <a:t>Durable because state is stored (e.g., database), but </a:t>
            </a:r>
            <a:r>
              <a:rPr lang="en-GB" b="1" dirty="0"/>
              <a:t>control flow is implicit</a:t>
            </a:r>
            <a:endParaRPr lang="en-GB" dirty="0"/>
          </a:p>
          <a:p>
            <a:r>
              <a:rPr lang="en-GB" dirty="0"/>
              <a:t>Great for simple workflows — but logic becomes scattered across handlers</a:t>
            </a:r>
          </a:p>
          <a:p>
            <a:endParaRPr lang="en-US" dirty="0"/>
          </a:p>
        </p:txBody>
      </p:sp>
      <p:sp>
        <p:nvSpPr>
          <p:cNvPr id="4" name="Slide Number Placeholder 3"/>
          <p:cNvSpPr>
            <a:spLocks noGrp="1"/>
          </p:cNvSpPr>
          <p:nvPr>
            <p:ph type="sldNum" sz="quarter" idx="5"/>
          </p:nvPr>
        </p:nvSpPr>
        <p:spPr/>
        <p:txBody>
          <a:bodyPr/>
          <a:lstStyle/>
          <a:p>
            <a:fld id="{9EA771BA-BD6A-4D48-A95A-D2EE2FDF3060}" type="slidenum">
              <a:rPr lang="en-US" smtClean="0"/>
              <a:t>152</a:t>
            </a:fld>
            <a:endParaRPr lang="en-US"/>
          </a:p>
        </p:txBody>
      </p:sp>
    </p:spTree>
    <p:extLst>
      <p:ext uri="{BB962C8B-B14F-4D97-AF65-F5344CB8AC3E}">
        <p14:creationId xmlns:p14="http://schemas.microsoft.com/office/powerpoint/2010/main" val="1673713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17</a:t>
            </a:fld>
            <a:endParaRPr lang="en-US"/>
          </a:p>
        </p:txBody>
      </p:sp>
    </p:spTree>
    <p:extLst>
      <p:ext uri="{BB962C8B-B14F-4D97-AF65-F5344CB8AC3E}">
        <p14:creationId xmlns:p14="http://schemas.microsoft.com/office/powerpoint/2010/main" val="76460214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EA771BA-BD6A-4D48-A95A-D2EE2FDF3060}" type="slidenum">
              <a:rPr lang="en-US" smtClean="0"/>
              <a:t>153</a:t>
            </a:fld>
            <a:endParaRPr lang="en-US"/>
          </a:p>
        </p:txBody>
      </p:sp>
    </p:spTree>
    <p:extLst>
      <p:ext uri="{BB962C8B-B14F-4D97-AF65-F5344CB8AC3E}">
        <p14:creationId xmlns:p14="http://schemas.microsoft.com/office/powerpoint/2010/main" val="125759718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6AE188-1148-519B-B055-452F99377D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35A792-8605-AC1D-941A-DF40085C88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A95D16-1D86-9C8E-2D30-B93766F97244}"/>
              </a:ext>
            </a:extLst>
          </p:cNvPr>
          <p:cNvSpPr>
            <a:spLocks noGrp="1"/>
          </p:cNvSpPr>
          <p:nvPr>
            <p:ph type="body" idx="1"/>
          </p:nvPr>
        </p:nvSpPr>
        <p:spPr/>
        <p:txBody>
          <a:bodyPr/>
          <a:lstStyle/>
          <a:p>
            <a:r>
              <a:rPr lang="en-GB" dirty="0"/>
              <a:t>The Saga pattern describes long-running transactions in distributed systems. The main idea is simple: when you can’t roll back tasks, you undo them. The name Saga refers back to a paper written in the 1980s about long-lived transactions in databases. BPMN supports this through compensation events, which can link tasks with their undo tasks. Figure 9-12 shows this for the onboarding example, given that errors can happen at any time and all affected tasks need to be properly cleaned up. A workflow engine will make sure to execute all the necessary undo actions.</a:t>
            </a:r>
          </a:p>
          <a:p>
            <a:endParaRPr lang="en-GB" dirty="0"/>
          </a:p>
          <a:p>
            <a:r>
              <a:rPr lang="en-GB" dirty="0"/>
              <a:t>Ruecker, Bernd. Practical Process Automation: Orchestration and Integration in Microservices and Cloud Native Architectures (pp. 262-263). (Function). Kindle Edition. </a:t>
            </a:r>
            <a:endParaRPr lang="en-US" dirty="0"/>
          </a:p>
        </p:txBody>
      </p:sp>
      <p:sp>
        <p:nvSpPr>
          <p:cNvPr id="4" name="Slide Number Placeholder 3">
            <a:extLst>
              <a:ext uri="{FF2B5EF4-FFF2-40B4-BE49-F238E27FC236}">
                <a16:creationId xmlns:a16="http://schemas.microsoft.com/office/drawing/2014/main" id="{809C5759-015E-785B-0337-62F3985C8245}"/>
              </a:ext>
            </a:extLst>
          </p:cNvPr>
          <p:cNvSpPr>
            <a:spLocks noGrp="1"/>
          </p:cNvSpPr>
          <p:nvPr>
            <p:ph type="sldNum" sz="quarter" idx="5"/>
          </p:nvPr>
        </p:nvSpPr>
        <p:spPr/>
        <p:txBody>
          <a:bodyPr/>
          <a:lstStyle/>
          <a:p>
            <a:fld id="{9EA771BA-BD6A-4D48-A95A-D2EE2FDF3060}" type="slidenum">
              <a:rPr lang="en-US" smtClean="0"/>
              <a:t>154</a:t>
            </a:fld>
            <a:endParaRPr lang="en-US"/>
          </a:p>
        </p:txBody>
      </p:sp>
    </p:spTree>
    <p:extLst>
      <p:ext uri="{BB962C8B-B14F-4D97-AF65-F5344CB8AC3E}">
        <p14:creationId xmlns:p14="http://schemas.microsoft.com/office/powerpoint/2010/main" val="1064025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Define states: Received → Preparing → Ready → </a:t>
            </a:r>
            <a:r>
              <a:rPr lang="en-GB" dirty="0" err="1"/>
              <a:t>OutForDelivery</a:t>
            </a:r>
            <a:r>
              <a:rPr lang="en-GB" dirty="0"/>
              <a:t> → Delivered</a:t>
            </a:r>
          </a:p>
          <a:p>
            <a:r>
              <a:rPr lang="en-GB" dirty="0"/>
              <a:t>Transitions triggered by events or commands</a:t>
            </a:r>
          </a:p>
          <a:p>
            <a:r>
              <a:rPr lang="en-GB" dirty="0"/>
              <a:t>Code: state pattern, switch statements, or library-based (e.g., Stateless)</a:t>
            </a:r>
          </a:p>
          <a:p>
            <a:r>
              <a:rPr lang="en-GB" dirty="0"/>
              <a:t>Durable via persisted state and event log</a:t>
            </a:r>
          </a:p>
          <a:p>
            <a:r>
              <a:rPr lang="en-GB" dirty="0"/>
              <a:t>Benefits:</a:t>
            </a:r>
          </a:p>
          <a:p>
            <a:br>
              <a:rPr lang="en-GB" dirty="0"/>
            </a:br>
            <a:endParaRPr lang="en-GB" dirty="0"/>
          </a:p>
          <a:p>
            <a:pPr lvl="1"/>
            <a:r>
              <a:rPr lang="en-GB" dirty="0"/>
              <a:t>Predictable</a:t>
            </a:r>
          </a:p>
          <a:p>
            <a:pPr lvl="1"/>
            <a:r>
              <a:rPr lang="en-GB" dirty="0"/>
              <a:t>Easier to visualize and test</a:t>
            </a:r>
          </a:p>
          <a:p>
            <a:pPr lvl="1"/>
            <a:r>
              <a:rPr lang="en-GB" dirty="0"/>
              <a:t>Avoids duplication across handlers</a:t>
            </a:r>
          </a:p>
          <a:p>
            <a:br>
              <a:rPr lang="en-GB" dirty="0"/>
            </a:br>
            <a:endParaRPr lang="en-GB" dirty="0"/>
          </a:p>
          <a:p>
            <a:r>
              <a:rPr lang="en-GB" dirty="0"/>
              <a:t>Drawback: No concurrency or waiting logic</a:t>
            </a:r>
          </a:p>
          <a:p>
            <a:endParaRPr lang="en-US" dirty="0"/>
          </a:p>
        </p:txBody>
      </p:sp>
      <p:sp>
        <p:nvSpPr>
          <p:cNvPr id="4" name="Slide Number Placeholder 3"/>
          <p:cNvSpPr>
            <a:spLocks noGrp="1"/>
          </p:cNvSpPr>
          <p:nvPr>
            <p:ph type="sldNum" sz="quarter" idx="5"/>
          </p:nvPr>
        </p:nvSpPr>
        <p:spPr/>
        <p:txBody>
          <a:bodyPr/>
          <a:lstStyle/>
          <a:p>
            <a:fld id="{9EA771BA-BD6A-4D48-A95A-D2EE2FDF3060}" type="slidenum">
              <a:rPr lang="en-US" smtClean="0"/>
              <a:t>155</a:t>
            </a:fld>
            <a:endParaRPr lang="en-US"/>
          </a:p>
        </p:txBody>
      </p:sp>
    </p:spTree>
    <p:extLst>
      <p:ext uri="{BB962C8B-B14F-4D97-AF65-F5344CB8AC3E}">
        <p14:creationId xmlns:p14="http://schemas.microsoft.com/office/powerpoint/2010/main" val="290827722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00B2D3-6009-0142-4B54-32BF98DF51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9049BD-21EB-7073-D252-D710A84D4D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B9D55E-949C-88F8-BDD1-1745718F14DB}"/>
              </a:ext>
            </a:extLst>
          </p:cNvPr>
          <p:cNvSpPr>
            <a:spLocks noGrp="1"/>
          </p:cNvSpPr>
          <p:nvPr>
            <p:ph type="body" idx="1"/>
          </p:nvPr>
        </p:nvSpPr>
        <p:spPr/>
        <p:txBody>
          <a:bodyPr/>
          <a:lstStyle/>
          <a:p>
            <a:r>
              <a:rPr lang="en-GB" dirty="0"/>
              <a:t>The Saga pattern describes long-running transactions in distributed systems. The main idea is simple: when you can’t roll back tasks, you undo them. The name Saga refers back to a paper written in the 1980s about long-lived transactions in databases. BPMN supports this through compensation events, which can link tasks with their undo tasks. Figure 9-12 shows this for the onboarding example, given that errors can happen at any time and all affected tasks need to be properly cleaned up. A workflow engine will make sure to execute all the necessary undo actions.</a:t>
            </a:r>
          </a:p>
          <a:p>
            <a:endParaRPr lang="en-GB" dirty="0"/>
          </a:p>
          <a:p>
            <a:r>
              <a:rPr lang="en-GB" dirty="0"/>
              <a:t>Ruecker, Bernd. Practical Process Automation: Orchestration and Integration in Microservices and Cloud Native Architectures (pp. 262-263). (Function). Kindle Edition. </a:t>
            </a:r>
            <a:endParaRPr lang="en-US" dirty="0"/>
          </a:p>
        </p:txBody>
      </p:sp>
      <p:sp>
        <p:nvSpPr>
          <p:cNvPr id="4" name="Slide Number Placeholder 3">
            <a:extLst>
              <a:ext uri="{FF2B5EF4-FFF2-40B4-BE49-F238E27FC236}">
                <a16:creationId xmlns:a16="http://schemas.microsoft.com/office/drawing/2014/main" id="{A52087DD-1E2E-B81B-82AF-2B37028619D1}"/>
              </a:ext>
            </a:extLst>
          </p:cNvPr>
          <p:cNvSpPr>
            <a:spLocks noGrp="1"/>
          </p:cNvSpPr>
          <p:nvPr>
            <p:ph type="sldNum" sz="quarter" idx="5"/>
          </p:nvPr>
        </p:nvSpPr>
        <p:spPr/>
        <p:txBody>
          <a:bodyPr/>
          <a:lstStyle/>
          <a:p>
            <a:fld id="{9EA771BA-BD6A-4D48-A95A-D2EE2FDF3060}" type="slidenum">
              <a:rPr lang="en-US" smtClean="0"/>
              <a:t>157</a:t>
            </a:fld>
            <a:endParaRPr lang="en-US"/>
          </a:p>
        </p:txBody>
      </p:sp>
    </p:spTree>
    <p:extLst>
      <p:ext uri="{BB962C8B-B14F-4D97-AF65-F5344CB8AC3E}">
        <p14:creationId xmlns:p14="http://schemas.microsoft.com/office/powerpoint/2010/main" val="392025397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4B437-905C-5312-A240-CA7C771E34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E3D25D-DBC1-614A-BC63-AC2E217F98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607E02-FC64-6B04-99B5-8FA012D6A2D2}"/>
              </a:ext>
            </a:extLst>
          </p:cNvPr>
          <p:cNvSpPr>
            <a:spLocks noGrp="1"/>
          </p:cNvSpPr>
          <p:nvPr>
            <p:ph type="body" idx="1"/>
          </p:nvPr>
        </p:nvSpPr>
        <p:spPr/>
        <p:txBody>
          <a:bodyPr/>
          <a:lstStyle/>
          <a:p>
            <a:r>
              <a:rPr lang="en-GB" b="1" dirty="0"/>
              <a:t>Purpose:</a:t>
            </a:r>
            <a:r>
              <a:rPr lang="en-GB" dirty="0"/>
              <a:t> Add expressiveness and infrastructure.</a:t>
            </a:r>
          </a:p>
          <a:p>
            <a:br>
              <a:rPr lang="en-GB" dirty="0"/>
            </a:br>
            <a:endParaRPr lang="en-GB" dirty="0"/>
          </a:p>
          <a:p>
            <a:r>
              <a:rPr lang="en-GB" dirty="0"/>
              <a:t>External orchestrator runs the process: Temporal, Camunda, Azure Logic Apps, AWS Step Functions</a:t>
            </a:r>
          </a:p>
          <a:p>
            <a:r>
              <a:rPr lang="en-GB" dirty="0"/>
              <a:t>Supports:</a:t>
            </a:r>
          </a:p>
          <a:p>
            <a:br>
              <a:rPr lang="en-GB" dirty="0"/>
            </a:br>
            <a:endParaRPr lang="en-GB" dirty="0"/>
          </a:p>
          <a:p>
            <a:pPr lvl="1"/>
            <a:r>
              <a:rPr lang="en-GB" dirty="0"/>
              <a:t>Wait states (e.g., await </a:t>
            </a:r>
            <a:r>
              <a:rPr lang="en-GB" dirty="0" err="1"/>
              <a:t>PizzaReady</a:t>
            </a:r>
            <a:r>
              <a:rPr lang="en-GB" dirty="0"/>
              <a:t>)</a:t>
            </a:r>
          </a:p>
          <a:p>
            <a:pPr lvl="1"/>
            <a:r>
              <a:rPr lang="en-GB" dirty="0"/>
              <a:t>Parallel branches</a:t>
            </a:r>
          </a:p>
          <a:p>
            <a:pPr lvl="1"/>
            <a:r>
              <a:rPr lang="en-GB" dirty="0"/>
              <a:t>Timeouts and retries</a:t>
            </a:r>
          </a:p>
          <a:p>
            <a:pPr lvl="1"/>
            <a:r>
              <a:rPr lang="en-GB" dirty="0"/>
              <a:t>Visual </a:t>
            </a:r>
            <a:r>
              <a:rPr lang="en-GB" dirty="0" err="1"/>
              <a:t>modeling</a:t>
            </a:r>
            <a:endParaRPr lang="en-GB" dirty="0"/>
          </a:p>
          <a:p>
            <a:br>
              <a:rPr lang="en-GB" dirty="0"/>
            </a:br>
            <a:endParaRPr lang="en-GB" dirty="0"/>
          </a:p>
          <a:p>
            <a:r>
              <a:rPr lang="en-GB" dirty="0"/>
              <a:t>Durable by design: </a:t>
            </a:r>
            <a:r>
              <a:rPr lang="en-GB" i="1" dirty="0"/>
              <a:t>execution state + workflow history</a:t>
            </a:r>
            <a:r>
              <a:rPr lang="en-GB" dirty="0"/>
              <a:t> stored</a:t>
            </a:r>
          </a:p>
          <a:p>
            <a:r>
              <a:rPr lang="en-GB" dirty="0"/>
              <a:t>Suited to complex, distributed systems</a:t>
            </a:r>
          </a:p>
          <a:p>
            <a:br>
              <a:rPr lang="en-GB" dirty="0"/>
            </a:br>
            <a:endParaRPr lang="en-GB" dirty="0"/>
          </a:p>
          <a:p>
            <a:r>
              <a:rPr lang="en-GB" dirty="0"/>
              <a:t>Example:</a:t>
            </a:r>
          </a:p>
          <a:p>
            <a:br>
              <a:rPr lang="en-GB" dirty="0"/>
            </a:br>
            <a:endParaRPr lang="en-GB" dirty="0"/>
          </a:p>
          <a:p>
            <a:r>
              <a:rPr lang="en-GB" dirty="0" err="1"/>
              <a:t>StartCookingPizza</a:t>
            </a:r>
            <a:endParaRPr lang="en-GB" dirty="0"/>
          </a:p>
          <a:p>
            <a:r>
              <a:rPr lang="en-GB" dirty="0" err="1"/>
              <a:t>WaitForPizzaReady</a:t>
            </a:r>
            <a:endParaRPr lang="en-GB" dirty="0"/>
          </a:p>
          <a:p>
            <a:r>
              <a:rPr lang="en-GB" dirty="0" err="1"/>
              <a:t>DispatchCourier</a:t>
            </a:r>
            <a:endParaRPr lang="en-GB" dirty="0"/>
          </a:p>
          <a:p>
            <a:r>
              <a:rPr lang="en-GB" dirty="0" err="1"/>
              <a:t>WaitForPickup</a:t>
            </a:r>
            <a:endParaRPr lang="en-GB" dirty="0"/>
          </a:p>
          <a:p>
            <a:r>
              <a:rPr lang="en-GB" dirty="0" err="1"/>
              <a:t>MarkAsDelivered</a:t>
            </a:r>
            <a:endParaRPr lang="en-GB" dirty="0"/>
          </a:p>
          <a:p>
            <a:endParaRPr lang="en-US" dirty="0"/>
          </a:p>
        </p:txBody>
      </p:sp>
      <p:sp>
        <p:nvSpPr>
          <p:cNvPr id="4" name="Slide Number Placeholder 3">
            <a:extLst>
              <a:ext uri="{FF2B5EF4-FFF2-40B4-BE49-F238E27FC236}">
                <a16:creationId xmlns:a16="http://schemas.microsoft.com/office/drawing/2014/main" id="{77C3B5E1-36E4-DF05-B2DC-2E0998B74AD5}"/>
              </a:ext>
            </a:extLst>
          </p:cNvPr>
          <p:cNvSpPr>
            <a:spLocks noGrp="1"/>
          </p:cNvSpPr>
          <p:nvPr>
            <p:ph type="sldNum" sz="quarter" idx="5"/>
          </p:nvPr>
        </p:nvSpPr>
        <p:spPr/>
        <p:txBody>
          <a:bodyPr/>
          <a:lstStyle/>
          <a:p>
            <a:fld id="{9EA771BA-BD6A-4D48-A95A-D2EE2FDF3060}" type="slidenum">
              <a:rPr lang="en-US" smtClean="0"/>
              <a:t>160</a:t>
            </a:fld>
            <a:endParaRPr lang="en-US"/>
          </a:p>
        </p:txBody>
      </p:sp>
    </p:spTree>
    <p:extLst>
      <p:ext uri="{BB962C8B-B14F-4D97-AF65-F5344CB8AC3E}">
        <p14:creationId xmlns:p14="http://schemas.microsoft.com/office/powerpoint/2010/main" val="356503287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Purpose:</a:t>
            </a:r>
            <a:r>
              <a:rPr lang="en-GB" dirty="0"/>
              <a:t> Add expressiveness and infrastructure.</a:t>
            </a:r>
          </a:p>
          <a:p>
            <a:br>
              <a:rPr lang="en-GB" dirty="0"/>
            </a:br>
            <a:endParaRPr lang="en-GB" dirty="0"/>
          </a:p>
          <a:p>
            <a:r>
              <a:rPr lang="en-GB" dirty="0"/>
              <a:t>External orchestrator runs the process: Temporal, Camunda, Azure Logic Apps, AWS Step Functions</a:t>
            </a:r>
          </a:p>
          <a:p>
            <a:r>
              <a:rPr lang="en-GB" dirty="0"/>
              <a:t>Supports:</a:t>
            </a:r>
          </a:p>
          <a:p>
            <a:br>
              <a:rPr lang="en-GB" dirty="0"/>
            </a:br>
            <a:endParaRPr lang="en-GB" dirty="0"/>
          </a:p>
          <a:p>
            <a:pPr lvl="1"/>
            <a:r>
              <a:rPr lang="en-GB" dirty="0"/>
              <a:t>Wait states (e.g., await </a:t>
            </a:r>
            <a:r>
              <a:rPr lang="en-GB" dirty="0" err="1"/>
              <a:t>PizzaReady</a:t>
            </a:r>
            <a:r>
              <a:rPr lang="en-GB" dirty="0"/>
              <a:t>)</a:t>
            </a:r>
          </a:p>
          <a:p>
            <a:pPr lvl="1"/>
            <a:r>
              <a:rPr lang="en-GB" dirty="0"/>
              <a:t>Parallel branches</a:t>
            </a:r>
          </a:p>
          <a:p>
            <a:pPr lvl="1"/>
            <a:r>
              <a:rPr lang="en-GB" dirty="0"/>
              <a:t>Timeouts and retries</a:t>
            </a:r>
          </a:p>
          <a:p>
            <a:pPr lvl="1"/>
            <a:r>
              <a:rPr lang="en-GB" dirty="0"/>
              <a:t>Visual </a:t>
            </a:r>
            <a:r>
              <a:rPr lang="en-GB" dirty="0" err="1"/>
              <a:t>modeling</a:t>
            </a:r>
            <a:endParaRPr lang="en-GB" dirty="0"/>
          </a:p>
          <a:p>
            <a:br>
              <a:rPr lang="en-GB" dirty="0"/>
            </a:br>
            <a:endParaRPr lang="en-GB" dirty="0"/>
          </a:p>
          <a:p>
            <a:r>
              <a:rPr lang="en-GB" dirty="0"/>
              <a:t>Durable by design: </a:t>
            </a:r>
            <a:r>
              <a:rPr lang="en-GB" i="1" dirty="0"/>
              <a:t>execution state + workflow history</a:t>
            </a:r>
            <a:r>
              <a:rPr lang="en-GB" dirty="0"/>
              <a:t> stored</a:t>
            </a:r>
          </a:p>
          <a:p>
            <a:r>
              <a:rPr lang="en-GB" dirty="0"/>
              <a:t>Suited to complex, distributed systems</a:t>
            </a:r>
          </a:p>
          <a:p>
            <a:br>
              <a:rPr lang="en-GB" dirty="0"/>
            </a:br>
            <a:endParaRPr lang="en-GB" dirty="0"/>
          </a:p>
          <a:p>
            <a:r>
              <a:rPr lang="en-GB" dirty="0"/>
              <a:t>Example:</a:t>
            </a:r>
          </a:p>
          <a:p>
            <a:br>
              <a:rPr lang="en-GB" dirty="0"/>
            </a:br>
            <a:endParaRPr lang="en-GB" dirty="0"/>
          </a:p>
          <a:p>
            <a:r>
              <a:rPr lang="en-GB" dirty="0" err="1"/>
              <a:t>StartCookingPizza</a:t>
            </a:r>
            <a:endParaRPr lang="en-GB" dirty="0"/>
          </a:p>
          <a:p>
            <a:r>
              <a:rPr lang="en-GB" dirty="0" err="1"/>
              <a:t>WaitForPizzaReady</a:t>
            </a:r>
            <a:endParaRPr lang="en-GB" dirty="0"/>
          </a:p>
          <a:p>
            <a:r>
              <a:rPr lang="en-GB" dirty="0" err="1"/>
              <a:t>DispatchCourier</a:t>
            </a:r>
            <a:endParaRPr lang="en-GB" dirty="0"/>
          </a:p>
          <a:p>
            <a:r>
              <a:rPr lang="en-GB" dirty="0" err="1"/>
              <a:t>WaitForPickup</a:t>
            </a:r>
            <a:endParaRPr lang="en-GB" dirty="0"/>
          </a:p>
          <a:p>
            <a:r>
              <a:rPr lang="en-GB" dirty="0" err="1"/>
              <a:t>MarkAsDelivered</a:t>
            </a:r>
            <a:endParaRPr lang="en-GB" dirty="0"/>
          </a:p>
          <a:p>
            <a:endParaRPr lang="en-US" dirty="0"/>
          </a:p>
        </p:txBody>
      </p:sp>
      <p:sp>
        <p:nvSpPr>
          <p:cNvPr id="4" name="Slide Number Placeholder 3"/>
          <p:cNvSpPr>
            <a:spLocks noGrp="1"/>
          </p:cNvSpPr>
          <p:nvPr>
            <p:ph type="sldNum" sz="quarter" idx="5"/>
          </p:nvPr>
        </p:nvSpPr>
        <p:spPr/>
        <p:txBody>
          <a:bodyPr/>
          <a:lstStyle/>
          <a:p>
            <a:fld id="{9EA771BA-BD6A-4D48-A95A-D2EE2FDF3060}" type="slidenum">
              <a:rPr lang="en-US" smtClean="0"/>
              <a:t>161</a:t>
            </a:fld>
            <a:endParaRPr lang="en-US"/>
          </a:p>
        </p:txBody>
      </p:sp>
    </p:spTree>
    <p:extLst>
      <p:ext uri="{BB962C8B-B14F-4D97-AF65-F5344CB8AC3E}">
        <p14:creationId xmlns:p14="http://schemas.microsoft.com/office/powerpoint/2010/main" val="265133674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EA771BA-BD6A-4D48-A95A-D2EE2FDF3060}" type="slidenum">
              <a:rPr lang="en-US" smtClean="0"/>
              <a:t>162</a:t>
            </a:fld>
            <a:endParaRPr lang="en-US"/>
          </a:p>
        </p:txBody>
      </p:sp>
    </p:spTree>
    <p:extLst>
      <p:ext uri="{BB962C8B-B14F-4D97-AF65-F5344CB8AC3E}">
        <p14:creationId xmlns:p14="http://schemas.microsoft.com/office/powerpoint/2010/main" val="234666223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External orchestration ≠ anti-pattern, but requires care</a:t>
            </a:r>
          </a:p>
          <a:p>
            <a:r>
              <a:rPr lang="en-GB" dirty="0"/>
              <a:t>Strategies:</a:t>
            </a:r>
          </a:p>
          <a:p>
            <a:br>
              <a:rPr lang="en-GB" dirty="0"/>
            </a:br>
            <a:endParaRPr lang="en-GB" dirty="0"/>
          </a:p>
          <a:p>
            <a:pPr lvl="1"/>
            <a:r>
              <a:rPr lang="en-GB" dirty="0"/>
              <a:t>Keep core domain logic inside services</a:t>
            </a:r>
          </a:p>
          <a:p>
            <a:pPr lvl="1"/>
            <a:r>
              <a:rPr lang="en-GB" dirty="0"/>
              <a:t>Workflow engine coordinates </a:t>
            </a:r>
            <a:r>
              <a:rPr lang="en-GB" i="1" dirty="0"/>
              <a:t>outcomes</a:t>
            </a:r>
            <a:r>
              <a:rPr lang="en-GB" dirty="0"/>
              <a:t>, not fine-grained steps</a:t>
            </a:r>
          </a:p>
          <a:p>
            <a:pPr lvl="1"/>
            <a:r>
              <a:rPr lang="en-GB" dirty="0"/>
              <a:t>Consider choreography or local orchestration for autonomy</a:t>
            </a:r>
          </a:p>
          <a:p>
            <a:br>
              <a:rPr lang="en-GB" dirty="0"/>
            </a:br>
            <a:endParaRPr lang="en-GB" dirty="0"/>
          </a:p>
          <a:p>
            <a:endParaRPr lang="en-US" dirty="0"/>
          </a:p>
        </p:txBody>
      </p:sp>
      <p:sp>
        <p:nvSpPr>
          <p:cNvPr id="4" name="Slide Number Placeholder 3"/>
          <p:cNvSpPr>
            <a:spLocks noGrp="1"/>
          </p:cNvSpPr>
          <p:nvPr>
            <p:ph type="sldNum" sz="quarter" idx="5"/>
          </p:nvPr>
        </p:nvSpPr>
        <p:spPr/>
        <p:txBody>
          <a:bodyPr/>
          <a:lstStyle/>
          <a:p>
            <a:fld id="{9EA771BA-BD6A-4D48-A95A-D2EE2FDF3060}" type="slidenum">
              <a:rPr lang="en-US" smtClean="0"/>
              <a:t>163</a:t>
            </a:fld>
            <a:endParaRPr lang="en-US"/>
          </a:p>
        </p:txBody>
      </p:sp>
    </p:spTree>
    <p:extLst>
      <p:ext uri="{BB962C8B-B14F-4D97-AF65-F5344CB8AC3E}">
        <p14:creationId xmlns:p14="http://schemas.microsoft.com/office/powerpoint/2010/main" val="139097756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GB" dirty="0"/>
              <a:t>Microservices promote smart services and minimal messaging infrastructure.</a:t>
            </a:r>
          </a:p>
          <a:p>
            <a:r>
              <a:rPr lang="en-GB" dirty="0"/>
              <a:t>External workflow engines risk </a:t>
            </a:r>
            <a:r>
              <a:rPr lang="en-GB" b="1" dirty="0"/>
              <a:t>anaemic services</a:t>
            </a:r>
            <a:r>
              <a:rPr lang="en-GB" dirty="0"/>
              <a:t> — all domain logic moves out.</a:t>
            </a:r>
          </a:p>
          <a:p>
            <a:r>
              <a:rPr lang="en-GB" dirty="0"/>
              <a:t>Services become passive executors of workflow directives.</a:t>
            </a:r>
          </a:p>
          <a:p>
            <a:endParaRPr lang="en-US" dirty="0"/>
          </a:p>
        </p:txBody>
      </p:sp>
      <p:sp>
        <p:nvSpPr>
          <p:cNvPr id="4" name="Slide Number Placeholder 3"/>
          <p:cNvSpPr>
            <a:spLocks noGrp="1"/>
          </p:cNvSpPr>
          <p:nvPr>
            <p:ph type="sldNum" sz="quarter" idx="5"/>
          </p:nvPr>
        </p:nvSpPr>
        <p:spPr/>
        <p:txBody>
          <a:bodyPr/>
          <a:lstStyle/>
          <a:p>
            <a:fld id="{9EA771BA-BD6A-4D48-A95A-D2EE2FDF3060}" type="slidenum">
              <a:rPr lang="en-US" smtClean="0"/>
              <a:t>164</a:t>
            </a:fld>
            <a:endParaRPr lang="en-US"/>
          </a:p>
        </p:txBody>
      </p:sp>
    </p:spTree>
    <p:extLst>
      <p:ext uri="{BB962C8B-B14F-4D97-AF65-F5344CB8AC3E}">
        <p14:creationId xmlns:p14="http://schemas.microsoft.com/office/powerpoint/2010/main" val="249312076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4C1A6-A135-C15F-5A36-A230165499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3384F1-9E24-FE2F-16C3-4001363B02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608A28-B9A8-C0F1-48AF-74BD2603A96C}"/>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19ACF29A-767D-E912-7985-9AF7B8C42DBA}"/>
              </a:ext>
            </a:extLst>
          </p:cNvPr>
          <p:cNvSpPr>
            <a:spLocks noGrp="1"/>
          </p:cNvSpPr>
          <p:nvPr>
            <p:ph type="sldNum" sz="quarter" idx="5"/>
          </p:nvPr>
        </p:nvSpPr>
        <p:spPr/>
        <p:txBody>
          <a:bodyPr/>
          <a:lstStyle/>
          <a:p>
            <a:fld id="{9EA771BA-BD6A-4D48-A95A-D2EE2FDF3060}" type="slidenum">
              <a:rPr lang="en-US" smtClean="0"/>
              <a:t>165</a:t>
            </a:fld>
            <a:endParaRPr lang="en-US"/>
          </a:p>
        </p:txBody>
      </p:sp>
    </p:spTree>
    <p:extLst>
      <p:ext uri="{BB962C8B-B14F-4D97-AF65-F5344CB8AC3E}">
        <p14:creationId xmlns:p14="http://schemas.microsoft.com/office/powerpoint/2010/main" val="3491908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25</a:t>
            </a:fld>
            <a:endParaRPr lang="en-US"/>
          </a:p>
        </p:txBody>
      </p:sp>
    </p:spTree>
    <p:extLst>
      <p:ext uri="{BB962C8B-B14F-4D97-AF65-F5344CB8AC3E}">
        <p14:creationId xmlns:p14="http://schemas.microsoft.com/office/powerpoint/2010/main" val="254859526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CD382A-B8BA-C0DE-7A77-4B65C734BA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9270C4-B428-6527-351C-05FC8574A1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E751C0-259B-A2ED-ED23-2FEED962C32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45101C8-72DA-BA44-8DD0-89AB8553AAE4}"/>
              </a:ext>
            </a:extLst>
          </p:cNvPr>
          <p:cNvSpPr>
            <a:spLocks noGrp="1"/>
          </p:cNvSpPr>
          <p:nvPr>
            <p:ph type="sldNum" sz="quarter" idx="5"/>
          </p:nvPr>
        </p:nvSpPr>
        <p:spPr/>
        <p:txBody>
          <a:bodyPr/>
          <a:lstStyle/>
          <a:p>
            <a:fld id="{F949CB24-BEAC-6A41-9A10-BFD56146B867}" type="slidenum">
              <a:rPr lang="en-US" smtClean="0"/>
              <a:pPr/>
              <a:t>179</a:t>
            </a:fld>
            <a:endParaRPr lang="en-US"/>
          </a:p>
        </p:txBody>
      </p:sp>
    </p:spTree>
    <p:extLst>
      <p:ext uri="{BB962C8B-B14F-4D97-AF65-F5344CB8AC3E}">
        <p14:creationId xmlns:p14="http://schemas.microsoft.com/office/powerpoint/2010/main" val="36335813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180</a:t>
            </a:fld>
            <a:endParaRPr lang="en-US"/>
          </a:p>
        </p:txBody>
      </p:sp>
    </p:spTree>
    <p:extLst>
      <p:ext uri="{BB962C8B-B14F-4D97-AF65-F5344CB8AC3E}">
        <p14:creationId xmlns:p14="http://schemas.microsoft.com/office/powerpoint/2010/main" val="4034370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87848CF6-1C20-5343-8933-8B678231878E}" type="datetime1">
              <a:rPr lang="en-GB" smtClean="0"/>
              <a:t>20/07/2025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13851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3AB1FC2-1215-134F-89AF-CE6C22D36CD9}" type="datetime1">
              <a:rPr lang="en-GB" smtClean="0"/>
              <a:t>20/07/2025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73098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70B5348F-72C7-2B4C-9DB9-DFBE4B318A63}" type="datetime1">
              <a:rPr lang="en-GB" smtClean="0"/>
              <a:t>20/07/2025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4223452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White slide">
  <p:cSld name="White slide">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6682151" y="6101534"/>
            <a:ext cx="2233475" cy="457367"/>
          </a:xfrm>
          <a:prstGeom prst="rect">
            <a:avLst/>
          </a:prstGeom>
          <a:noFill/>
          <a:ln>
            <a:noFill/>
          </a:ln>
        </p:spPr>
      </p:pic>
      <p:sp>
        <p:nvSpPr>
          <p:cNvPr id="21" name="Google Shape;21;p4"/>
          <p:cNvSpPr txBox="1">
            <a:spLocks noGrp="1"/>
          </p:cNvSpPr>
          <p:nvPr>
            <p:ph type="title"/>
          </p:nvPr>
        </p:nvSpPr>
        <p:spPr>
          <a:xfrm>
            <a:off x="310278" y="346689"/>
            <a:ext cx="8410200" cy="83200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1pPr>
            <a:lvl2pPr lvl="1"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2pPr>
            <a:lvl3pPr lvl="2"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3pPr>
            <a:lvl4pPr lvl="3"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4pPr>
            <a:lvl5pPr lvl="4"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5pPr>
            <a:lvl6pPr lvl="5"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6pPr>
            <a:lvl7pPr lvl="6"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7pPr>
            <a:lvl8pPr lvl="7"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8pPr>
            <a:lvl9pPr lvl="8"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9pPr>
          </a:lstStyle>
          <a:p>
            <a:endParaRPr/>
          </a:p>
        </p:txBody>
      </p:sp>
    </p:spTree>
    <p:extLst>
      <p:ext uri="{BB962C8B-B14F-4D97-AF65-F5344CB8AC3E}">
        <p14:creationId xmlns:p14="http://schemas.microsoft.com/office/powerpoint/2010/main" val="16698605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1"/>
        <p:cNvGrpSpPr/>
        <p:nvPr/>
      </p:nvGrpSpPr>
      <p:grpSpPr>
        <a:xfrm>
          <a:off x="0" y="0"/>
          <a:ext cx="0" cy="0"/>
          <a:chOff x="0" y="0"/>
          <a:chExt cx="0" cy="0"/>
        </a:xfrm>
      </p:grpSpPr>
      <p:sp>
        <p:nvSpPr>
          <p:cNvPr id="182" name="Google Shape;182;p39"/>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 name="Google Shape;183;p39"/>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228600" rtl="0">
              <a:spcBef>
                <a:spcPts val="0"/>
              </a:spcBef>
              <a:spcAft>
                <a:spcPts val="0"/>
              </a:spcAft>
              <a:buSzPts val="1400"/>
              <a:buNone/>
              <a:defRPr/>
            </a:lvl1pPr>
            <a:lvl2pPr marL="914400" lvl="1" indent="-228600" rtl="0">
              <a:spcBef>
                <a:spcPts val="0"/>
              </a:spcBef>
              <a:spcAft>
                <a:spcPts val="0"/>
              </a:spcAft>
              <a:buSzPts val="1400"/>
              <a:buNone/>
              <a:defRPr/>
            </a:lvl2pPr>
            <a:lvl3pPr marL="1371600" lvl="2" indent="-228600" rtl="0">
              <a:spcBef>
                <a:spcPts val="0"/>
              </a:spcBef>
              <a:spcAft>
                <a:spcPts val="0"/>
              </a:spcAft>
              <a:buSzPts val="1400"/>
              <a:buNone/>
              <a:defRPr/>
            </a:lvl3pPr>
            <a:lvl4pPr marL="1828800" lvl="3" indent="-228600" rtl="0">
              <a:spcBef>
                <a:spcPts val="0"/>
              </a:spcBef>
              <a:spcAft>
                <a:spcPts val="0"/>
              </a:spcAft>
              <a:buSzPts val="1400"/>
              <a:buNone/>
              <a:defRPr/>
            </a:lvl4pPr>
            <a:lvl5pPr marL="2286000" lvl="4" indent="-228600" rtl="0">
              <a:spcBef>
                <a:spcPts val="0"/>
              </a:spcBef>
              <a:spcAft>
                <a:spcPts val="0"/>
              </a:spcAft>
              <a:buSzPts val="1400"/>
              <a:buNone/>
              <a:defRPr/>
            </a:lvl5pPr>
            <a:lvl6pPr marL="2743200" lvl="5" indent="-228600" rtl="0">
              <a:spcBef>
                <a:spcPts val="0"/>
              </a:spcBef>
              <a:spcAft>
                <a:spcPts val="0"/>
              </a:spcAft>
              <a:buSzPts val="1400"/>
              <a:buNone/>
              <a:defRPr/>
            </a:lvl6pPr>
            <a:lvl7pPr marL="3200400" lvl="6" indent="-228600" rtl="0">
              <a:spcBef>
                <a:spcPts val="0"/>
              </a:spcBef>
              <a:spcAft>
                <a:spcPts val="0"/>
              </a:spcAft>
              <a:buSzPts val="1400"/>
              <a:buNone/>
              <a:defRPr/>
            </a:lvl7pPr>
            <a:lvl8pPr marL="3657600" lvl="7" indent="-228600" rtl="0">
              <a:spcBef>
                <a:spcPts val="0"/>
              </a:spcBef>
              <a:spcAft>
                <a:spcPts val="0"/>
              </a:spcAft>
              <a:buSzPts val="1400"/>
              <a:buNone/>
              <a:defRPr/>
            </a:lvl8pPr>
            <a:lvl9pPr marL="4114800" lvl="8" indent="-228600" rtl="0">
              <a:spcBef>
                <a:spcPts val="0"/>
              </a:spcBef>
              <a:spcAft>
                <a:spcPts val="0"/>
              </a:spcAft>
              <a:buSzPts val="1400"/>
              <a:buNone/>
              <a:defRPr/>
            </a:lvl9pPr>
          </a:lstStyle>
          <a:p>
            <a:endParaRPr/>
          </a:p>
        </p:txBody>
      </p:sp>
      <p:sp>
        <p:nvSpPr>
          <p:cNvPr id="184" name="Google Shape;184;p3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098823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D3895D09-B32E-5A47-BDD9-3E777202A081}" type="datetime1">
              <a:rPr lang="en-GB" smtClean="0"/>
              <a:t>20/07/2025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12521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CE3182D-6B44-354B-A879-3839BAAB3FBC}" type="datetime1">
              <a:rPr lang="en-GB" smtClean="0"/>
              <a:t>20/07/2025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415229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4AD7DCC4-BDC2-8B40-B97A-1E1615E06724}" type="datetime1">
              <a:rPr lang="en-GB" smtClean="0"/>
              <a:t>20/07/2025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832386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0907EB45-4ECE-B542-A5C8-0ECEBD8D5838}" type="datetime1">
              <a:rPr lang="en-GB" smtClean="0"/>
              <a:t>20/07/2025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11465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51863E73-410F-3D44-8C52-602FE2BDF085}" type="datetime1">
              <a:rPr lang="en-GB" smtClean="0"/>
              <a:t>20/07/2025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403008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C4C801-5122-894F-8840-D4B6225AF11D}" type="datetime1">
              <a:rPr lang="en-GB" smtClean="0"/>
              <a:t>20/07/2025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51915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06CCA890-FF75-974A-9679-16DC42B73017}" type="datetime1">
              <a:rPr lang="en-GB" smtClean="0"/>
              <a:t>20/07/2025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936724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773CBC37-9B80-B64F-B5B2-D83B015A6CBE}" type="datetime1">
              <a:rPr lang="en-GB" smtClean="0"/>
              <a:t>20/07/2025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274484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EB62EC-45A3-A14D-BE8E-A1D46C9C9283}" type="datetime1">
              <a:rPr lang="en-GB" smtClean="0"/>
              <a:t>20/07/2025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D4A06-35AE-BD4A-84A9-613A26F3D41D}" type="slidenum">
              <a:rPr lang="en-US" smtClean="0"/>
              <a:pPr/>
              <a:t>‹#›</a:t>
            </a:fld>
            <a:endParaRPr lang="en-US"/>
          </a:p>
        </p:txBody>
      </p:sp>
    </p:spTree>
    <p:extLst>
      <p:ext uri="{BB962C8B-B14F-4D97-AF65-F5344CB8AC3E}">
        <p14:creationId xmlns:p14="http://schemas.microsoft.com/office/powerpoint/2010/main" val="109174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hyperlink" Target="https://www.reactivemanifesto.org/" TargetMode="External"/><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7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6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28650" y="451381"/>
            <a:ext cx="7884414" cy="4066540"/>
          </a:xfrm>
        </p:spPr>
        <p:txBody>
          <a:bodyPr vert="horz" lIns="91440" tIns="45720" rIns="91440" bIns="45720" rtlCol="0" anchor="b">
            <a:normAutofit/>
          </a:bodyPr>
          <a:lstStyle/>
          <a:p>
            <a:pPr algn="l" defTabSz="914400"/>
            <a:r>
              <a:rPr lang="en-US" sz="5700" kern="1200" dirty="0">
                <a:latin typeface="Chalkboard" panose="03050602040202020205" pitchFamily="66" charset="77"/>
              </a:rPr>
              <a:t>Practical Messaging</a:t>
            </a:r>
          </a:p>
        </p:txBody>
      </p:sp>
      <p:sp>
        <p:nvSpPr>
          <p:cNvPr id="3" name="Subtitle 2"/>
          <p:cNvSpPr>
            <a:spLocks noGrp="1"/>
          </p:cNvSpPr>
          <p:nvPr>
            <p:ph type="subTitle" idx="1"/>
          </p:nvPr>
        </p:nvSpPr>
        <p:spPr>
          <a:xfrm>
            <a:off x="628649" y="4983276"/>
            <a:ext cx="7884414" cy="1126680"/>
          </a:xfrm>
        </p:spPr>
        <p:txBody>
          <a:bodyPr vert="horz" lIns="91440" tIns="45720" rIns="91440" bIns="45720" rtlCol="0">
            <a:normAutofit/>
          </a:bodyPr>
          <a:lstStyle/>
          <a:p>
            <a:pPr indent="-228600" algn="l" defTabSz="914400">
              <a:lnSpc>
                <a:spcPct val="90000"/>
              </a:lnSpc>
              <a:buFont typeface="Arial" panose="020B0604020202020204" pitchFamily="34" charset="0"/>
              <a:buChar char="•"/>
            </a:pPr>
            <a:r>
              <a:rPr lang="en-US" sz="2000">
                <a:latin typeface="Chalkboard" panose="03050602040202020205" pitchFamily="66" charset="77"/>
              </a:rPr>
              <a:t>A 101 guide to messaging</a:t>
            </a:r>
          </a:p>
          <a:p>
            <a:pPr indent="-228600" algn="l" defTabSz="914400">
              <a:lnSpc>
                <a:spcPct val="90000"/>
              </a:lnSpc>
              <a:buFont typeface="Arial" panose="020B0604020202020204" pitchFamily="34" charset="0"/>
              <a:buChar char="•"/>
            </a:pPr>
            <a:r>
              <a:rPr lang="en-US" sz="2000">
                <a:latin typeface="Chalkboard" panose="03050602040202020205" pitchFamily="66" charset="77"/>
              </a:rPr>
              <a:t>Ian Cooper</a:t>
            </a:r>
          </a:p>
          <a:p>
            <a:pPr indent="-228600" algn="l" defTabSz="914400">
              <a:lnSpc>
                <a:spcPct val="90000"/>
              </a:lnSpc>
              <a:buFont typeface="Arial" panose="020B0604020202020204" pitchFamily="34" charset="0"/>
              <a:buChar char="•"/>
            </a:pPr>
            <a:r>
              <a:rPr lang="en-US" sz="2000">
                <a:latin typeface="Chalkboard" panose="03050602040202020205" pitchFamily="66" charset="77"/>
              </a:rPr>
              <a:t>X and </a:t>
            </a:r>
            <a:r>
              <a:rPr lang="en-US" sz="2000" err="1">
                <a:latin typeface="Chalkboard" panose="03050602040202020205" pitchFamily="66" charset="77"/>
              </a:rPr>
              <a:t>Hachyderm</a:t>
            </a:r>
            <a:r>
              <a:rPr lang="en-US" sz="2000">
                <a:latin typeface="Chalkboard" panose="03050602040202020205" pitchFamily="66" charset="77"/>
              </a:rPr>
              <a:t>: </a:t>
            </a:r>
            <a:r>
              <a:rPr lang="en-US" sz="2000" err="1">
                <a:latin typeface="Chalkboard" panose="03050602040202020205" pitchFamily="66" charset="77"/>
              </a:rPr>
              <a:t>ICooper</a:t>
            </a:r>
            <a:endParaRPr lang="en-US" sz="2000">
              <a:latin typeface="Chalkboard" panose="03050602040202020205" pitchFamily="66" charset="77"/>
            </a:endParaRPr>
          </a:p>
          <a:p>
            <a:pPr indent="-228600" algn="l" defTabSz="914400">
              <a:lnSpc>
                <a:spcPct val="90000"/>
              </a:lnSpc>
              <a:buFont typeface="Arial" panose="020B0604020202020204" pitchFamily="34" charset="0"/>
              <a:buChar char="•"/>
            </a:pPr>
            <a:endParaRPr lang="en-US" sz="2000"/>
          </a:p>
        </p:txBody>
      </p:sp>
      <p:sp>
        <p:nvSpPr>
          <p:cNvPr id="31"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6457950" y="6356350"/>
            <a:ext cx="2057400" cy="365125"/>
          </a:xfrm>
        </p:spPr>
        <p:txBody>
          <a:bodyPr vert="horz" lIns="91440" tIns="45720" rIns="91440" bIns="45720" rtlCol="0">
            <a:normAutofit/>
          </a:bodyPr>
          <a:lstStyle/>
          <a:p>
            <a:pPr defTabSz="914400">
              <a:spcAft>
                <a:spcPts val="600"/>
              </a:spcAft>
            </a:pPr>
            <a:fld id="{867D4A06-35AE-BD4A-84A9-613A26F3D41D}" type="slidenum">
              <a:rPr lang="en-US"/>
              <a:pPr defTabSz="914400">
                <a:spcAft>
                  <a:spcPts val="600"/>
                </a:spcAft>
              </a:pPr>
              <a:t>1</a:t>
            </a:fld>
            <a:endParaRPr lang="en-US"/>
          </a:p>
        </p:txBody>
      </p:sp>
    </p:spTree>
    <p:extLst>
      <p:ext uri="{BB962C8B-B14F-4D97-AF65-F5344CB8AC3E}">
        <p14:creationId xmlns:p14="http://schemas.microsoft.com/office/powerpoint/2010/main" val="374998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77979"/>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In-Only (Fire and Forget)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10</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941944" y="3691347"/>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803646" y="369134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321709" y="393627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954436" y="3691344"/>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4023831" y="3414277"/>
            <a:ext cx="898071" cy="253916"/>
          </a:xfrm>
          <a:prstGeom prst="rect">
            <a:avLst/>
          </a:prstGeom>
          <a:noFill/>
        </p:spPr>
        <p:txBody>
          <a:bodyPr wrap="square" rtlCol="0">
            <a:spAutoFit/>
          </a:bodyPr>
          <a:lstStyle/>
          <a:p>
            <a:r>
              <a:rPr lang="en-GB" sz="1050" dirty="0"/>
              <a:t>1.1 request()</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190955" y="3781447"/>
            <a:ext cx="1042302"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6052657" y="3781444"/>
            <a:ext cx="881743" cy="300082"/>
          </a:xfrm>
          <a:prstGeom prst="rect">
            <a:avLst/>
          </a:prstGeom>
          <a:noFill/>
        </p:spPr>
        <p:txBody>
          <a:bodyPr wrap="square" rtlCol="0">
            <a:spAutoFit/>
          </a:bodyPr>
          <a:lstStyle/>
          <a:p>
            <a:r>
              <a:rPr lang="en-GB" sz="1350" dirty="0"/>
              <a:t>:provider</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285214" y="2142086"/>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 In-Only pattern the requestor sends a request to the provider, but does not seek an acknowledgment of completion of the requested operation</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p:cNvCxnSpPr>
          <p:nvPr/>
        </p:nvCxnSpPr>
        <p:spPr>
          <a:xfrm flipH="1">
            <a:off x="4681058" y="3065416"/>
            <a:ext cx="2232931" cy="8708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40AA340-409B-9E2D-EADB-A75DD41361B7}"/>
              </a:ext>
            </a:extLst>
          </p:cNvPr>
          <p:cNvSpPr txBox="1"/>
          <p:nvPr/>
        </p:nvSpPr>
        <p:spPr>
          <a:xfrm>
            <a:off x="425295" y="1931184"/>
            <a:ext cx="3257550"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we call this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fire-and-forget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8" name="Straight Arrow Connector 7">
            <a:extLst>
              <a:ext uri="{FF2B5EF4-FFF2-40B4-BE49-F238E27FC236}">
                <a16:creationId xmlns:a16="http://schemas.microsoft.com/office/drawing/2014/main" id="{FA746164-FFF5-E908-45A4-73BEFBCBF325}"/>
              </a:ext>
            </a:extLst>
          </p:cNvPr>
          <p:cNvCxnSpPr>
            <a:cxnSpLocks/>
            <a:stCxn id="5" idx="3"/>
            <a:endCxn id="25" idx="1"/>
          </p:cNvCxnSpPr>
          <p:nvPr/>
        </p:nvCxnSpPr>
        <p:spPr>
          <a:xfrm>
            <a:off x="3682845" y="2081225"/>
            <a:ext cx="1602369" cy="5225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8751797"/>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3595367-A546-67EB-DF96-5886A4774F4C}"/>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4277C4-7FD7-107A-99B9-DDC7C1E79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442AC084-FBD4-EB15-CC57-486848DEA2F4}"/>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Reactive Architectures</a:t>
            </a:r>
          </a:p>
        </p:txBody>
      </p:sp>
      <p:sp>
        <p:nvSpPr>
          <p:cNvPr id="12" name="Rectangle 11">
            <a:extLst>
              <a:ext uri="{FF2B5EF4-FFF2-40B4-BE49-F238E27FC236}">
                <a16:creationId xmlns:a16="http://schemas.microsoft.com/office/drawing/2014/main" id="{09480B19-5A16-4AC4-7A8E-74F7C115F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3139C88E-A6B3-8C54-1F72-6E8D7E4433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933614E6-44CC-0EAC-1D90-BF1F64AA4C12}"/>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100</a:t>
            </a:fld>
            <a:endParaRPr lang="en-US"/>
          </a:p>
        </p:txBody>
      </p:sp>
    </p:spTree>
    <p:extLst>
      <p:ext uri="{BB962C8B-B14F-4D97-AF65-F5344CB8AC3E}">
        <p14:creationId xmlns:p14="http://schemas.microsoft.com/office/powerpoint/2010/main" val="99978029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6CF1782-52F3-081E-AD56-1B312B421310}"/>
              </a:ext>
            </a:extLst>
          </p:cNvPr>
          <p:cNvSpPr txBox="1"/>
          <p:nvPr/>
        </p:nvSpPr>
        <p:spPr>
          <a:xfrm>
            <a:off x="203606" y="239233"/>
            <a:ext cx="3781295" cy="461665"/>
          </a:xfrm>
          <a:prstGeom prst="rect">
            <a:avLst/>
          </a:prstGeom>
          <a:noFill/>
          <a:ln w="19050">
            <a:solidFill>
              <a:schemeClr val="accent1"/>
            </a:solidFill>
          </a:ln>
        </p:spPr>
        <p:txBody>
          <a:bodyPr wrap="square" rtlCol="0">
            <a:spAutoFit/>
          </a:bodyPr>
          <a:lstStyle/>
          <a:p>
            <a:r>
              <a:rPr lang="en-US" sz="2400" dirty="0">
                <a:latin typeface="Chalkboard" panose="03050602040202020205" pitchFamily="66" charset="77"/>
              </a:rPr>
              <a:t>The Reactive Manifesto</a:t>
            </a:r>
          </a:p>
        </p:txBody>
      </p:sp>
      <p:sp>
        <p:nvSpPr>
          <p:cNvPr id="8" name="TextBox 7">
            <a:extLst>
              <a:ext uri="{FF2B5EF4-FFF2-40B4-BE49-F238E27FC236}">
                <a16:creationId xmlns:a16="http://schemas.microsoft.com/office/drawing/2014/main" id="{FFBB745C-30F4-79D9-C30F-7045D52B40CC}"/>
              </a:ext>
            </a:extLst>
          </p:cNvPr>
          <p:cNvSpPr txBox="1"/>
          <p:nvPr/>
        </p:nvSpPr>
        <p:spPr>
          <a:xfrm>
            <a:off x="203606" y="783072"/>
            <a:ext cx="8601727" cy="738664"/>
          </a:xfrm>
          <a:prstGeom prst="rect">
            <a:avLst/>
          </a:prstGeom>
          <a:noFill/>
          <a:ln w="19050">
            <a:solidFill>
              <a:schemeClr val="accent1"/>
            </a:solidFill>
          </a:ln>
        </p:spPr>
        <p:txBody>
          <a:bodyPr wrap="square" rtlCol="0">
            <a:spAutoFit/>
          </a:bodyPr>
          <a:lstStyle/>
          <a:p>
            <a:r>
              <a:rPr lang="en-US" sz="1400" dirty="0">
                <a:latin typeface="Chalkboard" panose="03050602040202020205" pitchFamily="66" charset="77"/>
              </a:rPr>
              <a:t>Published in September 2014</a:t>
            </a:r>
          </a:p>
          <a:p>
            <a:r>
              <a:rPr lang="en-US" sz="1400" dirty="0">
                <a:latin typeface="Chalkboard" panose="03050602040202020205" pitchFamily="66" charset="77"/>
              </a:rPr>
              <a:t>Author(s): </a:t>
            </a:r>
            <a:r>
              <a:rPr lang="en-GB" sz="1400" dirty="0">
                <a:latin typeface="Chalkboard" panose="03050602040202020205" pitchFamily="66" charset="77"/>
              </a:rPr>
              <a:t>Jonas </a:t>
            </a:r>
            <a:r>
              <a:rPr lang="en-GB" sz="1400" dirty="0" err="1">
                <a:latin typeface="Chalkboard" panose="03050602040202020205" pitchFamily="66" charset="77"/>
              </a:rPr>
              <a:t>Bonér</a:t>
            </a:r>
            <a:r>
              <a:rPr lang="en-US" sz="1400" dirty="0">
                <a:latin typeface="Chalkboard" panose="03050602040202020205" pitchFamily="66" charset="77"/>
              </a:rPr>
              <a:t> (</a:t>
            </a:r>
            <a:r>
              <a:rPr lang="en-GB" sz="1400" dirty="0">
                <a:latin typeface="Chalkboard" panose="03050602040202020205" pitchFamily="66" charset="77"/>
              </a:rPr>
              <a:t>Erik Meijer, Martin </a:t>
            </a:r>
            <a:r>
              <a:rPr lang="en-GB" sz="1400" dirty="0" err="1">
                <a:latin typeface="Chalkboard" panose="03050602040202020205" pitchFamily="66" charset="77"/>
              </a:rPr>
              <a:t>Odersky</a:t>
            </a:r>
            <a:r>
              <a:rPr lang="en-GB" sz="1400" dirty="0">
                <a:latin typeface="Chalkboard" panose="03050602040202020205" pitchFamily="66" charset="77"/>
              </a:rPr>
              <a:t>, Greg Young, Martin Thompson, Roland Kuhn, James Ward and Guillaume Bort</a:t>
            </a:r>
            <a:r>
              <a:rPr lang="en-US" sz="1400" dirty="0">
                <a:latin typeface="Chalkboard" panose="03050602040202020205" pitchFamily="66" charset="77"/>
              </a:rPr>
              <a:t>)</a:t>
            </a:r>
          </a:p>
        </p:txBody>
      </p:sp>
      <p:sp>
        <p:nvSpPr>
          <p:cNvPr id="9" name="TextBox 8">
            <a:extLst>
              <a:ext uri="{FF2B5EF4-FFF2-40B4-BE49-F238E27FC236}">
                <a16:creationId xmlns:a16="http://schemas.microsoft.com/office/drawing/2014/main" id="{D61BF76C-7FAC-48BD-394E-E39BBD5A9AA6}"/>
              </a:ext>
            </a:extLst>
          </p:cNvPr>
          <p:cNvSpPr txBox="1"/>
          <p:nvPr/>
        </p:nvSpPr>
        <p:spPr>
          <a:xfrm>
            <a:off x="203606" y="1662184"/>
            <a:ext cx="5883927" cy="369332"/>
          </a:xfrm>
          <a:prstGeom prst="rect">
            <a:avLst/>
          </a:prstGeom>
          <a:noFill/>
          <a:ln w="19050">
            <a:solidFill>
              <a:schemeClr val="accent1"/>
            </a:solidFill>
          </a:ln>
        </p:spPr>
        <p:txBody>
          <a:bodyPr wrap="square" rtlCol="0">
            <a:spAutoFit/>
          </a:bodyPr>
          <a:lstStyle/>
          <a:p>
            <a:r>
              <a:rPr lang="en-GB" dirty="0">
                <a:latin typeface="Chalkboard" panose="03050602040202020205" pitchFamily="66" charset="77"/>
              </a:rPr>
              <a:t>Defines an architectural style: </a:t>
            </a:r>
            <a:r>
              <a:rPr lang="en-GB" b="1" dirty="0">
                <a:latin typeface="Chalkboard" panose="03050602040202020205" pitchFamily="66" charset="77"/>
              </a:rPr>
              <a:t>Reactive Applications</a:t>
            </a:r>
            <a:endParaRPr lang="en-US" b="1" dirty="0">
              <a:latin typeface="Chalkboard" panose="03050602040202020205" pitchFamily="66" charset="77"/>
            </a:endParaRPr>
          </a:p>
        </p:txBody>
      </p:sp>
      <p:sp>
        <p:nvSpPr>
          <p:cNvPr id="10" name="TextBox 9">
            <a:extLst>
              <a:ext uri="{FF2B5EF4-FFF2-40B4-BE49-F238E27FC236}">
                <a16:creationId xmlns:a16="http://schemas.microsoft.com/office/drawing/2014/main" id="{51E1E8F9-55AF-E151-4532-47EEAE9D2555}"/>
              </a:ext>
            </a:extLst>
          </p:cNvPr>
          <p:cNvSpPr txBox="1"/>
          <p:nvPr/>
        </p:nvSpPr>
        <p:spPr>
          <a:xfrm>
            <a:off x="203606" y="2199401"/>
            <a:ext cx="3781295" cy="369332"/>
          </a:xfrm>
          <a:prstGeom prst="rect">
            <a:avLst/>
          </a:prstGeom>
          <a:noFill/>
          <a:ln w="19050">
            <a:solidFill>
              <a:schemeClr val="accent1"/>
            </a:solidFill>
          </a:ln>
        </p:spPr>
        <p:txBody>
          <a:bodyPr wrap="square" rtlCol="0">
            <a:spAutoFit/>
          </a:bodyPr>
          <a:lstStyle/>
          <a:p>
            <a:r>
              <a:rPr lang="en-GB" dirty="0">
                <a:latin typeface="Chalkboard" panose="03050602040202020205" pitchFamily="66" charset="77"/>
              </a:rPr>
              <a:t>Write applications that:</a:t>
            </a:r>
          </a:p>
        </p:txBody>
      </p:sp>
      <p:sp>
        <p:nvSpPr>
          <p:cNvPr id="11" name="TextBox 10">
            <a:extLst>
              <a:ext uri="{FF2B5EF4-FFF2-40B4-BE49-F238E27FC236}">
                <a16:creationId xmlns:a16="http://schemas.microsoft.com/office/drawing/2014/main" id="{91F21644-4153-292F-CC02-D43E2A611973}"/>
              </a:ext>
            </a:extLst>
          </p:cNvPr>
          <p:cNvSpPr txBox="1"/>
          <p:nvPr/>
        </p:nvSpPr>
        <p:spPr>
          <a:xfrm>
            <a:off x="852233" y="2736618"/>
            <a:ext cx="7004833"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events</a:t>
            </a:r>
            <a:r>
              <a:rPr lang="en-GB" sz="1600" dirty="0">
                <a:latin typeface="Chalkboard" panose="03050602040202020205" pitchFamily="66" charset="77"/>
              </a:rPr>
              <a:t>: their event-driven nature enables the following qualities</a:t>
            </a:r>
          </a:p>
        </p:txBody>
      </p:sp>
      <p:sp>
        <p:nvSpPr>
          <p:cNvPr id="12" name="TextBox 11">
            <a:extLst>
              <a:ext uri="{FF2B5EF4-FFF2-40B4-BE49-F238E27FC236}">
                <a16:creationId xmlns:a16="http://schemas.microsoft.com/office/drawing/2014/main" id="{BA3095E8-B8B0-19A3-838F-9F6A85F426D9}"/>
              </a:ext>
            </a:extLst>
          </p:cNvPr>
          <p:cNvSpPr txBox="1"/>
          <p:nvPr/>
        </p:nvSpPr>
        <p:spPr>
          <a:xfrm>
            <a:off x="1732765" y="3288382"/>
            <a:ext cx="6827035"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load</a:t>
            </a:r>
            <a:r>
              <a:rPr lang="en-GB" sz="1600" dirty="0">
                <a:latin typeface="Chalkboard" panose="03050602040202020205" pitchFamily="66" charset="77"/>
              </a:rPr>
              <a:t>: focus on scalability rather than single-user performance</a:t>
            </a:r>
          </a:p>
        </p:txBody>
      </p:sp>
      <p:sp>
        <p:nvSpPr>
          <p:cNvPr id="13" name="TextBox 12">
            <a:extLst>
              <a:ext uri="{FF2B5EF4-FFF2-40B4-BE49-F238E27FC236}">
                <a16:creationId xmlns:a16="http://schemas.microsoft.com/office/drawing/2014/main" id="{C088CA92-5911-28A5-BD51-30B99AA1B1CB}"/>
              </a:ext>
            </a:extLst>
          </p:cNvPr>
          <p:cNvSpPr txBox="1"/>
          <p:nvPr/>
        </p:nvSpPr>
        <p:spPr>
          <a:xfrm>
            <a:off x="1732765" y="3844918"/>
            <a:ext cx="7131836"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failure</a:t>
            </a:r>
            <a:r>
              <a:rPr lang="en-GB" sz="1600" dirty="0">
                <a:latin typeface="Chalkboard" panose="03050602040202020205" pitchFamily="66" charset="77"/>
              </a:rPr>
              <a:t>: resilient systems with the ability to recover at all levels</a:t>
            </a:r>
          </a:p>
        </p:txBody>
      </p:sp>
      <p:sp>
        <p:nvSpPr>
          <p:cNvPr id="14" name="TextBox 13">
            <a:extLst>
              <a:ext uri="{FF2B5EF4-FFF2-40B4-BE49-F238E27FC236}">
                <a16:creationId xmlns:a16="http://schemas.microsoft.com/office/drawing/2014/main" id="{79C118F2-B80C-A186-46DC-21B3313F1E20}"/>
              </a:ext>
            </a:extLst>
          </p:cNvPr>
          <p:cNvSpPr txBox="1"/>
          <p:nvPr/>
        </p:nvSpPr>
        <p:spPr>
          <a:xfrm>
            <a:off x="1732765" y="4446058"/>
            <a:ext cx="6649236"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users</a:t>
            </a:r>
            <a:r>
              <a:rPr lang="en-GB" sz="1600" dirty="0">
                <a:latin typeface="Chalkboard" panose="03050602040202020205" pitchFamily="66" charset="77"/>
              </a:rPr>
              <a:t>: combine the above for an interactive user experience</a:t>
            </a:r>
          </a:p>
        </p:txBody>
      </p:sp>
      <p:sp>
        <p:nvSpPr>
          <p:cNvPr id="15" name="TextBox 14">
            <a:extLst>
              <a:ext uri="{FF2B5EF4-FFF2-40B4-BE49-F238E27FC236}">
                <a16:creationId xmlns:a16="http://schemas.microsoft.com/office/drawing/2014/main" id="{625CE5E8-B303-D0F0-9C5A-7399B7CCAB9E}"/>
              </a:ext>
            </a:extLst>
          </p:cNvPr>
          <p:cNvSpPr txBox="1"/>
          <p:nvPr/>
        </p:nvSpPr>
        <p:spPr>
          <a:xfrm>
            <a:off x="748573" y="5047198"/>
            <a:ext cx="7811227" cy="1077218"/>
          </a:xfrm>
          <a:prstGeom prst="rect">
            <a:avLst/>
          </a:prstGeom>
          <a:noFill/>
          <a:ln w="19050">
            <a:solidFill>
              <a:schemeClr val="accent1"/>
            </a:solidFill>
          </a:ln>
        </p:spPr>
        <p:txBody>
          <a:bodyPr wrap="square" rtlCol="0">
            <a:spAutoFit/>
          </a:bodyPr>
          <a:lstStyle/>
          <a:p>
            <a:r>
              <a:rPr lang="en-GB" sz="1600" b="1" dirty="0">
                <a:latin typeface="Chalkboard" panose="03050602040202020205" pitchFamily="66" charset="77"/>
              </a:rPr>
              <a:t>Responsive</a:t>
            </a:r>
            <a:r>
              <a:rPr lang="en-GB" sz="1600" dirty="0">
                <a:latin typeface="Chalkboard" panose="03050602040202020205" pitchFamily="66" charset="77"/>
              </a:rPr>
              <a:t>: The system responds in a timely manner.</a:t>
            </a:r>
          </a:p>
          <a:p>
            <a:r>
              <a:rPr lang="en-GB" sz="1600" b="1" dirty="0">
                <a:latin typeface="Chalkboard" panose="03050602040202020205" pitchFamily="66" charset="77"/>
              </a:rPr>
              <a:t>Resilient</a:t>
            </a:r>
            <a:r>
              <a:rPr lang="en-GB" sz="1600" dirty="0">
                <a:latin typeface="Chalkboard" panose="03050602040202020205" pitchFamily="66" charset="77"/>
              </a:rPr>
              <a:t>: The system stays responsive in the presence of failure.</a:t>
            </a:r>
          </a:p>
          <a:p>
            <a:r>
              <a:rPr lang="en-GB" sz="1600" b="1" dirty="0">
                <a:latin typeface="Chalkboard" panose="03050602040202020205" pitchFamily="66" charset="77"/>
              </a:rPr>
              <a:t>Elastic</a:t>
            </a:r>
            <a:r>
              <a:rPr lang="en-GB" sz="1600" dirty="0">
                <a:latin typeface="Chalkboard" panose="03050602040202020205" pitchFamily="66" charset="77"/>
              </a:rPr>
              <a:t>: The system stays responsive under varying workload.</a:t>
            </a:r>
          </a:p>
          <a:p>
            <a:r>
              <a:rPr lang="en-GB" sz="1600" b="1" dirty="0">
                <a:latin typeface="Chalkboard" panose="03050602040202020205" pitchFamily="66" charset="77"/>
              </a:rPr>
              <a:t>Message Driven</a:t>
            </a:r>
            <a:r>
              <a:rPr lang="en-GB" sz="1600" dirty="0">
                <a:latin typeface="Chalkboard" panose="03050602040202020205" pitchFamily="66" charset="77"/>
              </a:rPr>
              <a:t>: Rely on asynchronous message passing</a:t>
            </a:r>
          </a:p>
        </p:txBody>
      </p:sp>
      <p:sp>
        <p:nvSpPr>
          <p:cNvPr id="16" name="TextBox 15">
            <a:extLst>
              <a:ext uri="{FF2B5EF4-FFF2-40B4-BE49-F238E27FC236}">
                <a16:creationId xmlns:a16="http://schemas.microsoft.com/office/drawing/2014/main" id="{0EAF4AFE-9D25-3E43-0ACE-A000C3B41E0C}"/>
              </a:ext>
            </a:extLst>
          </p:cNvPr>
          <p:cNvSpPr txBox="1"/>
          <p:nvPr/>
        </p:nvSpPr>
        <p:spPr>
          <a:xfrm>
            <a:off x="203606" y="6342399"/>
            <a:ext cx="3781295" cy="253916"/>
          </a:xfrm>
          <a:prstGeom prst="rect">
            <a:avLst/>
          </a:prstGeom>
          <a:noFill/>
          <a:ln w="19050">
            <a:solidFill>
              <a:schemeClr val="accent1"/>
            </a:solidFill>
          </a:ln>
        </p:spPr>
        <p:txBody>
          <a:bodyPr wrap="square" rtlCol="0">
            <a:spAutoFit/>
          </a:bodyPr>
          <a:lstStyle/>
          <a:p>
            <a:r>
              <a:rPr lang="en-GB" sz="1050" b="1" dirty="0">
                <a:hlinkClick r:id="rId3"/>
              </a:rPr>
              <a:t>https://</a:t>
            </a:r>
            <a:r>
              <a:rPr lang="en-GB" sz="1050" b="1" dirty="0" err="1">
                <a:hlinkClick r:id="rId3"/>
              </a:rPr>
              <a:t>www.reactivemanifesto.org</a:t>
            </a:r>
            <a:r>
              <a:rPr lang="en-GB" sz="1050" b="1" dirty="0">
                <a:hlinkClick r:id="rId3"/>
              </a:rPr>
              <a:t>/</a:t>
            </a:r>
            <a:endParaRPr lang="en-GB" sz="1050" dirty="0"/>
          </a:p>
        </p:txBody>
      </p:sp>
      <p:sp>
        <p:nvSpPr>
          <p:cNvPr id="4" name="Slide Number Placeholder 3">
            <a:extLst>
              <a:ext uri="{FF2B5EF4-FFF2-40B4-BE49-F238E27FC236}">
                <a16:creationId xmlns:a16="http://schemas.microsoft.com/office/drawing/2014/main" id="{3DF702BF-2850-9CAC-EB3D-9D99724CF2E1}"/>
              </a:ext>
            </a:extLst>
          </p:cNvPr>
          <p:cNvSpPr>
            <a:spLocks noGrp="1"/>
          </p:cNvSpPr>
          <p:nvPr>
            <p:ph type="sldNum" sz="quarter" idx="12"/>
          </p:nvPr>
        </p:nvSpPr>
        <p:spPr/>
        <p:txBody>
          <a:bodyPr/>
          <a:lstStyle/>
          <a:p>
            <a:fld id="{D8273862-4A78-4144-8C8C-371630D2B803}" type="slidenum">
              <a:rPr lang="en-US" smtClean="0"/>
              <a:t>101</a:t>
            </a:fld>
            <a:endParaRPr lang="en-US"/>
          </a:p>
        </p:txBody>
      </p:sp>
    </p:spTree>
    <p:extLst>
      <p:ext uri="{BB962C8B-B14F-4D97-AF65-F5344CB8AC3E}">
        <p14:creationId xmlns:p14="http://schemas.microsoft.com/office/powerpoint/2010/main" val="4150605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4150A-7A70-BCA1-F441-FA5B7CAAB563}"/>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310B73E4-12CA-1128-B379-D2CD31B1B895}"/>
              </a:ext>
            </a:extLst>
          </p:cNvPr>
          <p:cNvSpPr txBox="1"/>
          <p:nvPr/>
        </p:nvSpPr>
        <p:spPr>
          <a:xfrm>
            <a:off x="3832496" y="4073251"/>
            <a:ext cx="1927067"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none" rtlCol="0">
            <a:spAutoFit/>
          </a:bodyPr>
          <a:lstStyle/>
          <a:p>
            <a:pPr algn="ctr"/>
            <a:r>
              <a:rPr lang="en-US" sz="2100" dirty="0"/>
              <a:t>Message Driven</a:t>
            </a:r>
          </a:p>
        </p:txBody>
      </p:sp>
      <p:sp>
        <p:nvSpPr>
          <p:cNvPr id="9" name="TextBox 8">
            <a:extLst>
              <a:ext uri="{FF2B5EF4-FFF2-40B4-BE49-F238E27FC236}">
                <a16:creationId xmlns:a16="http://schemas.microsoft.com/office/drawing/2014/main" id="{3D276628-BEE1-57AC-46B1-B6D0010C36B4}"/>
              </a:ext>
            </a:extLst>
          </p:cNvPr>
          <p:cNvSpPr txBox="1"/>
          <p:nvPr/>
        </p:nvSpPr>
        <p:spPr>
          <a:xfrm>
            <a:off x="3857575" y="2505067"/>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Responsive</a:t>
            </a:r>
          </a:p>
        </p:txBody>
      </p:sp>
      <p:sp>
        <p:nvSpPr>
          <p:cNvPr id="10" name="TextBox 9">
            <a:extLst>
              <a:ext uri="{FF2B5EF4-FFF2-40B4-BE49-F238E27FC236}">
                <a16:creationId xmlns:a16="http://schemas.microsoft.com/office/drawing/2014/main" id="{24B53BB6-226A-8973-CBCC-0180D0289222}"/>
              </a:ext>
            </a:extLst>
          </p:cNvPr>
          <p:cNvSpPr txBox="1"/>
          <p:nvPr/>
        </p:nvSpPr>
        <p:spPr>
          <a:xfrm>
            <a:off x="6018404" y="3230876"/>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Resilient</a:t>
            </a:r>
          </a:p>
        </p:txBody>
      </p:sp>
      <p:sp>
        <p:nvSpPr>
          <p:cNvPr id="11" name="TextBox 10">
            <a:extLst>
              <a:ext uri="{FF2B5EF4-FFF2-40B4-BE49-F238E27FC236}">
                <a16:creationId xmlns:a16="http://schemas.microsoft.com/office/drawing/2014/main" id="{C9E5A2F6-B1F5-97D1-9D19-E291876A5553}"/>
              </a:ext>
            </a:extLst>
          </p:cNvPr>
          <p:cNvSpPr txBox="1"/>
          <p:nvPr/>
        </p:nvSpPr>
        <p:spPr>
          <a:xfrm>
            <a:off x="1642123" y="3214435"/>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Elastic</a:t>
            </a:r>
          </a:p>
        </p:txBody>
      </p:sp>
      <p:cxnSp>
        <p:nvCxnSpPr>
          <p:cNvPr id="13" name="Straight Arrow Connector 12">
            <a:extLst>
              <a:ext uri="{FF2B5EF4-FFF2-40B4-BE49-F238E27FC236}">
                <a16:creationId xmlns:a16="http://schemas.microsoft.com/office/drawing/2014/main" id="{55E2BF75-3558-07ED-BBDF-233A357D4FBB}"/>
              </a:ext>
            </a:extLst>
          </p:cNvPr>
          <p:cNvCxnSpPr>
            <a:cxnSpLocks/>
          </p:cNvCxnSpPr>
          <p:nvPr/>
        </p:nvCxnSpPr>
        <p:spPr>
          <a:xfrm flipV="1">
            <a:off x="4767719" y="2952227"/>
            <a:ext cx="0" cy="991122"/>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81AB04E-1C1F-550A-2FFC-E49271F4D905}"/>
              </a:ext>
            </a:extLst>
          </p:cNvPr>
          <p:cNvCxnSpPr>
            <a:cxnSpLocks/>
          </p:cNvCxnSpPr>
          <p:nvPr/>
        </p:nvCxnSpPr>
        <p:spPr>
          <a:xfrm>
            <a:off x="3621589" y="3431348"/>
            <a:ext cx="2306354" cy="0"/>
          </a:xfrm>
          <a:prstGeom prst="straightConnector1">
            <a:avLst/>
          </a:prstGeom>
          <a:ln w="476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F7FABCF-75F0-6DD6-B251-95802F171866}"/>
              </a:ext>
            </a:extLst>
          </p:cNvPr>
          <p:cNvCxnSpPr>
            <a:cxnSpLocks/>
          </p:cNvCxnSpPr>
          <p:nvPr/>
        </p:nvCxnSpPr>
        <p:spPr>
          <a:xfrm flipV="1">
            <a:off x="2617940" y="2665695"/>
            <a:ext cx="1121079" cy="443108"/>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2ED361B-D056-3781-1FE3-B9A6C88B033F}"/>
              </a:ext>
            </a:extLst>
          </p:cNvPr>
          <p:cNvCxnSpPr>
            <a:cxnSpLocks/>
          </p:cNvCxnSpPr>
          <p:nvPr/>
        </p:nvCxnSpPr>
        <p:spPr>
          <a:xfrm flipH="1" flipV="1">
            <a:off x="5866878" y="2665696"/>
            <a:ext cx="1310536" cy="47912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447D86C-BC93-104A-970F-1A76C3AE530A}"/>
              </a:ext>
            </a:extLst>
          </p:cNvPr>
          <p:cNvCxnSpPr>
            <a:cxnSpLocks/>
          </p:cNvCxnSpPr>
          <p:nvPr/>
        </p:nvCxnSpPr>
        <p:spPr>
          <a:xfrm flipH="1" flipV="1">
            <a:off x="2610112" y="3623291"/>
            <a:ext cx="1128908" cy="65356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F18319C-F5BC-1D16-F57B-11E128088CF6}"/>
              </a:ext>
            </a:extLst>
          </p:cNvPr>
          <p:cNvCxnSpPr>
            <a:cxnSpLocks/>
          </p:cNvCxnSpPr>
          <p:nvPr/>
        </p:nvCxnSpPr>
        <p:spPr>
          <a:xfrm flipV="1">
            <a:off x="5815209" y="3720091"/>
            <a:ext cx="1361422" cy="6037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F0A44BF-0935-8E3A-03B3-38975B3CC7DC}"/>
              </a:ext>
            </a:extLst>
          </p:cNvPr>
          <p:cNvCxnSpPr>
            <a:cxnSpLocks/>
          </p:cNvCxnSpPr>
          <p:nvPr/>
        </p:nvCxnSpPr>
        <p:spPr>
          <a:xfrm>
            <a:off x="512002" y="3821221"/>
            <a:ext cx="7383311" cy="70459"/>
          </a:xfrm>
          <a:prstGeom prst="line">
            <a:avLst/>
          </a:prstGeom>
          <a:ln w="412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3FE41DA-B770-F676-BC0A-F7B20C7DFAD2}"/>
              </a:ext>
            </a:extLst>
          </p:cNvPr>
          <p:cNvCxnSpPr>
            <a:cxnSpLocks/>
          </p:cNvCxnSpPr>
          <p:nvPr/>
        </p:nvCxnSpPr>
        <p:spPr>
          <a:xfrm>
            <a:off x="512002" y="2952228"/>
            <a:ext cx="7473126" cy="1565"/>
          </a:xfrm>
          <a:prstGeom prst="line">
            <a:avLst/>
          </a:prstGeom>
          <a:ln w="412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DD11A61-947A-F5A5-9D25-51A34DDCDB77}"/>
              </a:ext>
            </a:extLst>
          </p:cNvPr>
          <p:cNvSpPr txBox="1"/>
          <p:nvPr/>
        </p:nvSpPr>
        <p:spPr>
          <a:xfrm>
            <a:off x="512002" y="2543567"/>
            <a:ext cx="981727" cy="323165"/>
          </a:xfrm>
          <a:prstGeom prst="rect">
            <a:avLst/>
          </a:prstGeom>
          <a:noFill/>
        </p:spPr>
        <p:txBody>
          <a:bodyPr wrap="square" rtlCol="0">
            <a:spAutoFit/>
          </a:bodyPr>
          <a:lstStyle/>
          <a:p>
            <a:r>
              <a:rPr lang="en-US" sz="1500" b="1" dirty="0"/>
              <a:t>Value</a:t>
            </a:r>
          </a:p>
        </p:txBody>
      </p:sp>
      <p:sp>
        <p:nvSpPr>
          <p:cNvPr id="38" name="TextBox 37">
            <a:extLst>
              <a:ext uri="{FF2B5EF4-FFF2-40B4-BE49-F238E27FC236}">
                <a16:creationId xmlns:a16="http://schemas.microsoft.com/office/drawing/2014/main" id="{0AE2871B-6D3C-A3B5-ABA6-3C2714987FE1}"/>
              </a:ext>
            </a:extLst>
          </p:cNvPr>
          <p:cNvSpPr txBox="1"/>
          <p:nvPr/>
        </p:nvSpPr>
        <p:spPr>
          <a:xfrm>
            <a:off x="481901" y="3214436"/>
            <a:ext cx="981727" cy="323165"/>
          </a:xfrm>
          <a:prstGeom prst="rect">
            <a:avLst/>
          </a:prstGeom>
          <a:noFill/>
        </p:spPr>
        <p:txBody>
          <a:bodyPr wrap="square" rtlCol="0">
            <a:spAutoFit/>
          </a:bodyPr>
          <a:lstStyle/>
          <a:p>
            <a:r>
              <a:rPr lang="en-US" sz="1500" b="1" dirty="0"/>
              <a:t>Form</a:t>
            </a:r>
          </a:p>
        </p:txBody>
      </p:sp>
      <p:sp>
        <p:nvSpPr>
          <p:cNvPr id="39" name="TextBox 38">
            <a:extLst>
              <a:ext uri="{FF2B5EF4-FFF2-40B4-BE49-F238E27FC236}">
                <a16:creationId xmlns:a16="http://schemas.microsoft.com/office/drawing/2014/main" id="{233C01DB-C690-048A-9F5C-CCD46239885E}"/>
              </a:ext>
            </a:extLst>
          </p:cNvPr>
          <p:cNvSpPr txBox="1"/>
          <p:nvPr/>
        </p:nvSpPr>
        <p:spPr>
          <a:xfrm>
            <a:off x="481900" y="4048341"/>
            <a:ext cx="981727" cy="323165"/>
          </a:xfrm>
          <a:prstGeom prst="rect">
            <a:avLst/>
          </a:prstGeom>
          <a:noFill/>
        </p:spPr>
        <p:txBody>
          <a:bodyPr wrap="square" rtlCol="0">
            <a:spAutoFit/>
          </a:bodyPr>
          <a:lstStyle/>
          <a:p>
            <a:r>
              <a:rPr lang="en-US" sz="1500" b="1" dirty="0"/>
              <a:t>Means</a:t>
            </a:r>
          </a:p>
        </p:txBody>
      </p:sp>
      <p:sp>
        <p:nvSpPr>
          <p:cNvPr id="4" name="Slide Number Placeholder 3">
            <a:extLst>
              <a:ext uri="{FF2B5EF4-FFF2-40B4-BE49-F238E27FC236}">
                <a16:creationId xmlns:a16="http://schemas.microsoft.com/office/drawing/2014/main" id="{D7DA9E86-6B83-B6A0-E144-C976FAB47F80}"/>
              </a:ext>
            </a:extLst>
          </p:cNvPr>
          <p:cNvSpPr>
            <a:spLocks noGrp="1"/>
          </p:cNvSpPr>
          <p:nvPr>
            <p:ph type="sldNum" sz="quarter" idx="12"/>
          </p:nvPr>
        </p:nvSpPr>
        <p:spPr/>
        <p:txBody>
          <a:bodyPr/>
          <a:lstStyle/>
          <a:p>
            <a:fld id="{D8273862-4A78-4144-8C8C-371630D2B803}" type="slidenum">
              <a:rPr lang="en-US" smtClean="0"/>
              <a:t>102</a:t>
            </a:fld>
            <a:endParaRPr lang="en-US"/>
          </a:p>
        </p:txBody>
      </p:sp>
    </p:spTree>
    <p:extLst>
      <p:ext uri="{BB962C8B-B14F-4D97-AF65-F5344CB8AC3E}">
        <p14:creationId xmlns:p14="http://schemas.microsoft.com/office/powerpoint/2010/main" val="53211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E548E253-7718-8C2E-593B-CEF52B6D0D1C}"/>
              </a:ext>
            </a:extLst>
          </p:cNvPr>
          <p:cNvPicPr>
            <a:picLocks noChangeAspect="1"/>
          </p:cNvPicPr>
          <p:nvPr/>
        </p:nvPicPr>
        <p:blipFill>
          <a:blip r:embed="rId3"/>
          <a:stretch>
            <a:fillRect/>
          </a:stretch>
        </p:blipFill>
        <p:spPr>
          <a:xfrm>
            <a:off x="482600" y="1517206"/>
            <a:ext cx="8178800" cy="3823588"/>
          </a:xfrm>
          <a:prstGeom prst="rect">
            <a:avLst/>
          </a:prstGeom>
        </p:spPr>
      </p:pic>
      <p:sp>
        <p:nvSpPr>
          <p:cNvPr id="4" name="Slide Number Placeholder 3">
            <a:extLst>
              <a:ext uri="{FF2B5EF4-FFF2-40B4-BE49-F238E27FC236}">
                <a16:creationId xmlns:a16="http://schemas.microsoft.com/office/drawing/2014/main" id="{AB35FAB3-10E3-9825-B8B5-0DB816E51E17}"/>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103</a:t>
            </a:fld>
            <a:endParaRPr lang="en-US"/>
          </a:p>
        </p:txBody>
      </p:sp>
      <p:sp>
        <p:nvSpPr>
          <p:cNvPr id="6" name="TextBox 5">
            <a:extLst>
              <a:ext uri="{FF2B5EF4-FFF2-40B4-BE49-F238E27FC236}">
                <a16:creationId xmlns:a16="http://schemas.microsoft.com/office/drawing/2014/main" id="{45124530-8385-EEE5-F75E-1CD0688767E2}"/>
              </a:ext>
            </a:extLst>
          </p:cNvPr>
          <p:cNvSpPr txBox="1"/>
          <p:nvPr/>
        </p:nvSpPr>
        <p:spPr>
          <a:xfrm>
            <a:off x="4572001" y="4492930"/>
            <a:ext cx="4089400" cy="1169551"/>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Message Passing</a:t>
            </a:r>
            <a:r>
              <a:rPr lang="en-US" sz="1400" dirty="0">
                <a:latin typeface="Chalkboard" panose="03050602040202020205" pitchFamily="66" charset="77"/>
              </a:rPr>
              <a:t> is an asynchronous method of communication – both parties do not have to be simultaneously present for communication to occur, instead mail is delivered to ‘mailbox’ of some form for later retrieval.</a:t>
            </a:r>
          </a:p>
        </p:txBody>
      </p:sp>
    </p:spTree>
    <p:extLst>
      <p:ext uri="{BB962C8B-B14F-4D97-AF65-F5344CB8AC3E}">
        <p14:creationId xmlns:p14="http://schemas.microsoft.com/office/powerpoint/2010/main" val="15083227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420E29CD-6B0F-AB67-8C58-F5ED1E7C93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1686" y="1034898"/>
            <a:ext cx="8178800" cy="4068952"/>
          </a:xfrm>
          <a:prstGeom prst="rect">
            <a:avLst/>
          </a:prstGeom>
        </p:spPr>
      </p:pic>
      <p:sp>
        <p:nvSpPr>
          <p:cNvPr id="4" name="Slide Number Placeholder 3">
            <a:extLst>
              <a:ext uri="{FF2B5EF4-FFF2-40B4-BE49-F238E27FC236}">
                <a16:creationId xmlns:a16="http://schemas.microsoft.com/office/drawing/2014/main" id="{AB35FAB3-10E3-9825-B8B5-0DB816E51E17}"/>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104</a:t>
            </a:fld>
            <a:endParaRPr lang="en-US"/>
          </a:p>
        </p:txBody>
      </p:sp>
    </p:spTree>
    <p:extLst>
      <p:ext uri="{BB962C8B-B14F-4D97-AF65-F5344CB8AC3E}">
        <p14:creationId xmlns:p14="http://schemas.microsoft.com/office/powerpoint/2010/main" val="238242650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C95FE477-2FF4-96C8-16E5-D6812E0440A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2171509"/>
            <a:ext cx="8178800" cy="2514980"/>
          </a:xfrm>
          <a:prstGeom prst="rect">
            <a:avLst/>
          </a:prstGeom>
        </p:spPr>
      </p:pic>
      <p:sp>
        <p:nvSpPr>
          <p:cNvPr id="2" name="Slide Number Placeholder 1">
            <a:extLst>
              <a:ext uri="{FF2B5EF4-FFF2-40B4-BE49-F238E27FC236}">
                <a16:creationId xmlns:a16="http://schemas.microsoft.com/office/drawing/2014/main" id="{73576A3B-FC9F-7AAB-AEC3-F317FA581E4E}"/>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105</a:t>
            </a:fld>
            <a:endParaRPr lang="en-US"/>
          </a:p>
        </p:txBody>
      </p:sp>
      <p:sp>
        <p:nvSpPr>
          <p:cNvPr id="6" name="TextBox 5">
            <a:extLst>
              <a:ext uri="{FF2B5EF4-FFF2-40B4-BE49-F238E27FC236}">
                <a16:creationId xmlns:a16="http://schemas.microsoft.com/office/drawing/2014/main" id="{95849108-ACED-F1BB-59A6-883AC36CAFD9}"/>
              </a:ext>
            </a:extLst>
          </p:cNvPr>
          <p:cNvSpPr txBox="1"/>
          <p:nvPr/>
        </p:nvSpPr>
        <p:spPr>
          <a:xfrm>
            <a:off x="2089344" y="4944250"/>
            <a:ext cx="3185390" cy="954107"/>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Partitioning</a:t>
            </a:r>
            <a:r>
              <a:rPr lang="en-US" sz="1400" dirty="0">
                <a:latin typeface="Chalkboard" panose="03050602040202020205" pitchFamily="66" charset="77"/>
              </a:rPr>
              <a:t> Partition to take advantage of parallelism in the system, tasks that could be done concurrently with each other</a:t>
            </a:r>
          </a:p>
        </p:txBody>
      </p:sp>
      <p:sp>
        <p:nvSpPr>
          <p:cNvPr id="7" name="TextBox 6">
            <a:extLst>
              <a:ext uri="{FF2B5EF4-FFF2-40B4-BE49-F238E27FC236}">
                <a16:creationId xmlns:a16="http://schemas.microsoft.com/office/drawing/2014/main" id="{0FB1E42F-7134-3493-8447-E0D6EDBE809D}"/>
              </a:ext>
            </a:extLst>
          </p:cNvPr>
          <p:cNvSpPr txBox="1"/>
          <p:nvPr/>
        </p:nvSpPr>
        <p:spPr>
          <a:xfrm>
            <a:off x="5511800" y="1233487"/>
            <a:ext cx="3218450" cy="1169551"/>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Coordinate Dataflow</a:t>
            </a:r>
            <a:r>
              <a:rPr lang="en-US" sz="1400" dirty="0">
                <a:latin typeface="Chalkboard" panose="03050602040202020205" pitchFamily="66" charset="77"/>
              </a:rPr>
              <a:t> A reactive </a:t>
            </a:r>
            <a:r>
              <a:rPr lang="en-US" sz="1400" i="1" dirty="0">
                <a:latin typeface="Chalkboard" panose="03050602040202020205" pitchFamily="66" charset="77"/>
              </a:rPr>
              <a:t>principle</a:t>
            </a:r>
            <a:r>
              <a:rPr lang="en-US" sz="1400" dirty="0">
                <a:latin typeface="Chalkboard" panose="03050602040202020205" pitchFamily="66" charset="77"/>
              </a:rPr>
              <a:t> where we “orchestrate a continuous steady flow of information” focusing on division by behavior, not structure</a:t>
            </a:r>
          </a:p>
        </p:txBody>
      </p:sp>
    </p:spTree>
    <p:extLst>
      <p:ext uri="{BB962C8B-B14F-4D97-AF65-F5344CB8AC3E}">
        <p14:creationId xmlns:p14="http://schemas.microsoft.com/office/powerpoint/2010/main" val="40928597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4E8A5E2C-E6C6-41C8-75D9-A4E2539CB433}"/>
              </a:ext>
            </a:extLst>
          </p:cNvPr>
          <p:cNvPicPr>
            <a:picLocks noChangeAspect="1"/>
          </p:cNvPicPr>
          <p:nvPr/>
        </p:nvPicPr>
        <p:blipFill>
          <a:blip r:embed="rId3"/>
          <a:stretch>
            <a:fillRect/>
          </a:stretch>
        </p:blipFill>
        <p:spPr>
          <a:xfrm>
            <a:off x="482600" y="2038604"/>
            <a:ext cx="8178800" cy="2780790"/>
          </a:xfrm>
          <a:prstGeom prst="rect">
            <a:avLst/>
          </a:prstGeom>
        </p:spPr>
      </p:pic>
      <p:sp>
        <p:nvSpPr>
          <p:cNvPr id="2" name="Slide Number Placeholder 1">
            <a:extLst>
              <a:ext uri="{FF2B5EF4-FFF2-40B4-BE49-F238E27FC236}">
                <a16:creationId xmlns:a16="http://schemas.microsoft.com/office/drawing/2014/main" id="{F67BE061-E71C-8AF1-7CB2-C03BC003533D}"/>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106</a:t>
            </a:fld>
            <a:endParaRPr lang="en-US"/>
          </a:p>
        </p:txBody>
      </p:sp>
      <p:sp>
        <p:nvSpPr>
          <p:cNvPr id="8" name="TextBox 7">
            <a:extLst>
              <a:ext uri="{FF2B5EF4-FFF2-40B4-BE49-F238E27FC236}">
                <a16:creationId xmlns:a16="http://schemas.microsoft.com/office/drawing/2014/main" id="{03B270A4-26B9-579B-EB5A-A137418FD094}"/>
              </a:ext>
            </a:extLst>
          </p:cNvPr>
          <p:cNvSpPr txBox="1"/>
          <p:nvPr/>
        </p:nvSpPr>
        <p:spPr>
          <a:xfrm>
            <a:off x="751852" y="4819394"/>
            <a:ext cx="3820148" cy="954107"/>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Bulkheads</a:t>
            </a:r>
            <a:r>
              <a:rPr lang="en-US" sz="1400" dirty="0">
                <a:latin typeface="Chalkboard" panose="03050602040202020205" pitchFamily="66" charset="77"/>
              </a:rPr>
              <a:t>: In an  asynchronous conversation a fault does not propagate back up the chain – we have a bulkhead that protects us against failure</a:t>
            </a:r>
          </a:p>
        </p:txBody>
      </p:sp>
    </p:spTree>
    <p:extLst>
      <p:ext uri="{BB962C8B-B14F-4D97-AF65-F5344CB8AC3E}">
        <p14:creationId xmlns:p14="http://schemas.microsoft.com/office/powerpoint/2010/main" val="9013474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A1D03248-2955-A60E-611D-C4AB73C34F4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5278" y="959643"/>
            <a:ext cx="7596910" cy="4178300"/>
          </a:xfrm>
          <a:prstGeom prst="rect">
            <a:avLst/>
          </a:prstGeom>
        </p:spPr>
      </p:pic>
      <p:sp>
        <p:nvSpPr>
          <p:cNvPr id="2" name="Slide Number Placeholder 1">
            <a:extLst>
              <a:ext uri="{FF2B5EF4-FFF2-40B4-BE49-F238E27FC236}">
                <a16:creationId xmlns:a16="http://schemas.microsoft.com/office/drawing/2014/main" id="{5A1CCAC3-E06B-54D6-2CA5-DB7C19FECF25}"/>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107</a:t>
            </a:fld>
            <a:endParaRPr lang="en-US"/>
          </a:p>
        </p:txBody>
      </p:sp>
      <p:sp>
        <p:nvSpPr>
          <p:cNvPr id="3" name="TextBox 2">
            <a:extLst>
              <a:ext uri="{FF2B5EF4-FFF2-40B4-BE49-F238E27FC236}">
                <a16:creationId xmlns:a16="http://schemas.microsoft.com/office/drawing/2014/main" id="{420987AA-C62B-DDAF-009B-6ECB33ACAE5D}"/>
              </a:ext>
            </a:extLst>
          </p:cNvPr>
          <p:cNvSpPr txBox="1"/>
          <p:nvPr/>
        </p:nvSpPr>
        <p:spPr>
          <a:xfrm>
            <a:off x="628650" y="5313581"/>
            <a:ext cx="3462854" cy="1169551"/>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Blocking Retry</a:t>
            </a:r>
            <a:r>
              <a:rPr lang="en-US" sz="1400" dirty="0">
                <a:latin typeface="Chalkboard" panose="03050602040202020205" pitchFamily="66" charset="77"/>
              </a:rPr>
              <a:t>: Blocking Retry – when we keep trying to process a message, such as when we cannot connect to a DB and retry, creates backpressure as we slow consumption</a:t>
            </a:r>
            <a:r>
              <a:rPr lang="en-US" sz="1400" i="1" dirty="0">
                <a:latin typeface="Chalkboard" panose="03050602040202020205" pitchFamily="66" charset="77"/>
              </a:rPr>
              <a:t>.</a:t>
            </a:r>
            <a:r>
              <a:rPr lang="en-US" sz="1400" dirty="0">
                <a:latin typeface="Chalkboard" panose="03050602040202020205" pitchFamily="66" charset="77"/>
              </a:rPr>
              <a:t> </a:t>
            </a:r>
          </a:p>
        </p:txBody>
      </p:sp>
    </p:spTree>
    <p:extLst>
      <p:ext uri="{BB962C8B-B14F-4D97-AF65-F5344CB8AC3E}">
        <p14:creationId xmlns:p14="http://schemas.microsoft.com/office/powerpoint/2010/main" val="9822236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1463032A-A813-4937-0EF1-C6D7056707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527428"/>
            <a:ext cx="8178800" cy="3803142"/>
          </a:xfrm>
          <a:prstGeom prst="rect">
            <a:avLst/>
          </a:prstGeom>
        </p:spPr>
      </p:pic>
      <p:sp>
        <p:nvSpPr>
          <p:cNvPr id="4" name="Slide Number Placeholder 3">
            <a:extLst>
              <a:ext uri="{FF2B5EF4-FFF2-40B4-BE49-F238E27FC236}">
                <a16:creationId xmlns:a16="http://schemas.microsoft.com/office/drawing/2014/main" id="{DF2EA2E8-FF47-94AB-ABEB-CB1C42009102}"/>
              </a:ext>
            </a:extLst>
          </p:cNvPr>
          <p:cNvSpPr>
            <a:spLocks noGrp="1"/>
          </p:cNvSpPr>
          <p:nvPr>
            <p:ph type="sldNum" sz="quarter" idx="12"/>
          </p:nvPr>
        </p:nvSpPr>
        <p:spPr>
          <a:xfrm>
            <a:off x="6457950" y="5624513"/>
            <a:ext cx="2057400" cy="273844"/>
          </a:xfrm>
        </p:spPr>
        <p:txBody>
          <a:bodyPr vert="horz" lIns="68580" tIns="34290" rIns="68580" bIns="34290" rtlCol="0" anchor="ctr">
            <a:normAutofit/>
          </a:bodyPr>
          <a:lstStyle/>
          <a:p>
            <a:pPr>
              <a:spcAft>
                <a:spcPts val="450"/>
              </a:spcAft>
            </a:pPr>
            <a:fld id="{D8273862-4A78-4144-8C8C-371630D2B803}" type="slidenum">
              <a:rPr lang="en-US" smtClean="0"/>
              <a:pPr>
                <a:spcAft>
                  <a:spcPts val="450"/>
                </a:spcAft>
              </a:pPr>
              <a:t>108</a:t>
            </a:fld>
            <a:endParaRPr lang="en-US"/>
          </a:p>
        </p:txBody>
      </p:sp>
    </p:spTree>
    <p:extLst>
      <p:ext uri="{BB962C8B-B14F-4D97-AF65-F5344CB8AC3E}">
        <p14:creationId xmlns:p14="http://schemas.microsoft.com/office/powerpoint/2010/main" val="18882821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1F8DDA9-12E2-A568-A0D7-A4857FB0AEB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466087"/>
            <a:ext cx="8178800" cy="3925824"/>
          </a:xfrm>
          <a:prstGeom prst="rect">
            <a:avLst/>
          </a:prstGeom>
        </p:spPr>
      </p:pic>
      <p:sp>
        <p:nvSpPr>
          <p:cNvPr id="2" name="Slide Number Placeholder 1">
            <a:extLst>
              <a:ext uri="{FF2B5EF4-FFF2-40B4-BE49-F238E27FC236}">
                <a16:creationId xmlns:a16="http://schemas.microsoft.com/office/drawing/2014/main" id="{85E20BDF-7995-C864-2F75-60B7E4D7C97B}"/>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109</a:t>
            </a:fld>
            <a:endParaRPr lang="en-US"/>
          </a:p>
        </p:txBody>
      </p:sp>
    </p:spTree>
    <p:extLst>
      <p:ext uri="{BB962C8B-B14F-4D97-AF65-F5344CB8AC3E}">
        <p14:creationId xmlns:p14="http://schemas.microsoft.com/office/powerpoint/2010/main" val="1488604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11</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907792" y="357392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769495" y="3573921"/>
            <a:ext cx="170163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87557" y="381885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920284" y="3573921"/>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89678" y="3296854"/>
            <a:ext cx="1261383" cy="253916"/>
          </a:xfrm>
          <a:prstGeom prst="rect">
            <a:avLst/>
          </a:prstGeom>
          <a:noFill/>
        </p:spPr>
        <p:txBody>
          <a:bodyPr wrap="square" rtlCol="0">
            <a:spAutoFit/>
          </a:bodyPr>
          <a:lstStyle/>
          <a:p>
            <a:r>
              <a:rPr lang="en-GB" sz="1050" dirty="0"/>
              <a:t>1.1 place order()</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156803" y="3664024"/>
            <a:ext cx="881743" cy="300082"/>
          </a:xfrm>
          <a:prstGeom prst="rect">
            <a:avLst/>
          </a:prstGeom>
          <a:noFill/>
        </p:spPr>
        <p:txBody>
          <a:bodyPr wrap="square" rtlCol="0">
            <a:spAutoFit/>
          </a:bodyPr>
          <a:lstStyle/>
          <a:p>
            <a:r>
              <a:rPr lang="en-GB" sz="1350" dirty="0"/>
              <a:t>:cashier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924778" y="3650818"/>
            <a:ext cx="1461240" cy="300082"/>
          </a:xfrm>
          <a:prstGeom prst="rect">
            <a:avLst/>
          </a:prstGeom>
          <a:noFill/>
        </p:spPr>
        <p:txBody>
          <a:bodyPr wrap="square" rtlCol="0">
            <a:spAutoFit/>
          </a:bodyPr>
          <a:lstStyle/>
          <a:p>
            <a:r>
              <a:rPr lang="en-GB" sz="1350" dirty="0"/>
              <a:t>:order placement</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251062" y="2024663"/>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fire and forget is used where we are finished with our part in a flow, and transferring control. We need no response as we are done..</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a:endCxn id="19" idx="0"/>
          </p:cNvCxnSpPr>
          <p:nvPr/>
        </p:nvCxnSpPr>
        <p:spPr>
          <a:xfrm flipH="1">
            <a:off x="4620370" y="2947993"/>
            <a:ext cx="2259467" cy="3488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244A6A1-E0D6-16E0-A5C0-D46692D414D2}"/>
              </a:ext>
            </a:extLst>
          </p:cNvPr>
          <p:cNvSpPr txBox="1"/>
          <p:nvPr/>
        </p:nvSpPr>
        <p:spPr>
          <a:xfrm>
            <a:off x="5951340" y="4583447"/>
            <a:ext cx="1665514" cy="507831"/>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Raises an Order</a:t>
            </a:r>
          </a:p>
        </p:txBody>
      </p:sp>
      <p:cxnSp>
        <p:nvCxnSpPr>
          <p:cNvPr id="12" name="Straight Arrow Connector 11">
            <a:extLst>
              <a:ext uri="{FF2B5EF4-FFF2-40B4-BE49-F238E27FC236}">
                <a16:creationId xmlns:a16="http://schemas.microsoft.com/office/drawing/2014/main" id="{3C869CCF-5FA4-928B-FD31-6ADF36EBCFB0}"/>
              </a:ext>
            </a:extLst>
          </p:cNvPr>
          <p:cNvCxnSpPr>
            <a:cxnSpLocks/>
            <a:stCxn id="11" idx="0"/>
          </p:cNvCxnSpPr>
          <p:nvPr/>
        </p:nvCxnSpPr>
        <p:spPr>
          <a:xfrm flipH="1" flipV="1">
            <a:off x="6532855" y="4131805"/>
            <a:ext cx="251242" cy="4516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A608C4F-BEE3-187C-2D36-1097B7ADD3F8}"/>
              </a:ext>
            </a:extLst>
          </p:cNvPr>
          <p:cNvSpPr txBox="1"/>
          <p:nvPr/>
        </p:nvSpPr>
        <p:spPr>
          <a:xfrm>
            <a:off x="981308" y="2093375"/>
            <a:ext cx="1665514"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a paid for basket it wants to turn into an order</a:t>
            </a:r>
          </a:p>
        </p:txBody>
      </p:sp>
      <p:cxnSp>
        <p:nvCxnSpPr>
          <p:cNvPr id="21" name="Straight Arrow Connector 20">
            <a:extLst>
              <a:ext uri="{FF2B5EF4-FFF2-40B4-BE49-F238E27FC236}">
                <a16:creationId xmlns:a16="http://schemas.microsoft.com/office/drawing/2014/main" id="{93E068F6-50DE-95F9-2AE4-82E7E2131637}"/>
              </a:ext>
            </a:extLst>
          </p:cNvPr>
          <p:cNvCxnSpPr>
            <a:cxnSpLocks/>
            <a:stCxn id="20" idx="2"/>
          </p:cNvCxnSpPr>
          <p:nvPr/>
        </p:nvCxnSpPr>
        <p:spPr>
          <a:xfrm>
            <a:off x="1814065" y="3016705"/>
            <a:ext cx="784181" cy="6634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Google Shape;104;p25">
            <a:extLst>
              <a:ext uri="{FF2B5EF4-FFF2-40B4-BE49-F238E27FC236}">
                <a16:creationId xmlns:a16="http://schemas.microsoft.com/office/drawing/2014/main" id="{CB3E7F4E-34C1-93D6-288D-ECC0CE7A0B76}"/>
              </a:ext>
            </a:extLst>
          </p:cNvPr>
          <p:cNvSpPr txBox="1"/>
          <p:nvPr/>
        </p:nvSpPr>
        <p:spPr>
          <a:xfrm>
            <a:off x="0" y="63732"/>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In-Only (Fire and Forget)</a:t>
            </a:r>
            <a:endParaRPr dirty="0">
              <a:latin typeface="Chalkboard" panose="03050602040202020205" pitchFamily="66" charset="77"/>
            </a:endParaRPr>
          </a:p>
        </p:txBody>
      </p:sp>
    </p:spTree>
    <p:extLst>
      <p:ext uri="{BB962C8B-B14F-4D97-AF65-F5344CB8AC3E}">
        <p14:creationId xmlns:p14="http://schemas.microsoft.com/office/powerpoint/2010/main" val="2298351054"/>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1" grpId="0"/>
      <p:bldP spid="20"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FEBE4-420E-582F-5F61-21C9B5549FB9}"/>
            </a:ext>
          </a:extLst>
        </p:cNvPr>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8E71E9D3-23A0-3DC3-618D-FB39ACEF00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414971"/>
            <a:ext cx="8178800" cy="4028057"/>
          </a:xfrm>
          <a:prstGeom prst="rect">
            <a:avLst/>
          </a:prstGeom>
        </p:spPr>
      </p:pic>
      <p:sp>
        <p:nvSpPr>
          <p:cNvPr id="4" name="Slide Number Placeholder 3">
            <a:extLst>
              <a:ext uri="{FF2B5EF4-FFF2-40B4-BE49-F238E27FC236}">
                <a16:creationId xmlns:a16="http://schemas.microsoft.com/office/drawing/2014/main" id="{E560C0F4-27BE-56A4-FAC3-8F5AFBF8C6E2}"/>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110</a:t>
            </a:fld>
            <a:endParaRPr lang="en-US"/>
          </a:p>
        </p:txBody>
      </p:sp>
    </p:spTree>
    <p:extLst>
      <p:ext uri="{BB962C8B-B14F-4D97-AF65-F5344CB8AC3E}">
        <p14:creationId xmlns:p14="http://schemas.microsoft.com/office/powerpoint/2010/main" val="323274771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8E881-FD6C-DAC6-973C-B6FC669F1BA1}"/>
            </a:ext>
          </a:extLst>
        </p:cNvPr>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CCB9083D-A0F7-6710-C278-8B330C40BF4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9254" y="1339850"/>
            <a:ext cx="5665493" cy="4178300"/>
          </a:xfrm>
          <a:prstGeom prst="rect">
            <a:avLst/>
          </a:prstGeom>
        </p:spPr>
      </p:pic>
      <p:sp>
        <p:nvSpPr>
          <p:cNvPr id="2" name="Slide Number Placeholder 1">
            <a:extLst>
              <a:ext uri="{FF2B5EF4-FFF2-40B4-BE49-F238E27FC236}">
                <a16:creationId xmlns:a16="http://schemas.microsoft.com/office/drawing/2014/main" id="{CAF703E5-D05B-7AD5-02D4-CFDBF33B0ACF}"/>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111</a:t>
            </a:fld>
            <a:endParaRPr lang="en-US"/>
          </a:p>
        </p:txBody>
      </p:sp>
    </p:spTree>
    <p:extLst>
      <p:ext uri="{BB962C8B-B14F-4D97-AF65-F5344CB8AC3E}">
        <p14:creationId xmlns:p14="http://schemas.microsoft.com/office/powerpoint/2010/main" val="33750718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470EDC2-45B1-5DBE-91E0-E494A43E0418}"/>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9DFEF4A-0729-D247-887A-40625932C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FCBAE676-B0B4-C917-798D-E4A4389AB01E}"/>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Putting It Together</a:t>
            </a:r>
          </a:p>
        </p:txBody>
      </p:sp>
      <p:sp>
        <p:nvSpPr>
          <p:cNvPr id="12" name="Rectangle 11">
            <a:extLst>
              <a:ext uri="{FF2B5EF4-FFF2-40B4-BE49-F238E27FC236}">
                <a16:creationId xmlns:a16="http://schemas.microsoft.com/office/drawing/2014/main" id="{3462BEBD-79EE-5667-9329-DC84EB0CD1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B26CE5D5-D02A-03D7-A212-E98D6C20F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BA02C6F0-7374-4293-DC53-9623615D2FBB}"/>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112</a:t>
            </a:fld>
            <a:endParaRPr lang="en-US"/>
          </a:p>
        </p:txBody>
      </p:sp>
    </p:spTree>
    <p:extLst>
      <p:ext uri="{BB962C8B-B14F-4D97-AF65-F5344CB8AC3E}">
        <p14:creationId xmlns:p14="http://schemas.microsoft.com/office/powerpoint/2010/main" val="20371051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DBA8A-53AA-0652-5986-E99BBFFB65B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9CDE335-D53C-82CB-5547-EE4D3A337904}"/>
              </a:ext>
            </a:extLst>
          </p:cNvPr>
          <p:cNvSpPr>
            <a:spLocks noGrp="1"/>
          </p:cNvSpPr>
          <p:nvPr>
            <p:ph type="sldNum" sz="quarter" idx="12"/>
          </p:nvPr>
        </p:nvSpPr>
        <p:spPr/>
        <p:txBody>
          <a:bodyPr/>
          <a:lstStyle/>
          <a:p>
            <a:fld id="{867D4A06-35AE-BD4A-84A9-613A26F3D41D}" type="slidenum">
              <a:rPr lang="en-US" smtClean="0"/>
              <a:pPr/>
              <a:t>113</a:t>
            </a:fld>
            <a:endParaRPr lang="en-US"/>
          </a:p>
        </p:txBody>
      </p:sp>
      <p:sp>
        <p:nvSpPr>
          <p:cNvPr id="6" name="TextBox 5">
            <a:extLst>
              <a:ext uri="{FF2B5EF4-FFF2-40B4-BE49-F238E27FC236}">
                <a16:creationId xmlns:a16="http://schemas.microsoft.com/office/drawing/2014/main" id="{1E19C28A-F9D5-3F0C-A4BD-2602F7283153}"/>
              </a:ext>
            </a:extLst>
          </p:cNvPr>
          <p:cNvSpPr txBox="1"/>
          <p:nvPr/>
        </p:nvSpPr>
        <p:spPr>
          <a:xfrm>
            <a:off x="671513" y="2715578"/>
            <a:ext cx="2928937" cy="646331"/>
          </a:xfrm>
          <a:prstGeom prst="rect">
            <a:avLst/>
          </a:prstGeom>
          <a:noFill/>
        </p:spPr>
        <p:txBody>
          <a:bodyPr wrap="square" rtlCol="0">
            <a:spAutoFit/>
          </a:bodyPr>
          <a:lstStyle/>
          <a:p>
            <a:pPr marL="457200" indent="-457200">
              <a:buFont typeface="Arial" panose="020B0604020202020204" pitchFamily="34" charset="0"/>
              <a:buChar char="•"/>
            </a:pPr>
            <a:r>
              <a:rPr lang="en-GB" dirty="0">
                <a:latin typeface="Chalkboard" panose="03050602040202020205" pitchFamily="66" charset="77"/>
              </a:rPr>
              <a:t>Readme</a:t>
            </a:r>
          </a:p>
          <a:p>
            <a:pPr marL="457200" indent="-457200">
              <a:buFont typeface="Arial" panose="020B0604020202020204" pitchFamily="34" charset="0"/>
              <a:buChar char="•"/>
            </a:pPr>
            <a:r>
              <a:rPr lang="en-GB" dirty="0">
                <a:latin typeface="Chalkboard" panose="03050602040202020205" pitchFamily="66" charset="77"/>
              </a:rPr>
              <a:t>Slides</a:t>
            </a:r>
          </a:p>
        </p:txBody>
      </p:sp>
      <p:sp>
        <p:nvSpPr>
          <p:cNvPr id="7" name="TextBox 6">
            <a:extLst>
              <a:ext uri="{FF2B5EF4-FFF2-40B4-BE49-F238E27FC236}">
                <a16:creationId xmlns:a16="http://schemas.microsoft.com/office/drawing/2014/main" id="{2F1B4A7F-0767-95AD-5A23-9EF2F61F4793}"/>
              </a:ext>
            </a:extLst>
          </p:cNvPr>
          <p:cNvSpPr txBox="1"/>
          <p:nvPr/>
        </p:nvSpPr>
        <p:spPr>
          <a:xfrm>
            <a:off x="742188" y="1866553"/>
            <a:ext cx="3451860" cy="400110"/>
          </a:xfrm>
          <a:prstGeom prst="rect">
            <a:avLst/>
          </a:prstGeom>
          <a:noFill/>
        </p:spPr>
        <p:txBody>
          <a:bodyPr wrap="square" rtlCol="0">
            <a:spAutoFit/>
          </a:bodyPr>
          <a:lstStyle/>
          <a:p>
            <a:r>
              <a:rPr lang="en-GB" sz="2000" dirty="0">
                <a:latin typeface="Chalkboard" panose="03050602040202020205" pitchFamily="66" charset="77"/>
              </a:rPr>
              <a:t> Flow</a:t>
            </a:r>
          </a:p>
        </p:txBody>
      </p:sp>
      <p:sp>
        <p:nvSpPr>
          <p:cNvPr id="2" name="Title 3">
            <a:extLst>
              <a:ext uri="{FF2B5EF4-FFF2-40B4-BE49-F238E27FC236}">
                <a16:creationId xmlns:a16="http://schemas.microsoft.com/office/drawing/2014/main" id="{538E5FE6-6637-B0DB-0683-433E7F8A1A72}"/>
              </a:ext>
            </a:extLst>
          </p:cNvPr>
          <p:cNvSpPr>
            <a:spLocks noGrp="1"/>
          </p:cNvSpPr>
          <p:nvPr>
            <p:ph type="title"/>
          </p:nvPr>
        </p:nvSpPr>
        <p:spPr>
          <a:xfrm>
            <a:off x="457200" y="274638"/>
            <a:ext cx="8229600" cy="1143000"/>
          </a:xfrm>
        </p:spPr>
        <p:txBody>
          <a:bodyPr>
            <a:normAutofit/>
          </a:bodyPr>
          <a:lstStyle/>
          <a:p>
            <a:pPr algn="l"/>
            <a:r>
              <a:rPr lang="en-US" sz="2800" dirty="0">
                <a:latin typeface="Chalkboard" panose="03050602040202020205" pitchFamily="66" charset="77"/>
              </a:rPr>
              <a:t>Exercise material</a:t>
            </a:r>
          </a:p>
        </p:txBody>
      </p:sp>
      <p:pic>
        <p:nvPicPr>
          <p:cNvPr id="1026" name="Picture 2" descr="Don't Panic text decor, The Hitchhiker's Guide to the Galaxy ...">
            <a:extLst>
              <a:ext uri="{FF2B5EF4-FFF2-40B4-BE49-F238E27FC236}">
                <a16:creationId xmlns:a16="http://schemas.microsoft.com/office/drawing/2014/main" id="{E1CC2FB3-2533-E661-D967-51FC90EA6CD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0594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C6DF2ED-C1B5-A0F2-5301-249F805C364F}"/>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BDA555A-F774-4105-91B1-56A9AD5706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DB506B99-3C0A-FB0C-3CC5-9B0D8A0492E8}"/>
              </a:ext>
            </a:extLst>
          </p:cNvPr>
          <p:cNvSpPr>
            <a:spLocks noGrp="1"/>
          </p:cNvSpPr>
          <p:nvPr>
            <p:ph type="title"/>
          </p:nvPr>
        </p:nvSpPr>
        <p:spPr>
          <a:xfrm>
            <a:off x="628650" y="451381"/>
            <a:ext cx="7884414" cy="4066540"/>
          </a:xfrm>
        </p:spPr>
        <p:txBody>
          <a:bodyPr vert="horz" lIns="91440" tIns="45720" rIns="91440" bIns="45720" rtlCol="0" anchor="b">
            <a:normAutofit/>
          </a:bodyPr>
          <a:lstStyle/>
          <a:p>
            <a:pPr defTabSz="914400">
              <a:lnSpc>
                <a:spcPct val="90000"/>
              </a:lnSpc>
            </a:pPr>
            <a:r>
              <a:rPr lang="en-US" sz="5700" kern="1200" dirty="0">
                <a:solidFill>
                  <a:schemeClr val="tx1"/>
                </a:solidFill>
                <a:latin typeface="Chalkboard" panose="03050602040202020205" pitchFamily="66" charset="77"/>
              </a:rPr>
              <a:t>Process Automation</a:t>
            </a:r>
          </a:p>
        </p:txBody>
      </p:sp>
      <p:sp>
        <p:nvSpPr>
          <p:cNvPr id="4" name="Text Placeholder 3">
            <a:extLst>
              <a:ext uri="{FF2B5EF4-FFF2-40B4-BE49-F238E27FC236}">
                <a16:creationId xmlns:a16="http://schemas.microsoft.com/office/drawing/2014/main" id="{094DCCFA-A22F-36D4-5E66-5A4CEB85FECF}"/>
              </a:ext>
            </a:extLst>
          </p:cNvPr>
          <p:cNvSpPr>
            <a:spLocks noGrp="1"/>
          </p:cNvSpPr>
          <p:nvPr>
            <p:ph type="body" idx="1"/>
          </p:nvPr>
        </p:nvSpPr>
        <p:spPr>
          <a:xfrm>
            <a:off x="628649" y="4983276"/>
            <a:ext cx="7884414" cy="1126680"/>
          </a:xfrm>
        </p:spPr>
        <p:txBody>
          <a:bodyPr vert="horz" lIns="91440" tIns="45720" rIns="91440" bIns="45720" rtlCol="0">
            <a:normAutofit/>
          </a:bodyPr>
          <a:lstStyle/>
          <a:p>
            <a:pPr defTabSz="914400">
              <a:lnSpc>
                <a:spcPct val="90000"/>
              </a:lnSpc>
              <a:spcBef>
                <a:spcPts val="1000"/>
              </a:spcBef>
            </a:pPr>
            <a:endParaRPr lang="en-US" sz="2400" kern="1200">
              <a:solidFill>
                <a:schemeClr val="tx1"/>
              </a:solidFill>
              <a:latin typeface="+mn-lt"/>
              <a:ea typeface="+mn-ea"/>
              <a:cs typeface="+mn-cs"/>
            </a:endParaRPr>
          </a:p>
        </p:txBody>
      </p:sp>
      <p:sp>
        <p:nvSpPr>
          <p:cNvPr id="20" name="sketch line">
            <a:extLst>
              <a:ext uri="{FF2B5EF4-FFF2-40B4-BE49-F238E27FC236}">
                <a16:creationId xmlns:a16="http://schemas.microsoft.com/office/drawing/2014/main" id="{BEC977B9-3223-62EC-BB2D-7F8849DCA1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95FD5B9-4B24-2D0B-E3C3-099C23398672}"/>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114</a:t>
            </a:fld>
            <a:endParaRPr lang="en-US"/>
          </a:p>
        </p:txBody>
      </p:sp>
    </p:spTree>
    <p:extLst>
      <p:ext uri="{BB962C8B-B14F-4D97-AF65-F5344CB8AC3E}">
        <p14:creationId xmlns:p14="http://schemas.microsoft.com/office/powerpoint/2010/main" val="139102663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21">
          <a:extLst>
            <a:ext uri="{FF2B5EF4-FFF2-40B4-BE49-F238E27FC236}">
              <a16:creationId xmlns:a16="http://schemas.microsoft.com/office/drawing/2014/main" id="{34BCBCE9-A17C-BDC4-DA05-B5E2D0CFAD6E}"/>
            </a:ext>
          </a:extLst>
        </p:cNvPr>
        <p:cNvGrpSpPr/>
        <p:nvPr/>
      </p:nvGrpSpPr>
      <p:grpSpPr>
        <a:xfrm>
          <a:off x="0" y="0"/>
          <a:ext cx="0" cy="0"/>
          <a:chOff x="0" y="0"/>
          <a:chExt cx="0" cy="0"/>
        </a:xfrm>
      </p:grpSpPr>
      <p:sp useBgFill="1">
        <p:nvSpPr>
          <p:cNvPr id="428" name="Rectangle 427">
            <a:extLst>
              <a:ext uri="{FF2B5EF4-FFF2-40B4-BE49-F238E27FC236}">
                <a16:creationId xmlns:a16="http://schemas.microsoft.com/office/drawing/2014/main" id="{9E13C513-94E9-7500-F15C-B96ABB3D24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Google Shape;422;p83">
            <a:extLst>
              <a:ext uri="{FF2B5EF4-FFF2-40B4-BE49-F238E27FC236}">
                <a16:creationId xmlns:a16="http://schemas.microsoft.com/office/drawing/2014/main" id="{376E4196-9639-9DCE-B9CC-4342BC66548A}"/>
              </a:ext>
            </a:extLst>
          </p:cNvPr>
          <p:cNvSpPr txBox="1">
            <a:spLocks noGrp="1"/>
          </p:cNvSpPr>
          <p:nvPr>
            <p:ph type="title"/>
          </p:nvPr>
        </p:nvSpPr>
        <p:spPr>
          <a:xfrm>
            <a:off x="628650" y="365125"/>
            <a:ext cx="7886700" cy="1325563"/>
          </a:xfrm>
          <a:prstGeom prst="rect">
            <a:avLst/>
          </a:prstGeom>
        </p:spPr>
        <p:txBody>
          <a:bodyPr spcFirstLastPara="1" vert="horz" lIns="91440" tIns="45720" rIns="91440" bIns="45720" rtlCol="0" anchor="ctr" anchorCtr="0">
            <a:normAutofit/>
          </a:bodyPr>
          <a:lstStyle/>
          <a:p>
            <a:pPr algn="l" defTabSz="914400">
              <a:lnSpc>
                <a:spcPct val="90000"/>
              </a:lnSpc>
              <a:spcBef>
                <a:spcPct val="0"/>
              </a:spcBef>
            </a:pPr>
            <a:r>
              <a:rPr lang="en-US" sz="4700" kern="1200" dirty="0">
                <a:solidFill>
                  <a:schemeClr val="tx1"/>
                </a:solidFill>
                <a:latin typeface="Chalkboard" panose="03050602040202020205" pitchFamily="66" charset="77"/>
              </a:rPr>
              <a:t>What is a microservice?</a:t>
            </a:r>
          </a:p>
        </p:txBody>
      </p:sp>
      <p:sp>
        <p:nvSpPr>
          <p:cNvPr id="430" name="sketch line">
            <a:extLst>
              <a:ext uri="{FF2B5EF4-FFF2-40B4-BE49-F238E27FC236}">
                <a16:creationId xmlns:a16="http://schemas.microsoft.com/office/drawing/2014/main" id="{BD786C81-7CFA-F440-9B84-FF5AA5E14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777" y="1677373"/>
            <a:ext cx="8140446" cy="18288"/>
          </a:xfrm>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40446" h="18288" fill="none" extrusionOk="0">
                <a:moveTo>
                  <a:pt x="0" y="0"/>
                </a:moveTo>
                <a:cubicBezTo>
                  <a:pt x="94920" y="9103"/>
                  <a:pt x="287892" y="-4966"/>
                  <a:pt x="434157" y="0"/>
                </a:cubicBezTo>
                <a:cubicBezTo>
                  <a:pt x="580422" y="4966"/>
                  <a:pt x="943595" y="-14182"/>
                  <a:pt x="1193932" y="0"/>
                </a:cubicBezTo>
                <a:cubicBezTo>
                  <a:pt x="1444270" y="14182"/>
                  <a:pt x="1472129" y="5523"/>
                  <a:pt x="1628089" y="0"/>
                </a:cubicBezTo>
                <a:cubicBezTo>
                  <a:pt x="1784049" y="-5523"/>
                  <a:pt x="1962419" y="-17322"/>
                  <a:pt x="2225055" y="0"/>
                </a:cubicBezTo>
                <a:cubicBezTo>
                  <a:pt x="2487691" y="17322"/>
                  <a:pt x="2700681" y="1311"/>
                  <a:pt x="3066235" y="0"/>
                </a:cubicBezTo>
                <a:cubicBezTo>
                  <a:pt x="3431789" y="-1311"/>
                  <a:pt x="3405662" y="25081"/>
                  <a:pt x="3744605" y="0"/>
                </a:cubicBezTo>
                <a:cubicBezTo>
                  <a:pt x="4083548" y="-25081"/>
                  <a:pt x="4265111" y="-11945"/>
                  <a:pt x="4504380" y="0"/>
                </a:cubicBezTo>
                <a:cubicBezTo>
                  <a:pt x="4743649" y="11945"/>
                  <a:pt x="4860394" y="-2832"/>
                  <a:pt x="5101346" y="0"/>
                </a:cubicBezTo>
                <a:cubicBezTo>
                  <a:pt x="5342298" y="2832"/>
                  <a:pt x="5456387" y="23676"/>
                  <a:pt x="5779717" y="0"/>
                </a:cubicBezTo>
                <a:cubicBezTo>
                  <a:pt x="6103047" y="-23676"/>
                  <a:pt x="6270379" y="-37291"/>
                  <a:pt x="6620896" y="0"/>
                </a:cubicBezTo>
                <a:cubicBezTo>
                  <a:pt x="6971413" y="37291"/>
                  <a:pt x="6989068" y="24674"/>
                  <a:pt x="7136458" y="0"/>
                </a:cubicBezTo>
                <a:cubicBezTo>
                  <a:pt x="7283848" y="-24674"/>
                  <a:pt x="7752532" y="-22436"/>
                  <a:pt x="8140446" y="0"/>
                </a:cubicBezTo>
                <a:cubicBezTo>
                  <a:pt x="8140314" y="7702"/>
                  <a:pt x="8140234" y="13511"/>
                  <a:pt x="8140446" y="18288"/>
                </a:cubicBezTo>
                <a:cubicBezTo>
                  <a:pt x="7906329" y="-3043"/>
                  <a:pt x="7681180" y="27465"/>
                  <a:pt x="7543480" y="18288"/>
                </a:cubicBezTo>
                <a:cubicBezTo>
                  <a:pt x="7405780" y="9111"/>
                  <a:pt x="7216607" y="3660"/>
                  <a:pt x="7109323" y="18288"/>
                </a:cubicBezTo>
                <a:cubicBezTo>
                  <a:pt x="7002039" y="32916"/>
                  <a:pt x="6576231" y="42692"/>
                  <a:pt x="6430952" y="18288"/>
                </a:cubicBezTo>
                <a:cubicBezTo>
                  <a:pt x="6285673" y="-6116"/>
                  <a:pt x="6138840" y="34521"/>
                  <a:pt x="5915391" y="18288"/>
                </a:cubicBezTo>
                <a:cubicBezTo>
                  <a:pt x="5691942" y="2055"/>
                  <a:pt x="5459460" y="51666"/>
                  <a:pt x="5237020" y="18288"/>
                </a:cubicBezTo>
                <a:cubicBezTo>
                  <a:pt x="5014580" y="-15090"/>
                  <a:pt x="4747677" y="40449"/>
                  <a:pt x="4558650" y="18288"/>
                </a:cubicBezTo>
                <a:cubicBezTo>
                  <a:pt x="4369623" y="-3873"/>
                  <a:pt x="4146061" y="12568"/>
                  <a:pt x="3880279" y="18288"/>
                </a:cubicBezTo>
                <a:cubicBezTo>
                  <a:pt x="3614497" y="24008"/>
                  <a:pt x="3473808" y="-12908"/>
                  <a:pt x="3201909" y="18288"/>
                </a:cubicBezTo>
                <a:cubicBezTo>
                  <a:pt x="2930010" y="49484"/>
                  <a:pt x="2728175" y="-3430"/>
                  <a:pt x="2604943" y="18288"/>
                </a:cubicBezTo>
                <a:cubicBezTo>
                  <a:pt x="2481711" y="40006"/>
                  <a:pt x="2004334" y="26952"/>
                  <a:pt x="1845168" y="18288"/>
                </a:cubicBezTo>
                <a:cubicBezTo>
                  <a:pt x="1686003" y="9624"/>
                  <a:pt x="1375070" y="37580"/>
                  <a:pt x="1166797" y="18288"/>
                </a:cubicBezTo>
                <a:cubicBezTo>
                  <a:pt x="958524" y="-1004"/>
                  <a:pt x="342846" y="8880"/>
                  <a:pt x="0" y="18288"/>
                </a:cubicBezTo>
                <a:cubicBezTo>
                  <a:pt x="129" y="13298"/>
                  <a:pt x="-675" y="6857"/>
                  <a:pt x="0" y="0"/>
                </a:cubicBezTo>
                <a:close/>
              </a:path>
              <a:path w="8140446" h="18288" stroke="0" extrusionOk="0">
                <a:moveTo>
                  <a:pt x="0" y="0"/>
                </a:moveTo>
                <a:cubicBezTo>
                  <a:pt x="142435" y="-24533"/>
                  <a:pt x="380026" y="17447"/>
                  <a:pt x="596966" y="0"/>
                </a:cubicBezTo>
                <a:cubicBezTo>
                  <a:pt x="813906" y="-17447"/>
                  <a:pt x="830530" y="13462"/>
                  <a:pt x="1031123" y="0"/>
                </a:cubicBezTo>
                <a:cubicBezTo>
                  <a:pt x="1231716" y="-13462"/>
                  <a:pt x="1634038" y="0"/>
                  <a:pt x="1872303" y="0"/>
                </a:cubicBezTo>
                <a:cubicBezTo>
                  <a:pt x="2110568" y="0"/>
                  <a:pt x="2261934" y="-25727"/>
                  <a:pt x="2469269" y="0"/>
                </a:cubicBezTo>
                <a:cubicBezTo>
                  <a:pt x="2676604" y="25727"/>
                  <a:pt x="2790440" y="16284"/>
                  <a:pt x="3066235" y="0"/>
                </a:cubicBezTo>
                <a:cubicBezTo>
                  <a:pt x="3342030" y="-16284"/>
                  <a:pt x="3685603" y="41976"/>
                  <a:pt x="3907414" y="0"/>
                </a:cubicBezTo>
                <a:cubicBezTo>
                  <a:pt x="4129225" y="-41976"/>
                  <a:pt x="4177416" y="-7598"/>
                  <a:pt x="4422976" y="0"/>
                </a:cubicBezTo>
                <a:cubicBezTo>
                  <a:pt x="4668536" y="7598"/>
                  <a:pt x="5023499" y="-28058"/>
                  <a:pt x="5264155" y="0"/>
                </a:cubicBezTo>
                <a:cubicBezTo>
                  <a:pt x="5504811" y="28058"/>
                  <a:pt x="5703675" y="13288"/>
                  <a:pt x="6105335" y="0"/>
                </a:cubicBezTo>
                <a:cubicBezTo>
                  <a:pt x="6506995" y="-13288"/>
                  <a:pt x="6455516" y="-5124"/>
                  <a:pt x="6783705" y="0"/>
                </a:cubicBezTo>
                <a:cubicBezTo>
                  <a:pt x="7111894" y="5124"/>
                  <a:pt x="7512856" y="10604"/>
                  <a:pt x="8140446" y="0"/>
                </a:cubicBezTo>
                <a:cubicBezTo>
                  <a:pt x="8140458" y="8833"/>
                  <a:pt x="8140986" y="9830"/>
                  <a:pt x="8140446" y="18288"/>
                </a:cubicBezTo>
                <a:cubicBezTo>
                  <a:pt x="7959314" y="3345"/>
                  <a:pt x="7870113" y="10437"/>
                  <a:pt x="7706289" y="18288"/>
                </a:cubicBezTo>
                <a:cubicBezTo>
                  <a:pt x="7542465" y="26139"/>
                  <a:pt x="7157940" y="17482"/>
                  <a:pt x="6865109" y="18288"/>
                </a:cubicBezTo>
                <a:cubicBezTo>
                  <a:pt x="6572278" y="19094"/>
                  <a:pt x="6524256" y="38051"/>
                  <a:pt x="6349548" y="18288"/>
                </a:cubicBezTo>
                <a:cubicBezTo>
                  <a:pt x="6174840" y="-1475"/>
                  <a:pt x="5951624" y="174"/>
                  <a:pt x="5671177" y="18288"/>
                </a:cubicBezTo>
                <a:cubicBezTo>
                  <a:pt x="5390730" y="36402"/>
                  <a:pt x="5222992" y="60058"/>
                  <a:pt x="4829998" y="18288"/>
                </a:cubicBezTo>
                <a:cubicBezTo>
                  <a:pt x="4437004" y="-23482"/>
                  <a:pt x="4344181" y="39087"/>
                  <a:pt x="4151627" y="18288"/>
                </a:cubicBezTo>
                <a:cubicBezTo>
                  <a:pt x="3959073" y="-2511"/>
                  <a:pt x="3886970" y="32875"/>
                  <a:pt x="3717470" y="18288"/>
                </a:cubicBezTo>
                <a:cubicBezTo>
                  <a:pt x="3547970" y="3701"/>
                  <a:pt x="3451521" y="31872"/>
                  <a:pt x="3201909" y="18288"/>
                </a:cubicBezTo>
                <a:cubicBezTo>
                  <a:pt x="2952297" y="4704"/>
                  <a:pt x="2543413" y="6029"/>
                  <a:pt x="2360729" y="18288"/>
                </a:cubicBezTo>
                <a:cubicBezTo>
                  <a:pt x="2178045" y="30547"/>
                  <a:pt x="1906056" y="25847"/>
                  <a:pt x="1682359" y="18288"/>
                </a:cubicBezTo>
                <a:cubicBezTo>
                  <a:pt x="1458662" y="10730"/>
                  <a:pt x="1330405" y="8046"/>
                  <a:pt x="1166797" y="18288"/>
                </a:cubicBezTo>
                <a:cubicBezTo>
                  <a:pt x="1003189" y="28530"/>
                  <a:pt x="278098" y="19533"/>
                  <a:pt x="0" y="18288"/>
                </a:cubicBezTo>
                <a:cubicBezTo>
                  <a:pt x="74" y="14054"/>
                  <a:pt x="-46" y="699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Google Shape;423;p83">
            <a:extLst>
              <a:ext uri="{FF2B5EF4-FFF2-40B4-BE49-F238E27FC236}">
                <a16:creationId xmlns:a16="http://schemas.microsoft.com/office/drawing/2014/main" id="{CF14156D-1A22-0E81-A622-C75F215DAAF9}"/>
              </a:ext>
            </a:extLst>
          </p:cNvPr>
          <p:cNvSpPr txBox="1"/>
          <p:nvPr/>
        </p:nvSpPr>
        <p:spPr>
          <a:xfrm>
            <a:off x="628650" y="1929384"/>
            <a:ext cx="7886700" cy="4251960"/>
          </a:xfrm>
          <a:prstGeom prst="rect">
            <a:avLst/>
          </a:prstGeom>
        </p:spPr>
        <p:txBody>
          <a:bodyPr spcFirstLastPara="1" vert="horz" lIns="91440" tIns="45720" rIns="91440" bIns="45720" rtlCol="0" anchorCtr="0">
            <a:normAutofit/>
          </a:bodyPr>
          <a:lstStyle/>
          <a:p>
            <a:pPr defTabSz="914400">
              <a:lnSpc>
                <a:spcPct val="90000"/>
              </a:lnSpc>
              <a:spcAft>
                <a:spcPts val="600"/>
              </a:spcAft>
            </a:pPr>
            <a:r>
              <a:rPr lang="en-US" sz="1900" dirty="0">
                <a:latin typeface="Chalkboard" panose="03050602040202020205" pitchFamily="66" charset="77"/>
                <a:sym typeface="Ubuntu"/>
              </a:rPr>
              <a:t>SOA is focused on business </a:t>
            </a:r>
            <a:r>
              <a:rPr lang="en-US" sz="1900" i="1" dirty="0">
                <a:latin typeface="Chalkboard" panose="03050602040202020205" pitchFamily="66" charset="77"/>
                <a:sym typeface="Ubuntu"/>
              </a:rPr>
              <a:t>processes</a:t>
            </a:r>
            <a:r>
              <a:rPr lang="en-US" sz="1900" dirty="0">
                <a:latin typeface="Chalkboard" panose="03050602040202020205" pitchFamily="66" charset="77"/>
                <a:sym typeface="Ubuntu"/>
              </a:rPr>
              <a:t>. These </a:t>
            </a:r>
            <a:r>
              <a:rPr lang="en-US" sz="1900" i="1" dirty="0">
                <a:latin typeface="Chalkboard" panose="03050602040202020205" pitchFamily="66" charset="77"/>
                <a:sym typeface="Ubuntu"/>
              </a:rPr>
              <a:t>processes</a:t>
            </a:r>
            <a:r>
              <a:rPr lang="en-US" sz="1900" dirty="0">
                <a:latin typeface="Chalkboard" panose="03050602040202020205" pitchFamily="66" charset="77"/>
                <a:sym typeface="Ubuntu"/>
              </a:rPr>
              <a:t> are performed in different steps (also called </a:t>
            </a:r>
            <a:r>
              <a:rPr lang="en-US" sz="1900" i="1" dirty="0">
                <a:latin typeface="Chalkboard" panose="03050602040202020205" pitchFamily="66" charset="77"/>
                <a:sym typeface="Ubuntu"/>
              </a:rPr>
              <a:t>activities</a:t>
            </a:r>
            <a:r>
              <a:rPr lang="en-US" sz="1900" dirty="0">
                <a:latin typeface="Chalkboard" panose="03050602040202020205" pitchFamily="66" charset="77"/>
                <a:sym typeface="Ubuntu"/>
              </a:rPr>
              <a:t> or </a:t>
            </a:r>
            <a:r>
              <a:rPr lang="en-US" sz="1900" i="1" dirty="0">
                <a:latin typeface="Chalkboard" panose="03050602040202020205" pitchFamily="66" charset="77"/>
                <a:sym typeface="Ubuntu"/>
              </a:rPr>
              <a:t>tasks</a:t>
            </a:r>
            <a:r>
              <a:rPr lang="en-US" sz="1900" dirty="0">
                <a:latin typeface="Chalkboard" panose="03050602040202020205" pitchFamily="66" charset="77"/>
                <a:sym typeface="Ubuntu"/>
              </a:rPr>
              <a:t>) on different systems. The primary goal of a </a:t>
            </a:r>
            <a:r>
              <a:rPr lang="en-US" sz="1900" b="1" dirty="0">
                <a:latin typeface="Chalkboard" panose="03050602040202020205" pitchFamily="66" charset="77"/>
                <a:sym typeface="Ubuntu"/>
              </a:rPr>
              <a:t>service</a:t>
            </a:r>
            <a:r>
              <a:rPr lang="en-US" sz="1900" dirty="0">
                <a:latin typeface="Chalkboard" panose="03050602040202020205" pitchFamily="66" charset="77"/>
                <a:sym typeface="Ubuntu"/>
              </a:rPr>
              <a:t> is to represent a “natural” step of business functionality. That is, according to the domain for which it’s provided, </a:t>
            </a:r>
            <a:r>
              <a:rPr lang="en-US" sz="1900" i="1" dirty="0">
                <a:latin typeface="Chalkboard" panose="03050602040202020205" pitchFamily="66" charset="77"/>
                <a:sym typeface="Ubuntu"/>
              </a:rPr>
              <a:t>a service should represent a self-contained functionality that corresponds to a real-world business activity</a:t>
            </a:r>
            <a:r>
              <a:rPr lang="en-US" sz="1900" dirty="0">
                <a:latin typeface="Chalkboard" panose="03050602040202020205" pitchFamily="66" charset="77"/>
                <a:sym typeface="Ubuntu"/>
              </a:rPr>
              <a:t>.</a:t>
            </a:r>
          </a:p>
          <a:p>
            <a:pPr indent="-228600" defTabSz="914400">
              <a:lnSpc>
                <a:spcPct val="90000"/>
              </a:lnSpc>
              <a:spcAft>
                <a:spcPts val="600"/>
              </a:spcAft>
              <a:buFont typeface="Arial" panose="020B0604020202020204" pitchFamily="34" charset="0"/>
              <a:buChar char="•"/>
            </a:pPr>
            <a:endParaRPr lang="en-US" sz="1900" dirty="0">
              <a:latin typeface="Chalkboard" panose="03050602040202020205" pitchFamily="66" charset="77"/>
            </a:endParaRPr>
          </a:p>
          <a:p>
            <a:pPr defTabSz="914400">
              <a:lnSpc>
                <a:spcPct val="90000"/>
              </a:lnSpc>
              <a:spcAft>
                <a:spcPts val="600"/>
              </a:spcAft>
            </a:pPr>
            <a:r>
              <a:rPr lang="en-US" sz="1900" dirty="0" err="1">
                <a:latin typeface="Chalkboard" panose="03050602040202020205" pitchFamily="66" charset="77"/>
              </a:rPr>
              <a:t>Josuttis</a:t>
            </a:r>
            <a:r>
              <a:rPr lang="en-US" sz="1900" dirty="0">
                <a:latin typeface="Chalkboard" panose="03050602040202020205" pitchFamily="66" charset="77"/>
              </a:rPr>
              <a:t>, Nicolai M.. SOA in Practice: The Art of Distributed System Design . O'Reilly Media. Kindle Edition. </a:t>
            </a:r>
          </a:p>
        </p:txBody>
      </p:sp>
    </p:spTree>
    <p:extLst>
      <p:ext uri="{BB962C8B-B14F-4D97-AF65-F5344CB8AC3E}">
        <p14:creationId xmlns:p14="http://schemas.microsoft.com/office/powerpoint/2010/main" val="42245116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F5998E1-6B6F-E092-8F83-2BFD9DB7937C}"/>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D93AC90-D0DE-BB92-6FFF-12EAE433AB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6670B889-E532-F248-1819-57BF9F5CBCAD}"/>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BPMN</a:t>
            </a:r>
          </a:p>
        </p:txBody>
      </p:sp>
      <p:sp>
        <p:nvSpPr>
          <p:cNvPr id="12" name="Rectangle 11">
            <a:extLst>
              <a:ext uri="{FF2B5EF4-FFF2-40B4-BE49-F238E27FC236}">
                <a16:creationId xmlns:a16="http://schemas.microsoft.com/office/drawing/2014/main" id="{545B9884-6EE8-C809-AD88-FA44B767F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25459F87-BC06-5CB8-B8A0-CDB6C6387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835BB379-E974-9C0F-A856-1A978B979895}"/>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116</a:t>
            </a:fld>
            <a:endParaRPr lang="en-US"/>
          </a:p>
        </p:txBody>
      </p:sp>
    </p:spTree>
    <p:extLst>
      <p:ext uri="{BB962C8B-B14F-4D97-AF65-F5344CB8AC3E}">
        <p14:creationId xmlns:p14="http://schemas.microsoft.com/office/powerpoint/2010/main" val="400847962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065E3C-F521-1544-0BB2-84F2D470AE9A}"/>
              </a:ext>
            </a:extLst>
          </p:cNvPr>
          <p:cNvSpPr>
            <a:spLocks noGrp="1"/>
          </p:cNvSpPr>
          <p:nvPr>
            <p:ph type="sldNum" sz="quarter" idx="12"/>
          </p:nvPr>
        </p:nvSpPr>
        <p:spPr/>
        <p:txBody>
          <a:bodyPr/>
          <a:lstStyle/>
          <a:p>
            <a:fld id="{867D4A06-35AE-BD4A-84A9-613A26F3D41D}" type="slidenum">
              <a:rPr lang="en-US" smtClean="0"/>
              <a:pPr/>
              <a:t>117</a:t>
            </a:fld>
            <a:endParaRPr lang="en-US"/>
          </a:p>
        </p:txBody>
      </p:sp>
      <p:pic>
        <p:nvPicPr>
          <p:cNvPr id="8" name="Picture 7">
            <a:extLst>
              <a:ext uri="{FF2B5EF4-FFF2-40B4-BE49-F238E27FC236}">
                <a16:creationId xmlns:a16="http://schemas.microsoft.com/office/drawing/2014/main" id="{02CEE779-250C-E9CE-0484-71B71A43066D}"/>
              </a:ext>
            </a:extLst>
          </p:cNvPr>
          <p:cNvPicPr>
            <a:picLocks noChangeAspect="1"/>
          </p:cNvPicPr>
          <p:nvPr/>
        </p:nvPicPr>
        <p:blipFill>
          <a:blip r:embed="rId2"/>
          <a:stretch>
            <a:fillRect/>
          </a:stretch>
        </p:blipFill>
        <p:spPr>
          <a:xfrm>
            <a:off x="590647" y="3012440"/>
            <a:ext cx="7962705" cy="833120"/>
          </a:xfrm>
          <a:prstGeom prst="rect">
            <a:avLst/>
          </a:prstGeom>
        </p:spPr>
      </p:pic>
      <p:sp>
        <p:nvSpPr>
          <p:cNvPr id="10" name="TextBox 9">
            <a:extLst>
              <a:ext uri="{FF2B5EF4-FFF2-40B4-BE49-F238E27FC236}">
                <a16:creationId xmlns:a16="http://schemas.microsoft.com/office/drawing/2014/main" id="{3D6CE798-5846-9519-F247-9C13F795856F}"/>
              </a:ext>
            </a:extLst>
          </p:cNvPr>
          <p:cNvSpPr txBox="1"/>
          <p:nvPr/>
        </p:nvSpPr>
        <p:spPr>
          <a:xfrm>
            <a:off x="772159" y="5327650"/>
            <a:ext cx="7781193" cy="523220"/>
          </a:xfrm>
          <a:prstGeom prst="rect">
            <a:avLst/>
          </a:prstGeom>
          <a:noFill/>
        </p:spPr>
        <p:txBody>
          <a:bodyPr wrap="square">
            <a:spAutoFit/>
          </a:bodyPr>
          <a:lstStyle/>
          <a:p>
            <a:r>
              <a:rPr lang="en-GB" sz="1400" b="1" dirty="0">
                <a:effectLst/>
                <a:latin typeface="Chalkboard" panose="03050602040202020205" pitchFamily="66" charset="77"/>
              </a:rPr>
              <a:t>BPMN</a:t>
            </a:r>
            <a:r>
              <a:rPr lang="en-GB" sz="1400" dirty="0">
                <a:effectLst/>
                <a:latin typeface="Chalkboard" panose="03050602040202020205" pitchFamily="66" charset="77"/>
              </a:rPr>
              <a:t> stands for </a:t>
            </a:r>
            <a:r>
              <a:rPr lang="en-GB" sz="1400" i="1" dirty="0">
                <a:effectLst/>
                <a:latin typeface="Chalkboard" panose="03050602040202020205" pitchFamily="66" charset="77"/>
              </a:rPr>
              <a:t>Business Development Management and Notation</a:t>
            </a:r>
            <a:r>
              <a:rPr lang="en-GB" sz="1400" dirty="0">
                <a:effectLst/>
                <a:latin typeface="Chalkboard" panose="03050602040202020205" pitchFamily="66" charset="77"/>
              </a:rPr>
              <a:t>. It is a visual language for diagramming a business processes in a clear, standardized and comprehensive way. </a:t>
            </a:r>
            <a:endParaRPr lang="en-GB" sz="1400" dirty="0">
              <a:latin typeface="Chalkboard" panose="03050602040202020205" pitchFamily="66" charset="77"/>
            </a:endParaRPr>
          </a:p>
        </p:txBody>
      </p:sp>
      <p:sp>
        <p:nvSpPr>
          <p:cNvPr id="11" name="TextBox 10">
            <a:extLst>
              <a:ext uri="{FF2B5EF4-FFF2-40B4-BE49-F238E27FC236}">
                <a16:creationId xmlns:a16="http://schemas.microsoft.com/office/drawing/2014/main" id="{802245D5-6376-8255-1256-C46FD835D516}"/>
              </a:ext>
            </a:extLst>
          </p:cNvPr>
          <p:cNvSpPr txBox="1"/>
          <p:nvPr/>
        </p:nvSpPr>
        <p:spPr>
          <a:xfrm>
            <a:off x="772159" y="1168400"/>
            <a:ext cx="2103140" cy="276999"/>
          </a:xfrm>
          <a:prstGeom prst="rect">
            <a:avLst/>
          </a:prstGeom>
          <a:noFill/>
        </p:spPr>
        <p:txBody>
          <a:bodyPr wrap="none" rtlCol="0">
            <a:spAutoFit/>
          </a:bodyPr>
          <a:lstStyle/>
          <a:p>
            <a:r>
              <a:rPr lang="en-GB" sz="1200" dirty="0">
                <a:latin typeface="Chalkboard" panose="03050602040202020205" pitchFamily="66" charset="77"/>
              </a:rPr>
              <a:t>A </a:t>
            </a:r>
            <a:r>
              <a:rPr lang="en-GB" sz="1200" b="1" dirty="0">
                <a:latin typeface="Chalkboard" panose="03050602040202020205" pitchFamily="66" charset="77"/>
              </a:rPr>
              <a:t>start</a:t>
            </a:r>
            <a:r>
              <a:rPr lang="en-GB" sz="1200" dirty="0">
                <a:latin typeface="Chalkboard" panose="03050602040202020205" pitchFamily="66" charset="77"/>
              </a:rPr>
              <a:t> event begins a flow</a:t>
            </a:r>
          </a:p>
        </p:txBody>
      </p:sp>
      <p:cxnSp>
        <p:nvCxnSpPr>
          <p:cNvPr id="13" name="Straight Arrow Connector 12">
            <a:extLst>
              <a:ext uri="{FF2B5EF4-FFF2-40B4-BE49-F238E27FC236}">
                <a16:creationId xmlns:a16="http://schemas.microsoft.com/office/drawing/2014/main" id="{3B953976-E529-9FF5-01B0-BED97EDBDAE9}"/>
              </a:ext>
            </a:extLst>
          </p:cNvPr>
          <p:cNvCxnSpPr/>
          <p:nvPr/>
        </p:nvCxnSpPr>
        <p:spPr>
          <a:xfrm flipH="1">
            <a:off x="985520" y="1530350"/>
            <a:ext cx="833120" cy="13855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6F698D14-9FDF-66B8-44CE-436209AD6CD2}"/>
              </a:ext>
            </a:extLst>
          </p:cNvPr>
          <p:cNvSpPr txBox="1"/>
          <p:nvPr/>
        </p:nvSpPr>
        <p:spPr>
          <a:xfrm>
            <a:off x="6268701" y="964089"/>
            <a:ext cx="2392130" cy="276999"/>
          </a:xfrm>
          <a:prstGeom prst="rect">
            <a:avLst/>
          </a:prstGeom>
          <a:noFill/>
        </p:spPr>
        <p:txBody>
          <a:bodyPr wrap="none" rtlCol="0">
            <a:spAutoFit/>
          </a:bodyPr>
          <a:lstStyle/>
          <a:p>
            <a:r>
              <a:rPr lang="en-GB" sz="1200" dirty="0">
                <a:latin typeface="Chalkboard" panose="03050602040202020205" pitchFamily="66" charset="77"/>
              </a:rPr>
              <a:t>An </a:t>
            </a:r>
            <a:r>
              <a:rPr lang="en-GB" sz="1200" b="1" dirty="0">
                <a:latin typeface="Chalkboard" panose="03050602040202020205" pitchFamily="66" charset="77"/>
              </a:rPr>
              <a:t>end</a:t>
            </a:r>
            <a:r>
              <a:rPr lang="en-GB" sz="1200" dirty="0">
                <a:latin typeface="Chalkboard" panose="03050602040202020205" pitchFamily="66" charset="77"/>
              </a:rPr>
              <a:t> event terminates a flow</a:t>
            </a:r>
          </a:p>
        </p:txBody>
      </p:sp>
      <p:cxnSp>
        <p:nvCxnSpPr>
          <p:cNvPr id="15" name="Straight Arrow Connector 14">
            <a:extLst>
              <a:ext uri="{FF2B5EF4-FFF2-40B4-BE49-F238E27FC236}">
                <a16:creationId xmlns:a16="http://schemas.microsoft.com/office/drawing/2014/main" id="{D769F0F1-CB8E-8839-11EF-AB1E80E95DB3}"/>
              </a:ext>
            </a:extLst>
          </p:cNvPr>
          <p:cNvCxnSpPr>
            <a:cxnSpLocks/>
          </p:cNvCxnSpPr>
          <p:nvPr/>
        </p:nvCxnSpPr>
        <p:spPr>
          <a:xfrm>
            <a:off x="7315182" y="1326039"/>
            <a:ext cx="772178" cy="14820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2902DF50-875D-7E6C-F24F-B39BAE70B2BD}"/>
              </a:ext>
            </a:extLst>
          </p:cNvPr>
          <p:cNvSpPr txBox="1"/>
          <p:nvPr/>
        </p:nvSpPr>
        <p:spPr>
          <a:xfrm>
            <a:off x="5357134" y="4579481"/>
            <a:ext cx="2730225" cy="276999"/>
          </a:xfrm>
          <a:prstGeom prst="rect">
            <a:avLst/>
          </a:prstGeom>
          <a:noFill/>
        </p:spPr>
        <p:txBody>
          <a:bodyPr wrap="square" rtlCol="0">
            <a:spAutoFit/>
          </a:bodyPr>
          <a:lstStyle/>
          <a:p>
            <a:r>
              <a:rPr lang="en-GB" sz="1200" dirty="0">
                <a:latin typeface="Chalkboard" panose="03050602040202020205" pitchFamily="66" charset="77"/>
              </a:rPr>
              <a:t>The end event throws a </a:t>
            </a:r>
            <a:r>
              <a:rPr lang="en-GB" sz="1200" b="1" dirty="0">
                <a:latin typeface="Chalkboard" panose="03050602040202020205" pitchFamily="66" charset="77"/>
              </a:rPr>
              <a:t>message</a:t>
            </a:r>
          </a:p>
        </p:txBody>
      </p:sp>
      <p:cxnSp>
        <p:nvCxnSpPr>
          <p:cNvPr id="18" name="Straight Arrow Connector 17">
            <a:extLst>
              <a:ext uri="{FF2B5EF4-FFF2-40B4-BE49-F238E27FC236}">
                <a16:creationId xmlns:a16="http://schemas.microsoft.com/office/drawing/2014/main" id="{B055EB00-92EA-C9F0-A844-FA2204B1B937}"/>
              </a:ext>
            </a:extLst>
          </p:cNvPr>
          <p:cNvCxnSpPr>
            <a:cxnSpLocks/>
          </p:cNvCxnSpPr>
          <p:nvPr/>
        </p:nvCxnSpPr>
        <p:spPr>
          <a:xfrm flipV="1">
            <a:off x="6624320" y="3751878"/>
            <a:ext cx="1290320" cy="7282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8DDC77F2-D557-F074-5161-75502DB47A96}"/>
              </a:ext>
            </a:extLst>
          </p:cNvPr>
          <p:cNvSpPr txBox="1"/>
          <p:nvPr/>
        </p:nvSpPr>
        <p:spPr>
          <a:xfrm>
            <a:off x="3261359" y="1349038"/>
            <a:ext cx="2466316" cy="461665"/>
          </a:xfrm>
          <a:prstGeom prst="rect">
            <a:avLst/>
          </a:prstGeom>
          <a:noFill/>
        </p:spPr>
        <p:txBody>
          <a:bodyPr wrap="none" rtlCol="0">
            <a:spAutoFit/>
          </a:bodyPr>
          <a:lstStyle/>
          <a:p>
            <a:r>
              <a:rPr lang="en-GB" sz="1200" dirty="0">
                <a:latin typeface="Chalkboard" panose="03050602040202020205" pitchFamily="66" charset="77"/>
              </a:rPr>
              <a:t>In a </a:t>
            </a:r>
            <a:r>
              <a:rPr lang="en-GB" sz="1200" b="1" dirty="0">
                <a:latin typeface="Chalkboard" panose="03050602040202020205" pitchFamily="66" charset="77"/>
              </a:rPr>
              <a:t>sequence</a:t>
            </a:r>
            <a:r>
              <a:rPr lang="en-GB" sz="1200" dirty="0">
                <a:latin typeface="Chalkboard" panose="03050602040202020205" pitchFamily="66" charset="77"/>
              </a:rPr>
              <a:t> flow arrows show</a:t>
            </a:r>
          </a:p>
          <a:p>
            <a:r>
              <a:rPr lang="en-GB" sz="1200" dirty="0">
                <a:latin typeface="Chalkboard" panose="03050602040202020205" pitchFamily="66" charset="77"/>
              </a:rPr>
              <a:t>The path of execution</a:t>
            </a:r>
          </a:p>
        </p:txBody>
      </p:sp>
      <p:cxnSp>
        <p:nvCxnSpPr>
          <p:cNvPr id="22" name="Straight Arrow Connector 21">
            <a:extLst>
              <a:ext uri="{FF2B5EF4-FFF2-40B4-BE49-F238E27FC236}">
                <a16:creationId xmlns:a16="http://schemas.microsoft.com/office/drawing/2014/main" id="{CFAC7BDB-F432-3AEC-F716-5A7785CDC3E6}"/>
              </a:ext>
            </a:extLst>
          </p:cNvPr>
          <p:cNvCxnSpPr>
            <a:cxnSpLocks/>
          </p:cNvCxnSpPr>
          <p:nvPr/>
        </p:nvCxnSpPr>
        <p:spPr>
          <a:xfrm>
            <a:off x="4318000" y="1907223"/>
            <a:ext cx="176517" cy="1283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815381DF-D2DA-6520-0D39-678C7CEE99E9}"/>
              </a:ext>
            </a:extLst>
          </p:cNvPr>
          <p:cNvSpPr txBox="1"/>
          <p:nvPr/>
        </p:nvSpPr>
        <p:spPr>
          <a:xfrm>
            <a:off x="2401148" y="246380"/>
            <a:ext cx="4341701" cy="276999"/>
          </a:xfrm>
          <a:prstGeom prst="rect">
            <a:avLst/>
          </a:prstGeom>
          <a:noFill/>
        </p:spPr>
        <p:txBody>
          <a:bodyPr wrap="none" rtlCol="0">
            <a:spAutoFit/>
          </a:bodyPr>
          <a:lstStyle/>
          <a:p>
            <a:r>
              <a:rPr lang="en-GB" sz="1200" dirty="0">
                <a:latin typeface="Chalkboard" panose="03050602040202020205" pitchFamily="66" charset="77"/>
              </a:rPr>
              <a:t>A event is something that begins, ends or interrupts a flow</a:t>
            </a:r>
          </a:p>
        </p:txBody>
      </p:sp>
      <p:cxnSp>
        <p:nvCxnSpPr>
          <p:cNvPr id="26" name="Straight Arrow Connector 25">
            <a:extLst>
              <a:ext uri="{FF2B5EF4-FFF2-40B4-BE49-F238E27FC236}">
                <a16:creationId xmlns:a16="http://schemas.microsoft.com/office/drawing/2014/main" id="{9C8A7836-0ACE-ADF9-2FE3-0FE9BA541CCE}"/>
              </a:ext>
            </a:extLst>
          </p:cNvPr>
          <p:cNvCxnSpPr>
            <a:cxnSpLocks/>
          </p:cNvCxnSpPr>
          <p:nvPr/>
        </p:nvCxnSpPr>
        <p:spPr>
          <a:xfrm flipH="1">
            <a:off x="2037764" y="577255"/>
            <a:ext cx="2280236" cy="4978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4F62B349-6D24-65FD-8B04-790E96A7C080}"/>
              </a:ext>
            </a:extLst>
          </p:cNvPr>
          <p:cNvCxnSpPr>
            <a:cxnSpLocks/>
          </p:cNvCxnSpPr>
          <p:nvPr/>
        </p:nvCxnSpPr>
        <p:spPr>
          <a:xfrm>
            <a:off x="4662755" y="592118"/>
            <a:ext cx="2652427" cy="3123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1D2F0C7F-94F8-16F9-0F9B-7371976D8938}"/>
              </a:ext>
            </a:extLst>
          </p:cNvPr>
          <p:cNvSpPr txBox="1"/>
          <p:nvPr/>
        </p:nvSpPr>
        <p:spPr>
          <a:xfrm>
            <a:off x="1249679" y="4576237"/>
            <a:ext cx="3210751" cy="276999"/>
          </a:xfrm>
          <a:prstGeom prst="rect">
            <a:avLst/>
          </a:prstGeom>
          <a:noFill/>
        </p:spPr>
        <p:txBody>
          <a:bodyPr wrap="none" rtlCol="0">
            <a:spAutoFit/>
          </a:bodyPr>
          <a:lstStyle/>
          <a:p>
            <a:r>
              <a:rPr lang="en-GB" sz="1200" dirty="0">
                <a:latin typeface="Chalkboard" panose="03050602040202020205" pitchFamily="66" charset="77"/>
              </a:rPr>
              <a:t>A </a:t>
            </a:r>
            <a:r>
              <a:rPr lang="en-GB" sz="1200" b="1" dirty="0">
                <a:latin typeface="Chalkboard" panose="03050602040202020205" pitchFamily="66" charset="77"/>
              </a:rPr>
              <a:t>task </a:t>
            </a:r>
            <a:r>
              <a:rPr lang="en-GB" sz="1200" dirty="0">
                <a:latin typeface="Chalkboard" panose="03050602040202020205" pitchFamily="66" charset="77"/>
              </a:rPr>
              <a:t>is where work gets done in a flow</a:t>
            </a:r>
          </a:p>
        </p:txBody>
      </p:sp>
      <p:cxnSp>
        <p:nvCxnSpPr>
          <p:cNvPr id="34" name="Straight Arrow Connector 33">
            <a:extLst>
              <a:ext uri="{FF2B5EF4-FFF2-40B4-BE49-F238E27FC236}">
                <a16:creationId xmlns:a16="http://schemas.microsoft.com/office/drawing/2014/main" id="{F16EA730-6117-F976-EB53-825C05F2AE05}"/>
              </a:ext>
            </a:extLst>
          </p:cNvPr>
          <p:cNvCxnSpPr>
            <a:cxnSpLocks/>
          </p:cNvCxnSpPr>
          <p:nvPr/>
        </p:nvCxnSpPr>
        <p:spPr>
          <a:xfrm flipV="1">
            <a:off x="2051046" y="3751878"/>
            <a:ext cx="102874" cy="8243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12958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7" grpId="0"/>
      <p:bldP spid="21" grpId="0"/>
      <p:bldP spid="25" grpId="0"/>
      <p:bldP spid="33"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A9AB00-E632-2877-D9B4-0B3CB8F962C0}"/>
              </a:ext>
            </a:extLst>
          </p:cNvPr>
          <p:cNvSpPr>
            <a:spLocks noGrp="1"/>
          </p:cNvSpPr>
          <p:nvPr>
            <p:ph type="sldNum" sz="quarter" idx="12"/>
          </p:nvPr>
        </p:nvSpPr>
        <p:spPr/>
        <p:txBody>
          <a:bodyPr/>
          <a:lstStyle/>
          <a:p>
            <a:fld id="{867D4A06-35AE-BD4A-84A9-613A26F3D41D}" type="slidenum">
              <a:rPr lang="en-US" smtClean="0"/>
              <a:pPr/>
              <a:t>118</a:t>
            </a:fld>
            <a:endParaRPr lang="en-US"/>
          </a:p>
        </p:txBody>
      </p:sp>
      <p:pic>
        <p:nvPicPr>
          <p:cNvPr id="4" name="Picture 3" descr="A black background with white squares and a white dot&#10;&#10;Description automatically generated">
            <a:extLst>
              <a:ext uri="{FF2B5EF4-FFF2-40B4-BE49-F238E27FC236}">
                <a16:creationId xmlns:a16="http://schemas.microsoft.com/office/drawing/2014/main" id="{F10A6676-7D85-1D7C-E5B1-4B7D01FF3A28}"/>
              </a:ext>
            </a:extLst>
          </p:cNvPr>
          <p:cNvPicPr>
            <a:picLocks noChangeAspect="1"/>
          </p:cNvPicPr>
          <p:nvPr/>
        </p:nvPicPr>
        <p:blipFill>
          <a:blip r:embed="rId2"/>
          <a:stretch>
            <a:fillRect/>
          </a:stretch>
        </p:blipFill>
        <p:spPr>
          <a:xfrm>
            <a:off x="442912" y="2133600"/>
            <a:ext cx="7934326" cy="2489200"/>
          </a:xfrm>
          <a:prstGeom prst="rect">
            <a:avLst/>
          </a:prstGeom>
        </p:spPr>
      </p:pic>
      <p:sp>
        <p:nvSpPr>
          <p:cNvPr id="5" name="TextBox 4">
            <a:extLst>
              <a:ext uri="{FF2B5EF4-FFF2-40B4-BE49-F238E27FC236}">
                <a16:creationId xmlns:a16="http://schemas.microsoft.com/office/drawing/2014/main" id="{C80370BD-3A32-47CA-1CEB-FA9303A267ED}"/>
              </a:ext>
            </a:extLst>
          </p:cNvPr>
          <p:cNvSpPr txBox="1"/>
          <p:nvPr/>
        </p:nvSpPr>
        <p:spPr>
          <a:xfrm>
            <a:off x="158432" y="4114800"/>
            <a:ext cx="1030288" cy="276999"/>
          </a:xfrm>
          <a:prstGeom prst="rect">
            <a:avLst/>
          </a:prstGeom>
          <a:noFill/>
        </p:spPr>
        <p:txBody>
          <a:bodyPr wrap="square">
            <a:spAutoFit/>
          </a:bodyPr>
          <a:lstStyle/>
          <a:p>
            <a:r>
              <a:rPr lang="en-GB" sz="1200" b="1" i="0" dirty="0">
                <a:solidFill>
                  <a:srgbClr val="000000"/>
                </a:solidFill>
                <a:effectLst/>
                <a:latin typeface="Chalkboard" panose="03050602040202020205" pitchFamily="66" charset="77"/>
              </a:rPr>
              <a:t>Start Event</a:t>
            </a:r>
            <a:endParaRPr lang="en-GB" sz="1200" dirty="0">
              <a:latin typeface="Chalkboard" panose="03050602040202020205" pitchFamily="66" charset="77"/>
            </a:endParaRPr>
          </a:p>
        </p:txBody>
      </p:sp>
      <p:cxnSp>
        <p:nvCxnSpPr>
          <p:cNvPr id="6" name="Straight Arrow Connector 5">
            <a:extLst>
              <a:ext uri="{FF2B5EF4-FFF2-40B4-BE49-F238E27FC236}">
                <a16:creationId xmlns:a16="http://schemas.microsoft.com/office/drawing/2014/main" id="{2101ABD1-3E9A-69C5-8E4E-2B345B50A90A}"/>
              </a:ext>
            </a:extLst>
          </p:cNvPr>
          <p:cNvCxnSpPr>
            <a:cxnSpLocks/>
          </p:cNvCxnSpPr>
          <p:nvPr/>
        </p:nvCxnSpPr>
        <p:spPr>
          <a:xfrm flipV="1">
            <a:off x="721360" y="3616960"/>
            <a:ext cx="0" cy="3657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954DAC76-0B73-8000-32FD-9DA9CBC046A5}"/>
              </a:ext>
            </a:extLst>
          </p:cNvPr>
          <p:cNvSpPr txBox="1"/>
          <p:nvPr/>
        </p:nvSpPr>
        <p:spPr>
          <a:xfrm>
            <a:off x="7544752" y="4253299"/>
            <a:ext cx="1030288" cy="276999"/>
          </a:xfrm>
          <a:prstGeom prst="rect">
            <a:avLst/>
          </a:prstGeom>
          <a:noFill/>
        </p:spPr>
        <p:txBody>
          <a:bodyPr wrap="square">
            <a:spAutoFit/>
          </a:bodyPr>
          <a:lstStyle/>
          <a:p>
            <a:r>
              <a:rPr lang="en-GB" sz="1200" b="1" i="0" dirty="0">
                <a:solidFill>
                  <a:srgbClr val="000000"/>
                </a:solidFill>
                <a:effectLst/>
                <a:latin typeface="Chalkboard" panose="03050602040202020205" pitchFamily="66" charset="77"/>
              </a:rPr>
              <a:t>End Event</a:t>
            </a:r>
            <a:endParaRPr lang="en-GB" sz="1200" dirty="0">
              <a:latin typeface="Chalkboard" panose="03050602040202020205" pitchFamily="66" charset="77"/>
            </a:endParaRPr>
          </a:p>
        </p:txBody>
      </p:sp>
      <p:cxnSp>
        <p:nvCxnSpPr>
          <p:cNvPr id="9" name="Straight Arrow Connector 8">
            <a:extLst>
              <a:ext uri="{FF2B5EF4-FFF2-40B4-BE49-F238E27FC236}">
                <a16:creationId xmlns:a16="http://schemas.microsoft.com/office/drawing/2014/main" id="{A56CF8AE-DC87-B891-32B6-D1D478E25562}"/>
              </a:ext>
            </a:extLst>
          </p:cNvPr>
          <p:cNvCxnSpPr>
            <a:cxnSpLocks/>
          </p:cNvCxnSpPr>
          <p:nvPr/>
        </p:nvCxnSpPr>
        <p:spPr>
          <a:xfrm flipV="1">
            <a:off x="8107680" y="3755459"/>
            <a:ext cx="0" cy="3657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1A3ADA0-CDD2-98BD-A7B6-16E403580814}"/>
              </a:ext>
            </a:extLst>
          </p:cNvPr>
          <p:cNvSpPr txBox="1"/>
          <p:nvPr/>
        </p:nvSpPr>
        <p:spPr>
          <a:xfrm>
            <a:off x="544511" y="2133600"/>
            <a:ext cx="1233479" cy="276999"/>
          </a:xfrm>
          <a:prstGeom prst="rect">
            <a:avLst/>
          </a:prstGeom>
          <a:noFill/>
        </p:spPr>
        <p:txBody>
          <a:bodyPr wrap="square">
            <a:spAutoFit/>
          </a:bodyPr>
          <a:lstStyle/>
          <a:p>
            <a:r>
              <a:rPr lang="en-GB" sz="1200" b="1" i="0" dirty="0">
                <a:solidFill>
                  <a:srgbClr val="000000"/>
                </a:solidFill>
                <a:effectLst/>
                <a:latin typeface="Chalkboard" panose="03050602040202020205" pitchFamily="66" charset="77"/>
              </a:rPr>
              <a:t>Sequence Flow</a:t>
            </a:r>
            <a:endParaRPr lang="en-GB" sz="1200" dirty="0">
              <a:latin typeface="Chalkboard" panose="03050602040202020205" pitchFamily="66" charset="77"/>
            </a:endParaRPr>
          </a:p>
        </p:txBody>
      </p:sp>
      <p:cxnSp>
        <p:nvCxnSpPr>
          <p:cNvPr id="11" name="Straight Arrow Connector 10">
            <a:extLst>
              <a:ext uri="{FF2B5EF4-FFF2-40B4-BE49-F238E27FC236}">
                <a16:creationId xmlns:a16="http://schemas.microsoft.com/office/drawing/2014/main" id="{55DCF77B-2E61-818B-121E-8CB7BDD62ECB}"/>
              </a:ext>
            </a:extLst>
          </p:cNvPr>
          <p:cNvCxnSpPr>
            <a:cxnSpLocks/>
          </p:cNvCxnSpPr>
          <p:nvPr/>
        </p:nvCxnSpPr>
        <p:spPr>
          <a:xfrm>
            <a:off x="1097280" y="2613799"/>
            <a:ext cx="172720" cy="5967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869D0582-5F78-6AF3-A9F0-DAFDEFC47A9A}"/>
              </a:ext>
            </a:extLst>
          </p:cNvPr>
          <p:cNvSpPr txBox="1"/>
          <p:nvPr/>
        </p:nvSpPr>
        <p:spPr>
          <a:xfrm>
            <a:off x="1672271" y="4553297"/>
            <a:ext cx="1233479" cy="646331"/>
          </a:xfrm>
          <a:prstGeom prst="rect">
            <a:avLst/>
          </a:prstGeom>
          <a:noFill/>
        </p:spPr>
        <p:txBody>
          <a:bodyPr wrap="square">
            <a:spAutoFit/>
          </a:bodyPr>
          <a:lstStyle/>
          <a:p>
            <a:r>
              <a:rPr lang="en-GB" sz="1200" b="1" i="0" dirty="0">
                <a:solidFill>
                  <a:srgbClr val="000000"/>
                </a:solidFill>
                <a:effectLst/>
                <a:latin typeface="Chalkboard" panose="03050602040202020205" pitchFamily="66" charset="77"/>
              </a:rPr>
              <a:t>Activity</a:t>
            </a:r>
            <a:br>
              <a:rPr lang="en-GB" sz="1200" b="1" i="0" dirty="0">
                <a:solidFill>
                  <a:srgbClr val="000000"/>
                </a:solidFill>
                <a:effectLst/>
                <a:latin typeface="Chalkboard" panose="03050602040202020205" pitchFamily="66" charset="77"/>
              </a:rPr>
            </a:br>
            <a:r>
              <a:rPr lang="en-GB" sz="1200" b="1" i="0" dirty="0">
                <a:solidFill>
                  <a:srgbClr val="000000"/>
                </a:solidFill>
                <a:effectLst/>
                <a:latin typeface="Chalkboard" panose="03050602040202020205" pitchFamily="66" charset="77"/>
              </a:rPr>
              <a:t> - Task</a:t>
            </a:r>
          </a:p>
          <a:p>
            <a:r>
              <a:rPr lang="en-GB" sz="1200" b="1" dirty="0">
                <a:solidFill>
                  <a:srgbClr val="000000"/>
                </a:solidFill>
                <a:latin typeface="Chalkboard" panose="03050602040202020205" pitchFamily="66" charset="77"/>
              </a:rPr>
              <a:t>- Sub-process</a:t>
            </a:r>
            <a:endParaRPr lang="en-GB" sz="1200" dirty="0">
              <a:latin typeface="Chalkboard" panose="03050602040202020205" pitchFamily="66" charset="77"/>
            </a:endParaRPr>
          </a:p>
        </p:txBody>
      </p:sp>
      <p:cxnSp>
        <p:nvCxnSpPr>
          <p:cNvPr id="16" name="Straight Arrow Connector 15">
            <a:extLst>
              <a:ext uri="{FF2B5EF4-FFF2-40B4-BE49-F238E27FC236}">
                <a16:creationId xmlns:a16="http://schemas.microsoft.com/office/drawing/2014/main" id="{7B0588DA-B11F-352B-9735-815C6C06AD6B}"/>
              </a:ext>
            </a:extLst>
          </p:cNvPr>
          <p:cNvCxnSpPr>
            <a:cxnSpLocks/>
            <a:stCxn id="15" idx="0"/>
          </p:cNvCxnSpPr>
          <p:nvPr/>
        </p:nvCxnSpPr>
        <p:spPr>
          <a:xfrm flipH="1" flipV="1">
            <a:off x="2153920" y="3881120"/>
            <a:ext cx="135091" cy="6721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0B0D0439-D990-BB7A-5AC9-9840A07CF1C9}"/>
              </a:ext>
            </a:extLst>
          </p:cNvPr>
          <p:cNvSpPr txBox="1"/>
          <p:nvPr/>
        </p:nvSpPr>
        <p:spPr>
          <a:xfrm>
            <a:off x="2657791" y="2027704"/>
            <a:ext cx="654369" cy="276999"/>
          </a:xfrm>
          <a:prstGeom prst="rect">
            <a:avLst/>
          </a:prstGeom>
          <a:noFill/>
        </p:spPr>
        <p:txBody>
          <a:bodyPr wrap="square">
            <a:spAutoFit/>
          </a:bodyPr>
          <a:lstStyle/>
          <a:p>
            <a:r>
              <a:rPr lang="en-GB" sz="1200" b="1" i="0" dirty="0">
                <a:solidFill>
                  <a:srgbClr val="000000"/>
                </a:solidFill>
                <a:effectLst/>
                <a:latin typeface="Chalkboard" panose="03050602040202020205" pitchFamily="66" charset="77"/>
              </a:rPr>
              <a:t>Event</a:t>
            </a:r>
            <a:endParaRPr lang="en-GB" sz="1200" dirty="0">
              <a:latin typeface="Chalkboard" panose="03050602040202020205" pitchFamily="66" charset="77"/>
            </a:endParaRPr>
          </a:p>
        </p:txBody>
      </p:sp>
      <p:cxnSp>
        <p:nvCxnSpPr>
          <p:cNvPr id="22" name="Straight Arrow Connector 21">
            <a:extLst>
              <a:ext uri="{FF2B5EF4-FFF2-40B4-BE49-F238E27FC236}">
                <a16:creationId xmlns:a16="http://schemas.microsoft.com/office/drawing/2014/main" id="{D5AA2DB5-D6DA-81F1-2DF8-A440EB6E1B0A}"/>
              </a:ext>
            </a:extLst>
          </p:cNvPr>
          <p:cNvCxnSpPr>
            <a:cxnSpLocks/>
          </p:cNvCxnSpPr>
          <p:nvPr/>
        </p:nvCxnSpPr>
        <p:spPr>
          <a:xfrm>
            <a:off x="3210560" y="2507903"/>
            <a:ext cx="172720" cy="5967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E37B88D7-4ABB-D784-0B65-6C1380172EAA}"/>
              </a:ext>
            </a:extLst>
          </p:cNvPr>
          <p:cNvSpPr txBox="1"/>
          <p:nvPr/>
        </p:nvSpPr>
        <p:spPr>
          <a:xfrm>
            <a:off x="3665684" y="1403672"/>
            <a:ext cx="835196" cy="276999"/>
          </a:xfrm>
          <a:prstGeom prst="rect">
            <a:avLst/>
          </a:prstGeom>
          <a:noFill/>
        </p:spPr>
        <p:txBody>
          <a:bodyPr wrap="square">
            <a:spAutoFit/>
          </a:bodyPr>
          <a:lstStyle/>
          <a:p>
            <a:r>
              <a:rPr lang="en-GB" sz="1200" b="1" i="0" dirty="0">
                <a:solidFill>
                  <a:srgbClr val="000000"/>
                </a:solidFill>
                <a:effectLst/>
                <a:latin typeface="Chalkboard" panose="03050602040202020205" pitchFamily="66" charset="77"/>
              </a:rPr>
              <a:t>Gateway</a:t>
            </a:r>
            <a:endParaRPr lang="en-GB" sz="1200" dirty="0">
              <a:latin typeface="Chalkboard" panose="03050602040202020205" pitchFamily="66" charset="77"/>
            </a:endParaRPr>
          </a:p>
        </p:txBody>
      </p:sp>
      <p:cxnSp>
        <p:nvCxnSpPr>
          <p:cNvPr id="24" name="Straight Arrow Connector 23">
            <a:extLst>
              <a:ext uri="{FF2B5EF4-FFF2-40B4-BE49-F238E27FC236}">
                <a16:creationId xmlns:a16="http://schemas.microsoft.com/office/drawing/2014/main" id="{D7E7F801-A47D-1A17-4043-2170F5CA89A5}"/>
              </a:ext>
            </a:extLst>
          </p:cNvPr>
          <p:cNvCxnSpPr>
            <a:cxnSpLocks/>
          </p:cNvCxnSpPr>
          <p:nvPr/>
        </p:nvCxnSpPr>
        <p:spPr>
          <a:xfrm>
            <a:off x="3992869" y="1786567"/>
            <a:ext cx="327184" cy="14239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780E714C-63C2-D860-07E9-A842420D2949}"/>
              </a:ext>
            </a:extLst>
          </p:cNvPr>
          <p:cNvCxnSpPr>
            <a:cxnSpLocks/>
            <a:stCxn id="15" idx="3"/>
          </p:cNvCxnSpPr>
          <p:nvPr/>
        </p:nvCxnSpPr>
        <p:spPr>
          <a:xfrm flipV="1">
            <a:off x="2905750" y="2976880"/>
            <a:ext cx="2841789" cy="18995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A0E7856E-AD99-8C1C-A509-EA9DED3F76BE}"/>
              </a:ext>
            </a:extLst>
          </p:cNvPr>
          <p:cNvCxnSpPr>
            <a:cxnSpLocks/>
          </p:cNvCxnSpPr>
          <p:nvPr/>
        </p:nvCxnSpPr>
        <p:spPr>
          <a:xfrm flipV="1">
            <a:off x="3058150" y="4530298"/>
            <a:ext cx="2310438" cy="4985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9F032220-F6D9-1AE1-9B0D-BDC292BA72D8}"/>
              </a:ext>
            </a:extLst>
          </p:cNvPr>
          <p:cNvCxnSpPr>
            <a:cxnSpLocks/>
          </p:cNvCxnSpPr>
          <p:nvPr/>
        </p:nvCxnSpPr>
        <p:spPr>
          <a:xfrm>
            <a:off x="4000019" y="1810435"/>
            <a:ext cx="2980999" cy="14001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955DAFAD-1454-A397-2F06-721D4AFB8B23}"/>
              </a:ext>
            </a:extLst>
          </p:cNvPr>
          <p:cNvSpPr txBox="1"/>
          <p:nvPr/>
        </p:nvSpPr>
        <p:spPr>
          <a:xfrm>
            <a:off x="2153920" y="5773261"/>
            <a:ext cx="5384800" cy="338554"/>
          </a:xfrm>
          <a:prstGeom prst="rect">
            <a:avLst/>
          </a:prstGeom>
          <a:noFill/>
        </p:spPr>
        <p:txBody>
          <a:bodyPr wrap="square">
            <a:spAutoFit/>
          </a:bodyPr>
          <a:lstStyle/>
          <a:p>
            <a:r>
              <a:rPr lang="en-GB" sz="1600" dirty="0">
                <a:latin typeface="Chalkboard" panose="03050602040202020205" pitchFamily="66" charset="77"/>
              </a:rPr>
              <a:t>A BPMN diagram consists of a set of basic elements</a:t>
            </a:r>
          </a:p>
        </p:txBody>
      </p:sp>
    </p:spTree>
    <p:extLst>
      <p:ext uri="{BB962C8B-B14F-4D97-AF65-F5344CB8AC3E}">
        <p14:creationId xmlns:p14="http://schemas.microsoft.com/office/powerpoint/2010/main" val="19406690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5FA924-EA42-D8FA-C567-E7422D407132}"/>
              </a:ext>
            </a:extLst>
          </p:cNvPr>
          <p:cNvSpPr>
            <a:spLocks noGrp="1"/>
          </p:cNvSpPr>
          <p:nvPr>
            <p:ph type="sldNum" sz="quarter" idx="12"/>
          </p:nvPr>
        </p:nvSpPr>
        <p:spPr/>
        <p:txBody>
          <a:bodyPr/>
          <a:lstStyle/>
          <a:p>
            <a:fld id="{867D4A06-35AE-BD4A-84A9-613A26F3D41D}" type="slidenum">
              <a:rPr lang="en-US" smtClean="0"/>
              <a:pPr/>
              <a:t>119</a:t>
            </a:fld>
            <a:endParaRPr lang="en-US"/>
          </a:p>
        </p:txBody>
      </p:sp>
      <p:sp>
        <p:nvSpPr>
          <p:cNvPr id="4" name="TextBox 3">
            <a:extLst>
              <a:ext uri="{FF2B5EF4-FFF2-40B4-BE49-F238E27FC236}">
                <a16:creationId xmlns:a16="http://schemas.microsoft.com/office/drawing/2014/main" id="{440A69B2-8D50-D2B2-CFF7-B056616DC82A}"/>
              </a:ext>
            </a:extLst>
          </p:cNvPr>
          <p:cNvSpPr txBox="1"/>
          <p:nvPr/>
        </p:nvSpPr>
        <p:spPr>
          <a:xfrm>
            <a:off x="-853440" y="5959684"/>
            <a:ext cx="3606800" cy="461665"/>
          </a:xfrm>
          <a:prstGeom prst="rect">
            <a:avLst/>
          </a:prstGeom>
          <a:noFill/>
        </p:spPr>
        <p:txBody>
          <a:bodyPr wrap="square">
            <a:spAutoFit/>
          </a:bodyPr>
          <a:lstStyle/>
          <a:p>
            <a:pPr marL="171450" indent="-171450">
              <a:buFontTx/>
              <a:buChar char="-"/>
            </a:pPr>
            <a:endParaRPr lang="en-GB" sz="1200" dirty="0">
              <a:latin typeface="Chalkboard" panose="03050602040202020205" pitchFamily="66" charset="77"/>
            </a:endParaRPr>
          </a:p>
          <a:p>
            <a:pPr marL="171450" indent="-171450">
              <a:buFontTx/>
              <a:buChar char="-"/>
            </a:pPr>
            <a:endParaRPr lang="en-GB" sz="1200" dirty="0">
              <a:latin typeface="Chalkboard" panose="03050602040202020205" pitchFamily="66" charset="77"/>
            </a:endParaRPr>
          </a:p>
        </p:txBody>
      </p:sp>
      <p:sp>
        <p:nvSpPr>
          <p:cNvPr id="8" name="TextBox 7">
            <a:extLst>
              <a:ext uri="{FF2B5EF4-FFF2-40B4-BE49-F238E27FC236}">
                <a16:creationId xmlns:a16="http://schemas.microsoft.com/office/drawing/2014/main" id="{D75602BD-2950-15BD-FCDB-E30471E382A7}"/>
              </a:ext>
            </a:extLst>
          </p:cNvPr>
          <p:cNvSpPr txBox="1"/>
          <p:nvPr/>
        </p:nvSpPr>
        <p:spPr>
          <a:xfrm>
            <a:off x="1087120" y="5748623"/>
            <a:ext cx="7424420" cy="338554"/>
          </a:xfrm>
          <a:prstGeom prst="rect">
            <a:avLst/>
          </a:prstGeom>
          <a:noFill/>
        </p:spPr>
        <p:txBody>
          <a:bodyPr wrap="square">
            <a:spAutoFit/>
          </a:bodyPr>
          <a:lstStyle/>
          <a:p>
            <a:r>
              <a:rPr lang="en-GB" sz="1600" b="1" dirty="0">
                <a:latin typeface="Chalkboard" panose="03050602040202020205" pitchFamily="66" charset="77"/>
              </a:rPr>
              <a:t>Task</a:t>
            </a:r>
            <a:r>
              <a:rPr lang="en-GB" sz="1600" dirty="0">
                <a:latin typeface="Chalkboard" panose="03050602040202020205" pitchFamily="66" charset="77"/>
              </a:rPr>
              <a:t>: an atomic activity. By implication, cannot be broken down further.</a:t>
            </a:r>
          </a:p>
        </p:txBody>
      </p:sp>
      <p:sp>
        <p:nvSpPr>
          <p:cNvPr id="10" name="TextBox 9">
            <a:extLst>
              <a:ext uri="{FF2B5EF4-FFF2-40B4-BE49-F238E27FC236}">
                <a16:creationId xmlns:a16="http://schemas.microsoft.com/office/drawing/2014/main" id="{C25CC2CE-EAFF-C5B0-6FDE-FAA9E514C0B7}"/>
              </a:ext>
            </a:extLst>
          </p:cNvPr>
          <p:cNvSpPr txBox="1"/>
          <p:nvPr/>
        </p:nvSpPr>
        <p:spPr>
          <a:xfrm>
            <a:off x="2298700" y="1093236"/>
            <a:ext cx="2059940" cy="276999"/>
          </a:xfrm>
          <a:prstGeom prst="rect">
            <a:avLst/>
          </a:prstGeom>
          <a:noFill/>
        </p:spPr>
        <p:txBody>
          <a:bodyPr wrap="square">
            <a:spAutoFit/>
          </a:bodyPr>
          <a:lstStyle/>
          <a:p>
            <a:r>
              <a:rPr lang="en-GB" sz="1200" dirty="0">
                <a:latin typeface="Chalkboard" panose="03050602040202020205" pitchFamily="66" charset="77"/>
              </a:rPr>
              <a:t>Generic Task: basic task</a:t>
            </a:r>
          </a:p>
        </p:txBody>
      </p:sp>
      <p:sp>
        <p:nvSpPr>
          <p:cNvPr id="12" name="TextBox 11">
            <a:extLst>
              <a:ext uri="{FF2B5EF4-FFF2-40B4-BE49-F238E27FC236}">
                <a16:creationId xmlns:a16="http://schemas.microsoft.com/office/drawing/2014/main" id="{61497E15-149B-3B61-27BB-992F033E8DC4}"/>
              </a:ext>
            </a:extLst>
          </p:cNvPr>
          <p:cNvSpPr txBox="1"/>
          <p:nvPr/>
        </p:nvSpPr>
        <p:spPr>
          <a:xfrm>
            <a:off x="2242820" y="2055614"/>
            <a:ext cx="2171700" cy="276999"/>
          </a:xfrm>
          <a:prstGeom prst="rect">
            <a:avLst/>
          </a:prstGeom>
          <a:noFill/>
        </p:spPr>
        <p:txBody>
          <a:bodyPr wrap="square">
            <a:spAutoFit/>
          </a:bodyPr>
          <a:lstStyle/>
          <a:p>
            <a:r>
              <a:rPr lang="en-GB" sz="1200" dirty="0">
                <a:latin typeface="Chalkboard" panose="03050602040202020205" pitchFamily="66" charset="77"/>
              </a:rPr>
              <a:t>Service Task: uses a Service</a:t>
            </a:r>
          </a:p>
        </p:txBody>
      </p:sp>
      <p:pic>
        <p:nvPicPr>
          <p:cNvPr id="14" name="Picture 13" descr="A screenshot of a computer&#10;&#10;Description automatically generated">
            <a:extLst>
              <a:ext uri="{FF2B5EF4-FFF2-40B4-BE49-F238E27FC236}">
                <a16:creationId xmlns:a16="http://schemas.microsoft.com/office/drawing/2014/main" id="{9D6001D0-D16B-AD14-6D54-5317F56AB435}"/>
              </a:ext>
            </a:extLst>
          </p:cNvPr>
          <p:cNvPicPr>
            <a:picLocks noChangeAspect="1"/>
          </p:cNvPicPr>
          <p:nvPr/>
        </p:nvPicPr>
        <p:blipFill>
          <a:blip r:embed="rId2"/>
          <a:stretch>
            <a:fillRect/>
          </a:stretch>
        </p:blipFill>
        <p:spPr>
          <a:xfrm>
            <a:off x="924560" y="713650"/>
            <a:ext cx="5822160" cy="4707687"/>
          </a:xfrm>
          <a:prstGeom prst="rect">
            <a:avLst/>
          </a:prstGeom>
        </p:spPr>
      </p:pic>
      <p:sp>
        <p:nvSpPr>
          <p:cNvPr id="16" name="TextBox 15">
            <a:extLst>
              <a:ext uri="{FF2B5EF4-FFF2-40B4-BE49-F238E27FC236}">
                <a16:creationId xmlns:a16="http://schemas.microsoft.com/office/drawing/2014/main" id="{59493C4C-DF1C-87B4-9EE9-C2ACDDCE55AF}"/>
              </a:ext>
            </a:extLst>
          </p:cNvPr>
          <p:cNvSpPr txBox="1"/>
          <p:nvPr/>
        </p:nvSpPr>
        <p:spPr>
          <a:xfrm>
            <a:off x="2242820" y="2782669"/>
            <a:ext cx="2293620" cy="646331"/>
          </a:xfrm>
          <a:prstGeom prst="rect">
            <a:avLst/>
          </a:prstGeom>
          <a:noFill/>
        </p:spPr>
        <p:txBody>
          <a:bodyPr wrap="square">
            <a:spAutoFit/>
          </a:bodyPr>
          <a:lstStyle/>
          <a:p>
            <a:pPr algn="ctr"/>
            <a:r>
              <a:rPr lang="en-GB" sz="1200" dirty="0">
                <a:latin typeface="Chalkboard" panose="03050602040202020205" pitchFamily="66" charset="77"/>
              </a:rPr>
              <a:t>Receive Task: waits to receive a message from another participant</a:t>
            </a:r>
          </a:p>
        </p:txBody>
      </p:sp>
      <p:sp>
        <p:nvSpPr>
          <p:cNvPr id="18" name="TextBox 17">
            <a:extLst>
              <a:ext uri="{FF2B5EF4-FFF2-40B4-BE49-F238E27FC236}">
                <a16:creationId xmlns:a16="http://schemas.microsoft.com/office/drawing/2014/main" id="{14CEEEA1-5B76-5FD0-BA38-F7735C1EE0D5}"/>
              </a:ext>
            </a:extLst>
          </p:cNvPr>
          <p:cNvSpPr txBox="1"/>
          <p:nvPr/>
        </p:nvSpPr>
        <p:spPr>
          <a:xfrm>
            <a:off x="2242820" y="4639688"/>
            <a:ext cx="1838960" cy="646331"/>
          </a:xfrm>
          <a:prstGeom prst="rect">
            <a:avLst/>
          </a:prstGeom>
          <a:noFill/>
        </p:spPr>
        <p:txBody>
          <a:bodyPr wrap="square">
            <a:spAutoFit/>
          </a:bodyPr>
          <a:lstStyle/>
          <a:p>
            <a:pPr algn="ctr"/>
            <a:r>
              <a:rPr lang="en-GB" sz="1200" dirty="0">
                <a:latin typeface="Chalkboard" panose="03050602040202020205" pitchFamily="66" charset="77"/>
              </a:rPr>
              <a:t>Send Task: sends a Message to another participant</a:t>
            </a:r>
            <a:endParaRPr lang="en-GB" sz="1200" dirty="0"/>
          </a:p>
        </p:txBody>
      </p:sp>
      <p:sp>
        <p:nvSpPr>
          <p:cNvPr id="20" name="TextBox 19">
            <a:extLst>
              <a:ext uri="{FF2B5EF4-FFF2-40B4-BE49-F238E27FC236}">
                <a16:creationId xmlns:a16="http://schemas.microsoft.com/office/drawing/2014/main" id="{3C6FC2F8-54FA-AA9D-4FA4-037DC08A3D53}"/>
              </a:ext>
            </a:extLst>
          </p:cNvPr>
          <p:cNvSpPr txBox="1"/>
          <p:nvPr/>
        </p:nvSpPr>
        <p:spPr>
          <a:xfrm>
            <a:off x="2242820" y="3674577"/>
            <a:ext cx="1838960" cy="646331"/>
          </a:xfrm>
          <a:prstGeom prst="rect">
            <a:avLst/>
          </a:prstGeom>
          <a:noFill/>
        </p:spPr>
        <p:txBody>
          <a:bodyPr wrap="square">
            <a:spAutoFit/>
          </a:bodyPr>
          <a:lstStyle/>
          <a:p>
            <a:pPr algn="ctr"/>
            <a:r>
              <a:rPr lang="en-GB" sz="1200" dirty="0">
                <a:latin typeface="Chalkboard" panose="03050602040202020205" pitchFamily="66" charset="77"/>
              </a:rPr>
              <a:t>User Task: waits for human completion of task (via software)</a:t>
            </a:r>
          </a:p>
        </p:txBody>
      </p:sp>
      <p:sp>
        <p:nvSpPr>
          <p:cNvPr id="22" name="TextBox 21">
            <a:extLst>
              <a:ext uri="{FF2B5EF4-FFF2-40B4-BE49-F238E27FC236}">
                <a16:creationId xmlns:a16="http://schemas.microsoft.com/office/drawing/2014/main" id="{31FD5076-723A-1023-9BF1-2CA93FC36C5B}"/>
              </a:ext>
            </a:extLst>
          </p:cNvPr>
          <p:cNvSpPr txBox="1"/>
          <p:nvPr/>
        </p:nvSpPr>
        <p:spPr>
          <a:xfrm>
            <a:off x="6746720" y="908569"/>
            <a:ext cx="2293620" cy="646331"/>
          </a:xfrm>
          <a:prstGeom prst="rect">
            <a:avLst/>
          </a:prstGeom>
          <a:noFill/>
        </p:spPr>
        <p:txBody>
          <a:bodyPr wrap="square">
            <a:spAutoFit/>
          </a:bodyPr>
          <a:lstStyle/>
          <a:p>
            <a:pPr algn="ctr"/>
            <a:r>
              <a:rPr lang="en-GB" sz="1200" dirty="0">
                <a:latin typeface="Chalkboard" panose="03050602040202020205" pitchFamily="66" charset="77"/>
              </a:rPr>
              <a:t>Manual Task: waits for human completion of task (not via software)</a:t>
            </a:r>
          </a:p>
        </p:txBody>
      </p:sp>
      <p:sp>
        <p:nvSpPr>
          <p:cNvPr id="24" name="TextBox 23">
            <a:extLst>
              <a:ext uri="{FF2B5EF4-FFF2-40B4-BE49-F238E27FC236}">
                <a16:creationId xmlns:a16="http://schemas.microsoft.com/office/drawing/2014/main" id="{3A3B7F15-6B7D-2EFB-EC71-85D23F6FF7B7}"/>
              </a:ext>
            </a:extLst>
          </p:cNvPr>
          <p:cNvSpPr txBox="1"/>
          <p:nvPr/>
        </p:nvSpPr>
        <p:spPr>
          <a:xfrm>
            <a:off x="6553200" y="1870948"/>
            <a:ext cx="2547620" cy="461665"/>
          </a:xfrm>
          <a:prstGeom prst="rect">
            <a:avLst/>
          </a:prstGeom>
          <a:noFill/>
        </p:spPr>
        <p:txBody>
          <a:bodyPr wrap="square">
            <a:spAutoFit/>
          </a:bodyPr>
          <a:lstStyle/>
          <a:p>
            <a:pPr algn="ctr"/>
            <a:r>
              <a:rPr lang="en-GB" sz="1200" dirty="0">
                <a:latin typeface="Chalkboard" panose="03050602040202020205" pitchFamily="66" charset="77"/>
              </a:rPr>
              <a:t>Business Rule Task: executes a business rules engine</a:t>
            </a:r>
            <a:endParaRPr lang="en-GB" sz="1200" dirty="0"/>
          </a:p>
        </p:txBody>
      </p:sp>
      <p:sp>
        <p:nvSpPr>
          <p:cNvPr id="26" name="TextBox 25">
            <a:extLst>
              <a:ext uri="{FF2B5EF4-FFF2-40B4-BE49-F238E27FC236}">
                <a16:creationId xmlns:a16="http://schemas.microsoft.com/office/drawing/2014/main" id="{417398A2-350A-7CDE-A68A-A4B4F49C246F}"/>
              </a:ext>
            </a:extLst>
          </p:cNvPr>
          <p:cNvSpPr txBox="1"/>
          <p:nvPr/>
        </p:nvSpPr>
        <p:spPr>
          <a:xfrm>
            <a:off x="6766010" y="2860603"/>
            <a:ext cx="2171700" cy="276999"/>
          </a:xfrm>
          <a:prstGeom prst="rect">
            <a:avLst/>
          </a:prstGeom>
          <a:noFill/>
        </p:spPr>
        <p:txBody>
          <a:bodyPr wrap="square">
            <a:spAutoFit/>
          </a:bodyPr>
          <a:lstStyle/>
          <a:p>
            <a:r>
              <a:rPr lang="en-GB" sz="1200" dirty="0">
                <a:latin typeface="Chalkboard" panose="03050602040202020205" pitchFamily="66" charset="77"/>
              </a:rPr>
              <a:t>Script Task: executes code</a:t>
            </a:r>
          </a:p>
        </p:txBody>
      </p:sp>
      <p:sp>
        <p:nvSpPr>
          <p:cNvPr id="27" name="TextBox 26">
            <a:extLst>
              <a:ext uri="{FF2B5EF4-FFF2-40B4-BE49-F238E27FC236}">
                <a16:creationId xmlns:a16="http://schemas.microsoft.com/office/drawing/2014/main" id="{1F1FF46F-AA91-EF62-CE96-082A184FD786}"/>
              </a:ext>
            </a:extLst>
          </p:cNvPr>
          <p:cNvSpPr txBox="1"/>
          <p:nvPr/>
        </p:nvSpPr>
        <p:spPr>
          <a:xfrm>
            <a:off x="6816810" y="3803487"/>
            <a:ext cx="2171700" cy="276999"/>
          </a:xfrm>
          <a:prstGeom prst="rect">
            <a:avLst/>
          </a:prstGeom>
          <a:noFill/>
        </p:spPr>
        <p:txBody>
          <a:bodyPr wrap="square">
            <a:spAutoFit/>
          </a:bodyPr>
          <a:lstStyle/>
          <a:p>
            <a:r>
              <a:rPr lang="en-GB" sz="1200" dirty="0">
                <a:latin typeface="Chalkboard" panose="03050602040202020205" pitchFamily="66" charset="77"/>
              </a:rPr>
              <a:t>Loop: this task loops</a:t>
            </a:r>
          </a:p>
        </p:txBody>
      </p:sp>
      <p:sp>
        <p:nvSpPr>
          <p:cNvPr id="28" name="TextBox 27">
            <a:extLst>
              <a:ext uri="{FF2B5EF4-FFF2-40B4-BE49-F238E27FC236}">
                <a16:creationId xmlns:a16="http://schemas.microsoft.com/office/drawing/2014/main" id="{3672B2C9-2473-1232-1E0C-44995BFAB73B}"/>
              </a:ext>
            </a:extLst>
          </p:cNvPr>
          <p:cNvSpPr txBox="1"/>
          <p:nvPr/>
        </p:nvSpPr>
        <p:spPr>
          <a:xfrm>
            <a:off x="6816810" y="4802919"/>
            <a:ext cx="2171700" cy="461665"/>
          </a:xfrm>
          <a:prstGeom prst="rect">
            <a:avLst/>
          </a:prstGeom>
          <a:noFill/>
        </p:spPr>
        <p:txBody>
          <a:bodyPr wrap="square">
            <a:spAutoFit/>
          </a:bodyPr>
          <a:lstStyle/>
          <a:p>
            <a:r>
              <a:rPr lang="en-GB" sz="1200" dirty="0">
                <a:latin typeface="Chalkboard" panose="03050602040202020205" pitchFamily="66" charset="77"/>
              </a:rPr>
              <a:t>Transaction: this task is a transaction</a:t>
            </a:r>
          </a:p>
        </p:txBody>
      </p:sp>
    </p:spTree>
    <p:extLst>
      <p:ext uri="{BB962C8B-B14F-4D97-AF65-F5344CB8AC3E}">
        <p14:creationId xmlns:p14="http://schemas.microsoft.com/office/powerpoint/2010/main" val="2926690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57202"/>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Out-Only (Notification)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12</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832887" y="357390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694589" y="3573898"/>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12652" y="381882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flipH="1">
            <a:off x="3838910" y="3573898"/>
            <a:ext cx="8922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14774" y="3296831"/>
            <a:ext cx="1172300" cy="253916"/>
          </a:xfrm>
          <a:prstGeom prst="rect">
            <a:avLst/>
          </a:prstGeom>
          <a:noFill/>
        </p:spPr>
        <p:txBody>
          <a:bodyPr wrap="square" rtlCol="0">
            <a:spAutoFit/>
          </a:bodyPr>
          <a:lstStyle/>
          <a:p>
            <a:r>
              <a:rPr lang="en-GB" sz="1050" dirty="0"/>
              <a:t>1.1 notification()</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081898" y="3664001"/>
            <a:ext cx="954917"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943600" y="3663998"/>
            <a:ext cx="881743" cy="300082"/>
          </a:xfrm>
          <a:prstGeom prst="rect">
            <a:avLst/>
          </a:prstGeom>
          <a:noFill/>
        </p:spPr>
        <p:txBody>
          <a:bodyPr wrap="square" rtlCol="0">
            <a:spAutoFit/>
          </a:bodyPr>
          <a:lstStyle/>
          <a:p>
            <a:r>
              <a:rPr lang="en-GB" sz="1350" dirty="0"/>
              <a:t>:provider</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176157" y="2024641"/>
            <a:ext cx="3257550"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Out-Only pattern the requestor subscribes to the provider, and an operation is triggered by receipt of a message but it does not acknowledge the message to the provider.</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1"/>
          </p:cNvCxnSpPr>
          <p:nvPr/>
        </p:nvCxnSpPr>
        <p:spPr>
          <a:xfrm flipH="1">
            <a:off x="4572001" y="2797930"/>
            <a:ext cx="604156" cy="10208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FFA7E88-9848-7515-9965-45F7DEC76C1C}"/>
              </a:ext>
            </a:extLst>
          </p:cNvPr>
          <p:cNvSpPr txBox="1"/>
          <p:nvPr/>
        </p:nvSpPr>
        <p:spPr>
          <a:xfrm>
            <a:off x="225439" y="2553107"/>
            <a:ext cx="3257550"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we call this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notification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10" name="Straight Arrow Connector 9">
            <a:extLst>
              <a:ext uri="{FF2B5EF4-FFF2-40B4-BE49-F238E27FC236}">
                <a16:creationId xmlns:a16="http://schemas.microsoft.com/office/drawing/2014/main" id="{A7A674CE-A738-4142-C97E-FFFD774C4BB7}"/>
              </a:ext>
            </a:extLst>
          </p:cNvPr>
          <p:cNvCxnSpPr>
            <a:cxnSpLocks/>
            <a:stCxn id="9" idx="3"/>
          </p:cNvCxnSpPr>
          <p:nvPr/>
        </p:nvCxnSpPr>
        <p:spPr>
          <a:xfrm flipV="1">
            <a:off x="3482989" y="2654695"/>
            <a:ext cx="1604085" cy="484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4190248"/>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9"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5CAF4A-5D33-732E-3FB9-306A7E3E4413}"/>
              </a:ext>
            </a:extLst>
          </p:cNvPr>
          <p:cNvSpPr>
            <a:spLocks noGrp="1"/>
          </p:cNvSpPr>
          <p:nvPr>
            <p:ph type="sldNum" sz="quarter" idx="12"/>
          </p:nvPr>
        </p:nvSpPr>
        <p:spPr/>
        <p:txBody>
          <a:bodyPr/>
          <a:lstStyle/>
          <a:p>
            <a:fld id="{867D4A06-35AE-BD4A-84A9-613A26F3D41D}" type="slidenum">
              <a:rPr lang="en-US" smtClean="0"/>
              <a:pPr/>
              <a:t>120</a:t>
            </a:fld>
            <a:endParaRPr lang="en-US"/>
          </a:p>
        </p:txBody>
      </p:sp>
      <p:pic>
        <p:nvPicPr>
          <p:cNvPr id="4" name="Picture 3" descr="A black and white background with white circles&#10;&#10;Description automatically generated">
            <a:extLst>
              <a:ext uri="{FF2B5EF4-FFF2-40B4-BE49-F238E27FC236}">
                <a16:creationId xmlns:a16="http://schemas.microsoft.com/office/drawing/2014/main" id="{B17BA6CA-5726-F9F3-7053-E944EFDA64F3}"/>
              </a:ext>
            </a:extLst>
          </p:cNvPr>
          <p:cNvPicPr>
            <a:picLocks noChangeAspect="1"/>
          </p:cNvPicPr>
          <p:nvPr/>
        </p:nvPicPr>
        <p:blipFill>
          <a:blip r:embed="rId2"/>
          <a:stretch>
            <a:fillRect/>
          </a:stretch>
        </p:blipFill>
        <p:spPr>
          <a:xfrm>
            <a:off x="966469" y="814754"/>
            <a:ext cx="4782396" cy="3912870"/>
          </a:xfrm>
          <a:prstGeom prst="rect">
            <a:avLst/>
          </a:prstGeom>
        </p:spPr>
      </p:pic>
      <p:sp>
        <p:nvSpPr>
          <p:cNvPr id="5" name="TextBox 4">
            <a:extLst>
              <a:ext uri="{FF2B5EF4-FFF2-40B4-BE49-F238E27FC236}">
                <a16:creationId xmlns:a16="http://schemas.microsoft.com/office/drawing/2014/main" id="{9E2EA6EA-C7D6-A6A3-0D13-F75C5740F43F}"/>
              </a:ext>
            </a:extLst>
          </p:cNvPr>
          <p:cNvSpPr txBox="1"/>
          <p:nvPr/>
        </p:nvSpPr>
        <p:spPr>
          <a:xfrm>
            <a:off x="1768320" y="967154"/>
            <a:ext cx="2293620" cy="461665"/>
          </a:xfrm>
          <a:prstGeom prst="rect">
            <a:avLst/>
          </a:prstGeom>
          <a:noFill/>
        </p:spPr>
        <p:txBody>
          <a:bodyPr wrap="square">
            <a:spAutoFit/>
          </a:bodyPr>
          <a:lstStyle/>
          <a:p>
            <a:pPr algn="ctr"/>
            <a:r>
              <a:rPr lang="en-GB" sz="1200" dirty="0">
                <a:latin typeface="Chalkboard" panose="03050602040202020205" pitchFamily="66" charset="77"/>
              </a:rPr>
              <a:t>None Event: typically start or end, no defined trigger</a:t>
            </a:r>
          </a:p>
        </p:txBody>
      </p:sp>
      <p:sp>
        <p:nvSpPr>
          <p:cNvPr id="6" name="TextBox 5">
            <a:extLst>
              <a:ext uri="{FF2B5EF4-FFF2-40B4-BE49-F238E27FC236}">
                <a16:creationId xmlns:a16="http://schemas.microsoft.com/office/drawing/2014/main" id="{5958D9CE-DEAB-3B97-FBF6-1AF83DA5F978}"/>
              </a:ext>
            </a:extLst>
          </p:cNvPr>
          <p:cNvSpPr txBox="1"/>
          <p:nvPr/>
        </p:nvSpPr>
        <p:spPr>
          <a:xfrm>
            <a:off x="1687040" y="1688514"/>
            <a:ext cx="2293620" cy="646331"/>
          </a:xfrm>
          <a:prstGeom prst="rect">
            <a:avLst/>
          </a:prstGeom>
          <a:noFill/>
        </p:spPr>
        <p:txBody>
          <a:bodyPr wrap="square">
            <a:spAutoFit/>
          </a:bodyPr>
          <a:lstStyle/>
          <a:p>
            <a:pPr algn="ctr"/>
            <a:r>
              <a:rPr lang="en-GB" sz="1200" dirty="0">
                <a:latin typeface="Chalkboard" panose="03050602040202020205" pitchFamily="66" charset="77"/>
              </a:rPr>
              <a:t>Message Event: a message is received from another participant</a:t>
            </a:r>
          </a:p>
        </p:txBody>
      </p:sp>
      <p:sp>
        <p:nvSpPr>
          <p:cNvPr id="7" name="TextBox 6">
            <a:extLst>
              <a:ext uri="{FF2B5EF4-FFF2-40B4-BE49-F238E27FC236}">
                <a16:creationId xmlns:a16="http://schemas.microsoft.com/office/drawing/2014/main" id="{F8CCF5C4-9103-B5A4-972D-310C0FC32C48}"/>
              </a:ext>
            </a:extLst>
          </p:cNvPr>
          <p:cNvSpPr txBox="1"/>
          <p:nvPr/>
        </p:nvSpPr>
        <p:spPr>
          <a:xfrm>
            <a:off x="1615920" y="2448023"/>
            <a:ext cx="2293620" cy="461665"/>
          </a:xfrm>
          <a:prstGeom prst="rect">
            <a:avLst/>
          </a:prstGeom>
          <a:noFill/>
        </p:spPr>
        <p:txBody>
          <a:bodyPr wrap="square">
            <a:spAutoFit/>
          </a:bodyPr>
          <a:lstStyle/>
          <a:p>
            <a:pPr algn="ctr"/>
            <a:r>
              <a:rPr lang="en-GB" sz="1200" dirty="0">
                <a:latin typeface="Chalkboard" panose="03050602040202020205" pitchFamily="66" charset="77"/>
              </a:rPr>
              <a:t>Time Event: a date or time triggers a process</a:t>
            </a:r>
          </a:p>
        </p:txBody>
      </p:sp>
      <p:sp>
        <p:nvSpPr>
          <p:cNvPr id="8" name="TextBox 7">
            <a:extLst>
              <a:ext uri="{FF2B5EF4-FFF2-40B4-BE49-F238E27FC236}">
                <a16:creationId xmlns:a16="http://schemas.microsoft.com/office/drawing/2014/main" id="{0470E919-2A9D-0DF3-3079-9B366403FB80}"/>
              </a:ext>
            </a:extLst>
          </p:cNvPr>
          <p:cNvSpPr txBox="1"/>
          <p:nvPr/>
        </p:nvSpPr>
        <p:spPr>
          <a:xfrm>
            <a:off x="5974560" y="1688514"/>
            <a:ext cx="2293620" cy="461665"/>
          </a:xfrm>
          <a:prstGeom prst="rect">
            <a:avLst/>
          </a:prstGeom>
          <a:noFill/>
        </p:spPr>
        <p:txBody>
          <a:bodyPr wrap="square">
            <a:spAutoFit/>
          </a:bodyPr>
          <a:lstStyle/>
          <a:p>
            <a:pPr algn="ctr"/>
            <a:r>
              <a:rPr lang="en-GB" sz="1200" dirty="0">
                <a:latin typeface="Chalkboard" panose="03050602040202020205" pitchFamily="66" charset="77"/>
              </a:rPr>
              <a:t>Signal Event: a broadcast event triggers flows</a:t>
            </a:r>
          </a:p>
        </p:txBody>
      </p:sp>
      <p:sp>
        <p:nvSpPr>
          <p:cNvPr id="9" name="TextBox 8">
            <a:extLst>
              <a:ext uri="{FF2B5EF4-FFF2-40B4-BE49-F238E27FC236}">
                <a16:creationId xmlns:a16="http://schemas.microsoft.com/office/drawing/2014/main" id="{2513C64E-48F3-6B96-1C25-8FACC0A9867C}"/>
              </a:ext>
            </a:extLst>
          </p:cNvPr>
          <p:cNvSpPr txBox="1"/>
          <p:nvPr/>
        </p:nvSpPr>
        <p:spPr>
          <a:xfrm>
            <a:off x="1687040" y="4236011"/>
            <a:ext cx="2293620" cy="461665"/>
          </a:xfrm>
          <a:prstGeom prst="rect">
            <a:avLst/>
          </a:prstGeom>
          <a:noFill/>
        </p:spPr>
        <p:txBody>
          <a:bodyPr wrap="square">
            <a:spAutoFit/>
          </a:bodyPr>
          <a:lstStyle/>
          <a:p>
            <a:pPr algn="ctr"/>
            <a:r>
              <a:rPr lang="en-GB" sz="1200" dirty="0">
                <a:latin typeface="Chalkboard" panose="03050602040202020205" pitchFamily="66" charset="77"/>
              </a:rPr>
              <a:t>Compensation Event: triggers a compensation sub-process</a:t>
            </a:r>
          </a:p>
        </p:txBody>
      </p:sp>
      <p:sp>
        <p:nvSpPr>
          <p:cNvPr id="10" name="TextBox 9">
            <a:extLst>
              <a:ext uri="{FF2B5EF4-FFF2-40B4-BE49-F238E27FC236}">
                <a16:creationId xmlns:a16="http://schemas.microsoft.com/office/drawing/2014/main" id="{F23EA370-C5BE-F7DE-4B6F-4D2162109638}"/>
              </a:ext>
            </a:extLst>
          </p:cNvPr>
          <p:cNvSpPr txBox="1"/>
          <p:nvPr/>
        </p:nvSpPr>
        <p:spPr>
          <a:xfrm>
            <a:off x="5974560" y="874820"/>
            <a:ext cx="2293620" cy="646331"/>
          </a:xfrm>
          <a:prstGeom prst="rect">
            <a:avLst/>
          </a:prstGeom>
          <a:noFill/>
        </p:spPr>
        <p:txBody>
          <a:bodyPr wrap="square">
            <a:spAutoFit/>
          </a:bodyPr>
          <a:lstStyle/>
          <a:p>
            <a:pPr algn="ctr"/>
            <a:r>
              <a:rPr lang="en-GB" sz="1200" dirty="0">
                <a:latin typeface="Chalkboard" panose="03050602040202020205" pitchFamily="66" charset="77"/>
              </a:rPr>
              <a:t>Conditional Event: triggers when a conditional expression becomes true</a:t>
            </a:r>
          </a:p>
        </p:txBody>
      </p:sp>
      <p:sp>
        <p:nvSpPr>
          <p:cNvPr id="11" name="TextBox 10">
            <a:extLst>
              <a:ext uri="{FF2B5EF4-FFF2-40B4-BE49-F238E27FC236}">
                <a16:creationId xmlns:a16="http://schemas.microsoft.com/office/drawing/2014/main" id="{987271B2-A0D3-6F89-BC25-B4298913F0C1}"/>
              </a:ext>
            </a:extLst>
          </p:cNvPr>
          <p:cNvSpPr txBox="1"/>
          <p:nvPr/>
        </p:nvSpPr>
        <p:spPr>
          <a:xfrm>
            <a:off x="1687040" y="3229987"/>
            <a:ext cx="2293620" cy="646331"/>
          </a:xfrm>
          <a:prstGeom prst="rect">
            <a:avLst/>
          </a:prstGeom>
          <a:noFill/>
        </p:spPr>
        <p:txBody>
          <a:bodyPr wrap="square">
            <a:spAutoFit/>
          </a:bodyPr>
          <a:lstStyle/>
          <a:p>
            <a:pPr algn="ctr"/>
            <a:r>
              <a:rPr lang="en-GB" sz="1200" dirty="0">
                <a:latin typeface="Chalkboard" panose="03050602040202020205" pitchFamily="66" charset="77"/>
              </a:rPr>
              <a:t>Escalation Event: triggers a sub-process to expedite completion of an activity</a:t>
            </a:r>
          </a:p>
        </p:txBody>
      </p:sp>
      <p:sp>
        <p:nvSpPr>
          <p:cNvPr id="12" name="TextBox 11">
            <a:extLst>
              <a:ext uri="{FF2B5EF4-FFF2-40B4-BE49-F238E27FC236}">
                <a16:creationId xmlns:a16="http://schemas.microsoft.com/office/drawing/2014/main" id="{F3FBD4EB-B90D-7581-1F81-1EC47E8E4DDF}"/>
              </a:ext>
            </a:extLst>
          </p:cNvPr>
          <p:cNvSpPr txBox="1"/>
          <p:nvPr/>
        </p:nvSpPr>
        <p:spPr>
          <a:xfrm>
            <a:off x="5974560" y="2449085"/>
            <a:ext cx="2293620" cy="646331"/>
          </a:xfrm>
          <a:prstGeom prst="rect">
            <a:avLst/>
          </a:prstGeom>
          <a:noFill/>
        </p:spPr>
        <p:txBody>
          <a:bodyPr wrap="square">
            <a:spAutoFit/>
          </a:bodyPr>
          <a:lstStyle/>
          <a:p>
            <a:pPr algn="ctr"/>
            <a:r>
              <a:rPr lang="en-GB" sz="1200" dirty="0">
                <a:latin typeface="Chalkboard" panose="03050602040202020205" pitchFamily="66" charset="77"/>
              </a:rPr>
              <a:t>Parallel Event: multiple events required to trigger a sub-process</a:t>
            </a:r>
          </a:p>
        </p:txBody>
      </p:sp>
      <p:sp>
        <p:nvSpPr>
          <p:cNvPr id="13" name="TextBox 12">
            <a:extLst>
              <a:ext uri="{FF2B5EF4-FFF2-40B4-BE49-F238E27FC236}">
                <a16:creationId xmlns:a16="http://schemas.microsoft.com/office/drawing/2014/main" id="{BF398A10-76C9-7349-7175-879EBF80B016}"/>
              </a:ext>
            </a:extLst>
          </p:cNvPr>
          <p:cNvSpPr txBox="1"/>
          <p:nvPr/>
        </p:nvSpPr>
        <p:spPr>
          <a:xfrm>
            <a:off x="5974560" y="3229987"/>
            <a:ext cx="2293620" cy="830997"/>
          </a:xfrm>
          <a:prstGeom prst="rect">
            <a:avLst/>
          </a:prstGeom>
          <a:noFill/>
        </p:spPr>
        <p:txBody>
          <a:bodyPr wrap="square">
            <a:spAutoFit/>
          </a:bodyPr>
          <a:lstStyle/>
          <a:p>
            <a:pPr algn="ctr"/>
            <a:r>
              <a:rPr lang="en-GB" sz="1200" dirty="0">
                <a:latin typeface="Chalkboard" panose="03050602040202020205" pitchFamily="66" charset="77"/>
              </a:rPr>
              <a:t>Cancel Event: used to trigger a sub-process with the abnormal termination of a transaction</a:t>
            </a:r>
          </a:p>
        </p:txBody>
      </p:sp>
      <p:sp>
        <p:nvSpPr>
          <p:cNvPr id="14" name="TextBox 13">
            <a:extLst>
              <a:ext uri="{FF2B5EF4-FFF2-40B4-BE49-F238E27FC236}">
                <a16:creationId xmlns:a16="http://schemas.microsoft.com/office/drawing/2014/main" id="{400AD0BD-B272-B554-6593-7BD18050C5DF}"/>
              </a:ext>
            </a:extLst>
          </p:cNvPr>
          <p:cNvSpPr txBox="1"/>
          <p:nvPr/>
        </p:nvSpPr>
        <p:spPr>
          <a:xfrm>
            <a:off x="559830" y="5280330"/>
            <a:ext cx="8024340" cy="338554"/>
          </a:xfrm>
          <a:prstGeom prst="rect">
            <a:avLst/>
          </a:prstGeom>
          <a:noFill/>
        </p:spPr>
        <p:txBody>
          <a:bodyPr wrap="square" rtlCol="0">
            <a:spAutoFit/>
          </a:bodyPr>
          <a:lstStyle/>
          <a:p>
            <a:r>
              <a:rPr lang="en-GB" sz="1600" b="1" dirty="0">
                <a:latin typeface="Chalkboard" panose="03050602040202020205" pitchFamily="66" charset="77"/>
              </a:rPr>
              <a:t>Event:</a:t>
            </a:r>
            <a:r>
              <a:rPr lang="en-GB" sz="1600" dirty="0">
                <a:latin typeface="Chalkboard" panose="03050602040202020205" pitchFamily="66" charset="77"/>
              </a:rPr>
              <a:t> something that happens within a flow: starts it, ends it, or interrupts it.</a:t>
            </a:r>
          </a:p>
        </p:txBody>
      </p:sp>
    </p:spTree>
    <p:extLst>
      <p:ext uri="{BB962C8B-B14F-4D97-AF65-F5344CB8AC3E}">
        <p14:creationId xmlns:p14="http://schemas.microsoft.com/office/powerpoint/2010/main" val="19847873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1D3B1A-49C9-E4C5-0623-3EC505B050DF}"/>
              </a:ext>
            </a:extLst>
          </p:cNvPr>
          <p:cNvSpPr>
            <a:spLocks noGrp="1"/>
          </p:cNvSpPr>
          <p:nvPr>
            <p:ph type="sldNum" sz="quarter" idx="12"/>
          </p:nvPr>
        </p:nvSpPr>
        <p:spPr/>
        <p:txBody>
          <a:bodyPr/>
          <a:lstStyle/>
          <a:p>
            <a:fld id="{867D4A06-35AE-BD4A-84A9-613A26F3D41D}" type="slidenum">
              <a:rPr lang="en-US" smtClean="0"/>
              <a:pPr/>
              <a:t>121</a:t>
            </a:fld>
            <a:endParaRPr lang="en-US"/>
          </a:p>
        </p:txBody>
      </p:sp>
      <p:pic>
        <p:nvPicPr>
          <p:cNvPr id="4" name="Picture 3" descr="A white cross in a diamond shape&#10;&#10;Description automatically generated">
            <a:extLst>
              <a:ext uri="{FF2B5EF4-FFF2-40B4-BE49-F238E27FC236}">
                <a16:creationId xmlns:a16="http://schemas.microsoft.com/office/drawing/2014/main" id="{271346D7-97C6-048A-3E19-73DFBE6E5640}"/>
              </a:ext>
            </a:extLst>
          </p:cNvPr>
          <p:cNvPicPr>
            <a:picLocks noChangeAspect="1"/>
          </p:cNvPicPr>
          <p:nvPr/>
        </p:nvPicPr>
        <p:blipFill>
          <a:blip r:embed="rId2"/>
          <a:stretch>
            <a:fillRect/>
          </a:stretch>
        </p:blipFill>
        <p:spPr>
          <a:xfrm>
            <a:off x="2834640" y="915950"/>
            <a:ext cx="689610" cy="4137660"/>
          </a:xfrm>
          <a:prstGeom prst="rect">
            <a:avLst/>
          </a:prstGeom>
        </p:spPr>
      </p:pic>
      <p:sp>
        <p:nvSpPr>
          <p:cNvPr id="5" name="TextBox 4">
            <a:extLst>
              <a:ext uri="{FF2B5EF4-FFF2-40B4-BE49-F238E27FC236}">
                <a16:creationId xmlns:a16="http://schemas.microsoft.com/office/drawing/2014/main" id="{C77A989D-AA28-F2E2-AE95-233FC6684F4C}"/>
              </a:ext>
            </a:extLst>
          </p:cNvPr>
          <p:cNvSpPr txBox="1"/>
          <p:nvPr/>
        </p:nvSpPr>
        <p:spPr>
          <a:xfrm>
            <a:off x="3690620" y="915950"/>
            <a:ext cx="2293620" cy="646331"/>
          </a:xfrm>
          <a:prstGeom prst="rect">
            <a:avLst/>
          </a:prstGeom>
          <a:noFill/>
        </p:spPr>
        <p:txBody>
          <a:bodyPr wrap="square">
            <a:spAutoFit/>
          </a:bodyPr>
          <a:lstStyle/>
          <a:p>
            <a:pPr algn="ctr"/>
            <a:r>
              <a:rPr lang="en-GB" sz="1200" dirty="0">
                <a:latin typeface="Chalkboard" panose="03050602040202020205" pitchFamily="66" charset="77"/>
              </a:rPr>
              <a:t>Exclusive: creates alternative paths based upon an expression, only one taken</a:t>
            </a:r>
          </a:p>
        </p:txBody>
      </p:sp>
      <p:sp>
        <p:nvSpPr>
          <p:cNvPr id="6" name="TextBox 5">
            <a:extLst>
              <a:ext uri="{FF2B5EF4-FFF2-40B4-BE49-F238E27FC236}">
                <a16:creationId xmlns:a16="http://schemas.microsoft.com/office/drawing/2014/main" id="{81F6A8B2-A8E1-6885-AFD6-6316B1FEDF61}"/>
              </a:ext>
            </a:extLst>
          </p:cNvPr>
          <p:cNvSpPr txBox="1"/>
          <p:nvPr/>
        </p:nvSpPr>
        <p:spPr>
          <a:xfrm>
            <a:off x="3690620" y="1779550"/>
            <a:ext cx="2293620" cy="830997"/>
          </a:xfrm>
          <a:prstGeom prst="rect">
            <a:avLst/>
          </a:prstGeom>
          <a:noFill/>
        </p:spPr>
        <p:txBody>
          <a:bodyPr wrap="square">
            <a:spAutoFit/>
          </a:bodyPr>
          <a:lstStyle/>
          <a:p>
            <a:pPr algn="ctr"/>
            <a:r>
              <a:rPr lang="en-GB" sz="1200" dirty="0">
                <a:latin typeface="Chalkboard" panose="03050602040202020205" pitchFamily="66" charset="77"/>
              </a:rPr>
              <a:t>Inclusive: creates alternative paths based upon an expression, may be taken in parallel</a:t>
            </a:r>
          </a:p>
        </p:txBody>
      </p:sp>
      <p:sp>
        <p:nvSpPr>
          <p:cNvPr id="7" name="TextBox 6">
            <a:extLst>
              <a:ext uri="{FF2B5EF4-FFF2-40B4-BE49-F238E27FC236}">
                <a16:creationId xmlns:a16="http://schemas.microsoft.com/office/drawing/2014/main" id="{8E467A40-F9C4-620F-F483-D19F179102C3}"/>
              </a:ext>
            </a:extLst>
          </p:cNvPr>
          <p:cNvSpPr txBox="1"/>
          <p:nvPr/>
        </p:nvSpPr>
        <p:spPr>
          <a:xfrm>
            <a:off x="3619500" y="2856788"/>
            <a:ext cx="2293620" cy="276999"/>
          </a:xfrm>
          <a:prstGeom prst="rect">
            <a:avLst/>
          </a:prstGeom>
          <a:noFill/>
        </p:spPr>
        <p:txBody>
          <a:bodyPr wrap="square">
            <a:spAutoFit/>
          </a:bodyPr>
          <a:lstStyle/>
          <a:p>
            <a:pPr algn="ctr"/>
            <a:r>
              <a:rPr lang="en-GB" sz="1200" dirty="0">
                <a:latin typeface="Chalkboard" panose="03050602040202020205" pitchFamily="66" charset="77"/>
              </a:rPr>
              <a:t>Parallel: split of join paths</a:t>
            </a:r>
          </a:p>
        </p:txBody>
      </p:sp>
      <p:sp>
        <p:nvSpPr>
          <p:cNvPr id="8" name="TextBox 7">
            <a:extLst>
              <a:ext uri="{FF2B5EF4-FFF2-40B4-BE49-F238E27FC236}">
                <a16:creationId xmlns:a16="http://schemas.microsoft.com/office/drawing/2014/main" id="{146779F5-5E93-D0A8-530E-469F32ECBDAE}"/>
              </a:ext>
            </a:extLst>
          </p:cNvPr>
          <p:cNvSpPr txBox="1"/>
          <p:nvPr/>
        </p:nvSpPr>
        <p:spPr>
          <a:xfrm>
            <a:off x="3619500" y="3599082"/>
            <a:ext cx="2293620" cy="646331"/>
          </a:xfrm>
          <a:prstGeom prst="rect">
            <a:avLst/>
          </a:prstGeom>
          <a:noFill/>
        </p:spPr>
        <p:txBody>
          <a:bodyPr wrap="square">
            <a:spAutoFit/>
          </a:bodyPr>
          <a:lstStyle/>
          <a:p>
            <a:pPr algn="ctr"/>
            <a:r>
              <a:rPr lang="en-GB" sz="1200" dirty="0">
                <a:latin typeface="Chalkboard" panose="03050602040202020205" pitchFamily="66" charset="77"/>
              </a:rPr>
              <a:t>Complex: a complex expression determines what paths are taken</a:t>
            </a:r>
          </a:p>
        </p:txBody>
      </p:sp>
      <p:sp>
        <p:nvSpPr>
          <p:cNvPr id="9" name="TextBox 8">
            <a:extLst>
              <a:ext uri="{FF2B5EF4-FFF2-40B4-BE49-F238E27FC236}">
                <a16:creationId xmlns:a16="http://schemas.microsoft.com/office/drawing/2014/main" id="{B336DBE4-EB5B-7362-DDF9-EC02095D08F4}"/>
              </a:ext>
            </a:extLst>
          </p:cNvPr>
          <p:cNvSpPr txBox="1"/>
          <p:nvPr/>
        </p:nvSpPr>
        <p:spPr>
          <a:xfrm>
            <a:off x="3619500" y="4445488"/>
            <a:ext cx="2293620" cy="646331"/>
          </a:xfrm>
          <a:prstGeom prst="rect">
            <a:avLst/>
          </a:prstGeom>
          <a:noFill/>
        </p:spPr>
        <p:txBody>
          <a:bodyPr wrap="square">
            <a:spAutoFit/>
          </a:bodyPr>
          <a:lstStyle/>
          <a:p>
            <a:pPr algn="ctr"/>
            <a:r>
              <a:rPr lang="en-GB" sz="1200" dirty="0">
                <a:latin typeface="Chalkboard" panose="03050602040202020205" pitchFamily="66" charset="77"/>
              </a:rPr>
              <a:t>Event: instead of an expression, an event determines what path is taken</a:t>
            </a:r>
          </a:p>
        </p:txBody>
      </p:sp>
      <p:sp>
        <p:nvSpPr>
          <p:cNvPr id="10" name="TextBox 9">
            <a:extLst>
              <a:ext uri="{FF2B5EF4-FFF2-40B4-BE49-F238E27FC236}">
                <a16:creationId xmlns:a16="http://schemas.microsoft.com/office/drawing/2014/main" id="{1999D0DB-648D-BA6F-0716-DC1E64ED5B72}"/>
              </a:ext>
            </a:extLst>
          </p:cNvPr>
          <p:cNvSpPr txBox="1"/>
          <p:nvPr/>
        </p:nvSpPr>
        <p:spPr>
          <a:xfrm>
            <a:off x="1734065" y="5462466"/>
            <a:ext cx="6064490" cy="338554"/>
          </a:xfrm>
          <a:prstGeom prst="rect">
            <a:avLst/>
          </a:prstGeom>
          <a:noFill/>
        </p:spPr>
        <p:txBody>
          <a:bodyPr wrap="square" rtlCol="0">
            <a:spAutoFit/>
          </a:bodyPr>
          <a:lstStyle/>
          <a:p>
            <a:r>
              <a:rPr lang="en-GB" sz="1600" b="1" dirty="0">
                <a:latin typeface="Chalkboard" panose="03050602040202020205" pitchFamily="66" charset="77"/>
              </a:rPr>
              <a:t>Gateway:</a:t>
            </a:r>
            <a:r>
              <a:rPr lang="en-GB" sz="1600" dirty="0">
                <a:latin typeface="Chalkboard" panose="03050602040202020205" pitchFamily="66" charset="77"/>
              </a:rPr>
              <a:t> controls how sequence flow branches and converges</a:t>
            </a:r>
          </a:p>
        </p:txBody>
      </p:sp>
    </p:spTree>
    <p:extLst>
      <p:ext uri="{BB962C8B-B14F-4D97-AF65-F5344CB8AC3E}">
        <p14:creationId xmlns:p14="http://schemas.microsoft.com/office/powerpoint/2010/main" val="14173865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04830672-118E-8433-34AD-60C5508E4553}"/>
              </a:ext>
            </a:extLst>
          </p:cNvPr>
          <p:cNvCxnSpPr/>
          <p:nvPr/>
        </p:nvCxnSpPr>
        <p:spPr>
          <a:xfrm>
            <a:off x="4273062" y="2809142"/>
            <a:ext cx="1590152"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03DDF30-5093-42E8-6CD1-00FA60A7ABB3}"/>
              </a:ext>
            </a:extLst>
          </p:cNvPr>
          <p:cNvSpPr txBox="1"/>
          <p:nvPr/>
        </p:nvSpPr>
        <p:spPr>
          <a:xfrm>
            <a:off x="2679142" y="2670643"/>
            <a:ext cx="1458267" cy="300082"/>
          </a:xfrm>
          <a:prstGeom prst="rect">
            <a:avLst/>
          </a:prstGeom>
          <a:noFill/>
        </p:spPr>
        <p:txBody>
          <a:bodyPr wrap="square">
            <a:spAutoFit/>
          </a:bodyPr>
          <a:lstStyle/>
          <a:p>
            <a:r>
              <a:rPr lang="en-US" sz="1350" dirty="0">
                <a:latin typeface="Chalkboard" panose="03050602040202020205" pitchFamily="66" charset="77"/>
              </a:rPr>
              <a:t>Sequence Flow</a:t>
            </a:r>
          </a:p>
        </p:txBody>
      </p:sp>
      <p:cxnSp>
        <p:nvCxnSpPr>
          <p:cNvPr id="7" name="Straight Arrow Connector 6">
            <a:extLst>
              <a:ext uri="{FF2B5EF4-FFF2-40B4-BE49-F238E27FC236}">
                <a16:creationId xmlns:a16="http://schemas.microsoft.com/office/drawing/2014/main" id="{284F6E94-1B95-776E-600C-60E6B5BD55AA}"/>
              </a:ext>
            </a:extLst>
          </p:cNvPr>
          <p:cNvCxnSpPr/>
          <p:nvPr/>
        </p:nvCxnSpPr>
        <p:spPr>
          <a:xfrm>
            <a:off x="4273062" y="3179675"/>
            <a:ext cx="1590152" cy="0"/>
          </a:xfrm>
          <a:prstGeom prst="straightConnector1">
            <a:avLst/>
          </a:prstGeom>
          <a:ln w="34925">
            <a:solidFill>
              <a:schemeClr val="tx1"/>
            </a:solidFill>
            <a:prstDash val="dash"/>
            <a:headEnd type="oval"/>
            <a:tailEnd type="triangle" w="lg"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4469FED-8D5D-7E46-01AC-19E7C6CCC51B}"/>
              </a:ext>
            </a:extLst>
          </p:cNvPr>
          <p:cNvSpPr txBox="1"/>
          <p:nvPr/>
        </p:nvSpPr>
        <p:spPr>
          <a:xfrm>
            <a:off x="2679142" y="3041176"/>
            <a:ext cx="1330151" cy="300082"/>
          </a:xfrm>
          <a:prstGeom prst="rect">
            <a:avLst/>
          </a:prstGeom>
          <a:noFill/>
        </p:spPr>
        <p:txBody>
          <a:bodyPr wrap="square">
            <a:spAutoFit/>
          </a:bodyPr>
          <a:lstStyle/>
          <a:p>
            <a:r>
              <a:rPr lang="en-US" sz="1350" dirty="0">
                <a:latin typeface="Chalkboard" panose="03050602040202020205" pitchFamily="66" charset="77"/>
              </a:rPr>
              <a:t>Message Flow</a:t>
            </a:r>
          </a:p>
        </p:txBody>
      </p:sp>
      <p:sp>
        <p:nvSpPr>
          <p:cNvPr id="10" name="TextBox 9">
            <a:extLst>
              <a:ext uri="{FF2B5EF4-FFF2-40B4-BE49-F238E27FC236}">
                <a16:creationId xmlns:a16="http://schemas.microsoft.com/office/drawing/2014/main" id="{F7C3A639-3A11-F24D-B7E4-E39369A01A9C}"/>
              </a:ext>
            </a:extLst>
          </p:cNvPr>
          <p:cNvSpPr txBox="1"/>
          <p:nvPr/>
        </p:nvSpPr>
        <p:spPr>
          <a:xfrm>
            <a:off x="2808158" y="4483489"/>
            <a:ext cx="2929808" cy="276999"/>
          </a:xfrm>
          <a:prstGeom prst="rect">
            <a:avLst/>
          </a:prstGeom>
          <a:noFill/>
        </p:spPr>
        <p:txBody>
          <a:bodyPr wrap="square" rtlCol="0">
            <a:spAutoFit/>
          </a:bodyPr>
          <a:lstStyle/>
          <a:p>
            <a:r>
              <a:rPr lang="en-GB" sz="1200" b="1" dirty="0">
                <a:latin typeface="Chalkboard" panose="03050602040202020205" pitchFamily="66" charset="77"/>
              </a:rPr>
              <a:t>Connecting Object: </a:t>
            </a:r>
            <a:r>
              <a:rPr lang="en-GB" sz="1200" dirty="0">
                <a:latin typeface="Chalkboard" panose="03050602040202020205" pitchFamily="66" charset="77"/>
              </a:rPr>
              <a:t>connects activities</a:t>
            </a:r>
          </a:p>
        </p:txBody>
      </p:sp>
    </p:spTree>
    <p:extLst>
      <p:ext uri="{BB962C8B-B14F-4D97-AF65-F5344CB8AC3E}">
        <p14:creationId xmlns:p14="http://schemas.microsoft.com/office/powerpoint/2010/main" val="15967329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39B20-DAA0-6B04-88B7-720346B233D1}"/>
              </a:ext>
            </a:extLst>
          </p:cNvPr>
          <p:cNvSpPr>
            <a:spLocks noGrp="1"/>
          </p:cNvSpPr>
          <p:nvPr>
            <p:ph type="title"/>
          </p:nvPr>
        </p:nvSpPr>
        <p:spPr/>
        <p:txBody>
          <a:bodyPr/>
          <a:lstStyle/>
          <a:p>
            <a:r>
              <a:rPr lang="en-US" dirty="0">
                <a:latin typeface="Chalkboard" panose="03050602040202020205" pitchFamily="66" charset="77"/>
              </a:rPr>
              <a:t>Workflow Patterns</a:t>
            </a:r>
          </a:p>
        </p:txBody>
      </p:sp>
      <p:sp>
        <p:nvSpPr>
          <p:cNvPr id="3" name="Content Placeholder 2">
            <a:extLst>
              <a:ext uri="{FF2B5EF4-FFF2-40B4-BE49-F238E27FC236}">
                <a16:creationId xmlns:a16="http://schemas.microsoft.com/office/drawing/2014/main" id="{FA5B1C20-0CC9-37BA-EBAB-3232E73B3758}"/>
              </a:ext>
            </a:extLst>
          </p:cNvPr>
          <p:cNvSpPr>
            <a:spLocks noGrp="1"/>
          </p:cNvSpPr>
          <p:nvPr>
            <p:ph idx="1"/>
          </p:nvPr>
        </p:nvSpPr>
        <p:spPr>
          <a:xfrm>
            <a:off x="459487" y="2226798"/>
            <a:ext cx="7990184" cy="1285102"/>
          </a:xfrm>
        </p:spPr>
        <p:txBody>
          <a:bodyPr>
            <a:noAutofit/>
          </a:bodyPr>
          <a:lstStyle/>
          <a:p>
            <a:r>
              <a:rPr lang="en-US" sz="1800" dirty="0">
                <a:latin typeface="Chalkboard" panose="03050602040202020205" pitchFamily="66" charset="77"/>
              </a:rPr>
              <a:t>Workflow Patterns: </a:t>
            </a:r>
            <a:r>
              <a:rPr lang="en-GB" sz="1800" i="1" dirty="0">
                <a:latin typeface="Chalkboard" panose="03050602040202020205" pitchFamily="66" charset="77"/>
              </a:rPr>
              <a:t>W.M.P. van der Aalst, A.H.M. </a:t>
            </a:r>
            <a:r>
              <a:rPr lang="en-GB" sz="1800" i="1" dirty="0" err="1">
                <a:latin typeface="Chalkboard" panose="03050602040202020205" pitchFamily="66" charset="77"/>
              </a:rPr>
              <a:t>ter</a:t>
            </a:r>
            <a:r>
              <a:rPr lang="en-GB" sz="1800" i="1" dirty="0">
                <a:latin typeface="Chalkboard" panose="03050602040202020205" pitchFamily="66" charset="77"/>
              </a:rPr>
              <a:t> Hofstede, B. </a:t>
            </a:r>
            <a:r>
              <a:rPr lang="en-GB" sz="1800" i="1" dirty="0" err="1">
                <a:latin typeface="Chalkboard" panose="03050602040202020205" pitchFamily="66" charset="77"/>
              </a:rPr>
              <a:t>Kiepuszewski</a:t>
            </a:r>
            <a:r>
              <a:rPr lang="en-GB" sz="1800" i="1" dirty="0">
                <a:latin typeface="Chalkboard" panose="03050602040202020205" pitchFamily="66" charset="77"/>
              </a:rPr>
              <a:t>, A.P. Barros, 2000</a:t>
            </a:r>
            <a:endParaRPr lang="en-GB" sz="1800" dirty="0">
              <a:latin typeface="Chalkboard" panose="03050602040202020205" pitchFamily="66" charset="77"/>
            </a:endParaRPr>
          </a:p>
          <a:p>
            <a:pPr lvl="1"/>
            <a:r>
              <a:rPr lang="en-US" sz="1800" b="1" dirty="0">
                <a:latin typeface="Chalkboard" panose="03050602040202020205" pitchFamily="66" charset="77"/>
              </a:rPr>
              <a:t>5 Basic Patterns</a:t>
            </a:r>
          </a:p>
          <a:p>
            <a:pPr lvl="1"/>
            <a:r>
              <a:rPr lang="en-US" sz="1800" dirty="0">
                <a:latin typeface="Chalkboard" panose="03050602040202020205" pitchFamily="66" charset="77"/>
              </a:rPr>
              <a:t>15 Advanced Patterns</a:t>
            </a:r>
          </a:p>
          <a:p>
            <a:pPr lvl="1"/>
            <a:endParaRPr lang="en-US" sz="1800" dirty="0">
              <a:latin typeface="Chalkboard" panose="03050602040202020205" pitchFamily="66" charset="77"/>
            </a:endParaRPr>
          </a:p>
          <a:p>
            <a:pPr lvl="1"/>
            <a:endParaRPr lang="en-US" sz="1800" dirty="0">
              <a:latin typeface="Chalkboard" panose="03050602040202020205" pitchFamily="66" charset="77"/>
            </a:endParaRPr>
          </a:p>
        </p:txBody>
      </p:sp>
      <p:sp>
        <p:nvSpPr>
          <p:cNvPr id="4" name="Content Placeholder 2">
            <a:extLst>
              <a:ext uri="{FF2B5EF4-FFF2-40B4-BE49-F238E27FC236}">
                <a16:creationId xmlns:a16="http://schemas.microsoft.com/office/drawing/2014/main" id="{5FFA38E0-F03A-6CF3-4208-45E2DD982133}"/>
              </a:ext>
            </a:extLst>
          </p:cNvPr>
          <p:cNvSpPr txBox="1">
            <a:spLocks/>
          </p:cNvSpPr>
          <p:nvPr/>
        </p:nvSpPr>
        <p:spPr>
          <a:xfrm>
            <a:off x="576908" y="3768132"/>
            <a:ext cx="7990184" cy="1075802"/>
          </a:xfrm>
          <a:prstGeom prst="rect">
            <a:avLst/>
          </a:prstGeom>
        </p:spPr>
        <p:txBody>
          <a:bodyPr vert="horz" lIns="68580" tIns="34290" rIns="68580" bIns="3429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Chalkboard" panose="03050602040202020205" pitchFamily="66" charset="77"/>
              </a:rPr>
              <a:t>Workflow Control Flow Patterns: A Revised View: </a:t>
            </a:r>
            <a:r>
              <a:rPr lang="en-GB" sz="1800" i="1" dirty="0">
                <a:latin typeface="Chalkboard" panose="03050602040202020205" pitchFamily="66" charset="77"/>
              </a:rPr>
              <a:t>W.M.P. van der Aalst, Nataliya </a:t>
            </a:r>
            <a:r>
              <a:rPr lang="en-GB" sz="1800" i="1" dirty="0" err="1">
                <a:latin typeface="Chalkboard" panose="03050602040202020205" pitchFamily="66" charset="77"/>
              </a:rPr>
              <a:t>Mulyar</a:t>
            </a:r>
            <a:r>
              <a:rPr lang="en-GB" sz="1800" i="1" dirty="0">
                <a:latin typeface="Chalkboard" panose="03050602040202020205" pitchFamily="66" charset="77"/>
              </a:rPr>
              <a:t>, Nick Russell, A.H.M. </a:t>
            </a:r>
            <a:r>
              <a:rPr lang="en-GB" sz="1800" i="1" dirty="0" err="1">
                <a:latin typeface="Chalkboard" panose="03050602040202020205" pitchFamily="66" charset="77"/>
              </a:rPr>
              <a:t>ter</a:t>
            </a:r>
            <a:r>
              <a:rPr lang="en-GB" sz="1800" i="1" dirty="0">
                <a:latin typeface="Chalkboard" panose="03050602040202020205" pitchFamily="66" charset="77"/>
              </a:rPr>
              <a:t> Hofstede, 2007</a:t>
            </a:r>
          </a:p>
          <a:p>
            <a:pPr lvl="1"/>
            <a:r>
              <a:rPr lang="en-US" dirty="0">
                <a:latin typeface="Chalkboard" panose="03050602040202020205" pitchFamily="66" charset="77"/>
              </a:rPr>
              <a:t>23 New Patterns</a:t>
            </a:r>
            <a:endParaRPr lang="en-GB" dirty="0">
              <a:latin typeface="Chalkboard" panose="03050602040202020205" pitchFamily="66" charset="77"/>
            </a:endParaRPr>
          </a:p>
          <a:p>
            <a:endParaRPr lang="en-US" sz="1800" dirty="0">
              <a:latin typeface="Chalkboard" panose="03050602040202020205" pitchFamily="66" charset="77"/>
            </a:endParaRPr>
          </a:p>
        </p:txBody>
      </p:sp>
    </p:spTree>
    <p:extLst>
      <p:ext uri="{BB962C8B-B14F-4D97-AF65-F5344CB8AC3E}">
        <p14:creationId xmlns:p14="http://schemas.microsoft.com/office/powerpoint/2010/main" val="9766428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DB9B2-9A40-6B1F-9314-7960008F7532}"/>
              </a:ext>
            </a:extLst>
          </p:cNvPr>
          <p:cNvSpPr>
            <a:spLocks noGrp="1"/>
          </p:cNvSpPr>
          <p:nvPr>
            <p:ph type="title"/>
          </p:nvPr>
        </p:nvSpPr>
        <p:spPr/>
        <p:txBody>
          <a:bodyPr>
            <a:normAutofit fontScale="90000"/>
          </a:bodyPr>
          <a:lstStyle/>
          <a:p>
            <a:r>
              <a:rPr lang="en-GB" dirty="0">
                <a:latin typeface="Chalkboard" panose="03050602040202020205" pitchFamily="66" charset="77"/>
              </a:rPr>
              <a:t>Pattern 1 – Sequence</a:t>
            </a:r>
            <a:br>
              <a:rPr lang="en-GB" dirty="0">
                <a:latin typeface="Chalkboard" panose="03050602040202020205" pitchFamily="66" charset="77"/>
              </a:rPr>
            </a:br>
            <a:endParaRPr lang="en-US" dirty="0">
              <a:latin typeface="Chalkboard" panose="03050602040202020205" pitchFamily="66" charset="77"/>
            </a:endParaRPr>
          </a:p>
        </p:txBody>
      </p:sp>
      <p:sp>
        <p:nvSpPr>
          <p:cNvPr id="3" name="Content Placeholder 2">
            <a:extLst>
              <a:ext uri="{FF2B5EF4-FFF2-40B4-BE49-F238E27FC236}">
                <a16:creationId xmlns:a16="http://schemas.microsoft.com/office/drawing/2014/main" id="{8F6E8789-BCC2-FCB7-0C4C-472FB75681D4}"/>
              </a:ext>
            </a:extLst>
          </p:cNvPr>
          <p:cNvSpPr>
            <a:spLocks noGrp="1"/>
          </p:cNvSpPr>
          <p:nvPr>
            <p:ph idx="1"/>
          </p:nvPr>
        </p:nvSpPr>
        <p:spPr/>
        <p:txBody>
          <a:bodyPr/>
          <a:lstStyle/>
          <a:p>
            <a:r>
              <a:rPr lang="en-GB" sz="1800" b="1" dirty="0">
                <a:latin typeface="Chalkboard" panose="03050602040202020205" pitchFamily="66" charset="77"/>
              </a:rPr>
              <a:t>Description</a:t>
            </a:r>
            <a:r>
              <a:rPr lang="en-GB" sz="1800" dirty="0">
                <a:latin typeface="Chalkboard" panose="03050602040202020205" pitchFamily="66" charset="77"/>
              </a:rPr>
              <a:t>: One activity follows another.</a:t>
            </a:r>
          </a:p>
          <a:p>
            <a:r>
              <a:rPr lang="en-GB" sz="1800" b="1" dirty="0">
                <a:latin typeface="Chalkboard" panose="03050602040202020205" pitchFamily="66" charset="77"/>
              </a:rPr>
              <a:t>BPMN</a:t>
            </a:r>
            <a:r>
              <a:rPr lang="en-GB" sz="1800" dirty="0">
                <a:latin typeface="Chalkboard" panose="03050602040202020205" pitchFamily="66" charset="77"/>
              </a:rPr>
              <a:t>: Connect two tasks with a </a:t>
            </a:r>
            <a:r>
              <a:rPr lang="en-GB" sz="1800" b="1" dirty="0">
                <a:latin typeface="Chalkboard" panose="03050602040202020205" pitchFamily="66" charset="77"/>
              </a:rPr>
              <a:t>sequence flow arrow</a:t>
            </a:r>
            <a:r>
              <a:rPr lang="en-GB" sz="1800" dirty="0">
                <a:latin typeface="Chalkboard" panose="03050602040202020205" pitchFamily="66" charset="77"/>
              </a:rPr>
              <a:t>.</a:t>
            </a:r>
          </a:p>
          <a:p>
            <a:r>
              <a:rPr lang="en-GB" sz="1800" dirty="0">
                <a:latin typeface="Chalkboard" panose="03050602040202020205" pitchFamily="66" charset="77"/>
              </a:rPr>
              <a:t>Easy to model and execute.</a:t>
            </a:r>
            <a:endParaRPr lang="en-GB" sz="1800" b="1" dirty="0">
              <a:latin typeface="Chalkboard" panose="03050602040202020205" pitchFamily="66" charset="77"/>
            </a:endParaRPr>
          </a:p>
          <a:p>
            <a:pPr lvl="2"/>
            <a:r>
              <a:rPr lang="en-GB" sz="1800" b="1" dirty="0">
                <a:latin typeface="Chalkboard" panose="03050602040202020205" pitchFamily="66" charset="77"/>
              </a:rPr>
              <a:t>Example (Customer)</a:t>
            </a:r>
            <a:r>
              <a:rPr lang="en-GB" sz="1800" dirty="0">
                <a:latin typeface="Chalkboard" panose="03050602040202020205" pitchFamily="66" charset="77"/>
              </a:rPr>
              <a:t>: Browse Pizza → Add Pizza to Basket.</a:t>
            </a:r>
          </a:p>
          <a:p>
            <a:endParaRPr lang="en-US" dirty="0">
              <a:latin typeface="Chalkboard" panose="03050602040202020205" pitchFamily="66" charset="77"/>
            </a:endParaRPr>
          </a:p>
        </p:txBody>
      </p:sp>
      <p:pic>
        <p:nvPicPr>
          <p:cNvPr id="5" name="Picture 4">
            <a:extLst>
              <a:ext uri="{FF2B5EF4-FFF2-40B4-BE49-F238E27FC236}">
                <a16:creationId xmlns:a16="http://schemas.microsoft.com/office/drawing/2014/main" id="{7DAD51DC-2F1E-2135-73ED-72CB2800E07C}"/>
              </a:ext>
            </a:extLst>
          </p:cNvPr>
          <p:cNvPicPr>
            <a:picLocks noChangeAspect="1"/>
          </p:cNvPicPr>
          <p:nvPr/>
        </p:nvPicPr>
        <p:blipFill>
          <a:blip r:embed="rId3"/>
          <a:stretch>
            <a:fillRect/>
          </a:stretch>
        </p:blipFill>
        <p:spPr>
          <a:xfrm>
            <a:off x="2805424" y="3429000"/>
            <a:ext cx="2991043" cy="1155161"/>
          </a:xfrm>
          <a:prstGeom prst="rect">
            <a:avLst/>
          </a:prstGeom>
        </p:spPr>
      </p:pic>
    </p:spTree>
    <p:extLst>
      <p:ext uri="{BB962C8B-B14F-4D97-AF65-F5344CB8AC3E}">
        <p14:creationId xmlns:p14="http://schemas.microsoft.com/office/powerpoint/2010/main" val="10268678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42989-9B60-4C47-AFE2-0D5151D6CD31}"/>
              </a:ext>
            </a:extLst>
          </p:cNvPr>
          <p:cNvSpPr>
            <a:spLocks noGrp="1"/>
          </p:cNvSpPr>
          <p:nvPr>
            <p:ph type="title"/>
          </p:nvPr>
        </p:nvSpPr>
        <p:spPr>
          <a:xfrm>
            <a:off x="525945" y="274638"/>
            <a:ext cx="8229600" cy="1143000"/>
          </a:xfrm>
        </p:spPr>
        <p:txBody>
          <a:bodyPr>
            <a:normAutofit fontScale="90000"/>
          </a:bodyPr>
          <a:lstStyle/>
          <a:p>
            <a:r>
              <a:rPr lang="en-GB" dirty="0">
                <a:latin typeface="Chalkboard" panose="03050602040202020205" pitchFamily="66" charset="77"/>
              </a:rPr>
              <a:t>Pattern 2 – Parallel Split</a:t>
            </a:r>
            <a:br>
              <a:rPr lang="en-GB" dirty="0">
                <a:latin typeface="Chalkboard" panose="03050602040202020205" pitchFamily="66" charset="77"/>
              </a:rPr>
            </a:br>
            <a:endParaRPr lang="en-US" dirty="0">
              <a:latin typeface="Chalkboard" panose="03050602040202020205" pitchFamily="66" charset="77"/>
            </a:endParaRPr>
          </a:p>
        </p:txBody>
      </p:sp>
      <p:sp>
        <p:nvSpPr>
          <p:cNvPr id="3" name="Content Placeholder 2">
            <a:extLst>
              <a:ext uri="{FF2B5EF4-FFF2-40B4-BE49-F238E27FC236}">
                <a16:creationId xmlns:a16="http://schemas.microsoft.com/office/drawing/2014/main" id="{F396D911-4609-A481-FF77-E8E67486DD93}"/>
              </a:ext>
            </a:extLst>
          </p:cNvPr>
          <p:cNvSpPr>
            <a:spLocks noGrp="1"/>
          </p:cNvSpPr>
          <p:nvPr>
            <p:ph idx="1"/>
          </p:nvPr>
        </p:nvSpPr>
        <p:spPr>
          <a:xfrm>
            <a:off x="525945" y="1600200"/>
            <a:ext cx="8229600" cy="4525963"/>
          </a:xfrm>
        </p:spPr>
        <p:txBody>
          <a:bodyPr>
            <a:normAutofit/>
          </a:bodyPr>
          <a:lstStyle/>
          <a:p>
            <a:r>
              <a:rPr lang="en-GB" sz="1800" b="1" dirty="0">
                <a:latin typeface="Chalkboard" panose="03050602040202020205" pitchFamily="66" charset="77"/>
              </a:rPr>
              <a:t>Description</a:t>
            </a:r>
            <a:r>
              <a:rPr lang="en-GB" sz="1800" dirty="0">
                <a:latin typeface="Chalkboard" panose="03050602040202020205" pitchFamily="66" charset="77"/>
              </a:rPr>
              <a:t>: One path splits into two or more </a:t>
            </a:r>
            <a:r>
              <a:rPr lang="en-GB" sz="1800" b="1" dirty="0">
                <a:latin typeface="Chalkboard" panose="03050602040202020205" pitchFamily="66" charset="77"/>
              </a:rPr>
              <a:t>concurrent branches</a:t>
            </a:r>
            <a:r>
              <a:rPr lang="en-GB" sz="1800" dirty="0">
                <a:latin typeface="Chalkboard" panose="03050602040202020205" pitchFamily="66" charset="77"/>
              </a:rPr>
              <a:t>.</a:t>
            </a:r>
          </a:p>
          <a:p>
            <a:r>
              <a:rPr lang="en-GB" sz="1800" b="1" dirty="0">
                <a:latin typeface="Chalkboard" panose="03050602040202020205" pitchFamily="66" charset="77"/>
              </a:rPr>
              <a:t>BPMN</a:t>
            </a:r>
            <a:r>
              <a:rPr lang="en-GB" sz="1800" dirty="0">
                <a:latin typeface="Chalkboard" panose="03050602040202020205" pitchFamily="66" charset="77"/>
              </a:rPr>
              <a:t>: Use a </a:t>
            </a:r>
            <a:r>
              <a:rPr lang="en-GB" sz="1800" b="1" dirty="0">
                <a:latin typeface="Chalkboard" panose="03050602040202020205" pitchFamily="66" charset="77"/>
              </a:rPr>
              <a:t>Parallel Gateway</a:t>
            </a:r>
            <a:r>
              <a:rPr lang="en-GB" sz="1800" dirty="0">
                <a:latin typeface="Chalkboard" panose="03050602040202020205" pitchFamily="66" charset="77"/>
              </a:rPr>
              <a:t> (+) to fork.</a:t>
            </a:r>
          </a:p>
          <a:p>
            <a:pPr lvl="1"/>
            <a:r>
              <a:rPr lang="en-GB" sz="1800" b="1" dirty="0">
                <a:latin typeface="Chalkboard" panose="03050602040202020205" pitchFamily="66" charset="77"/>
              </a:rPr>
              <a:t>Example (Pizza Shop)</a:t>
            </a:r>
            <a:r>
              <a:rPr lang="en-GB" sz="1800" dirty="0">
                <a:latin typeface="Chalkboard" panose="03050602040202020205" pitchFamily="66" charset="77"/>
              </a:rPr>
              <a:t>: Assign Courier + Cook Pizza.</a:t>
            </a:r>
          </a:p>
        </p:txBody>
      </p:sp>
      <p:pic>
        <p:nvPicPr>
          <p:cNvPr id="7" name="Picture 6">
            <a:extLst>
              <a:ext uri="{FF2B5EF4-FFF2-40B4-BE49-F238E27FC236}">
                <a16:creationId xmlns:a16="http://schemas.microsoft.com/office/drawing/2014/main" id="{D8A04314-279A-DFF8-295A-802CBE66EF27}"/>
              </a:ext>
            </a:extLst>
          </p:cNvPr>
          <p:cNvPicPr>
            <a:picLocks noChangeAspect="1"/>
          </p:cNvPicPr>
          <p:nvPr/>
        </p:nvPicPr>
        <p:blipFill>
          <a:blip r:embed="rId3"/>
          <a:stretch>
            <a:fillRect/>
          </a:stretch>
        </p:blipFill>
        <p:spPr>
          <a:xfrm>
            <a:off x="3231045" y="3072044"/>
            <a:ext cx="2681909" cy="2185756"/>
          </a:xfrm>
          <a:prstGeom prst="rect">
            <a:avLst/>
          </a:prstGeom>
        </p:spPr>
      </p:pic>
    </p:spTree>
    <p:extLst>
      <p:ext uri="{BB962C8B-B14F-4D97-AF65-F5344CB8AC3E}">
        <p14:creationId xmlns:p14="http://schemas.microsoft.com/office/powerpoint/2010/main" val="246022307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E8487-0EDC-FCCD-7704-8A5AF5D9D631}"/>
              </a:ext>
            </a:extLst>
          </p:cNvPr>
          <p:cNvSpPr>
            <a:spLocks noGrp="1"/>
          </p:cNvSpPr>
          <p:nvPr>
            <p:ph type="title"/>
          </p:nvPr>
        </p:nvSpPr>
        <p:spPr/>
        <p:txBody>
          <a:bodyPr>
            <a:normAutofit fontScale="90000"/>
          </a:bodyPr>
          <a:lstStyle/>
          <a:p>
            <a:r>
              <a:rPr lang="en-GB" dirty="0">
                <a:latin typeface="Chalkboard" panose="03050602040202020205" pitchFamily="66" charset="77"/>
              </a:rPr>
              <a:t>Pattern 3 – Synchronization (Join)</a:t>
            </a:r>
            <a:br>
              <a:rPr lang="en-GB" dirty="0">
                <a:latin typeface="Chalkboard" panose="03050602040202020205" pitchFamily="66" charset="77"/>
              </a:rPr>
            </a:br>
            <a:endParaRPr lang="en-US" dirty="0">
              <a:latin typeface="Chalkboard" panose="03050602040202020205" pitchFamily="66" charset="77"/>
            </a:endParaRPr>
          </a:p>
        </p:txBody>
      </p:sp>
      <p:sp>
        <p:nvSpPr>
          <p:cNvPr id="3" name="Content Placeholder 2">
            <a:extLst>
              <a:ext uri="{FF2B5EF4-FFF2-40B4-BE49-F238E27FC236}">
                <a16:creationId xmlns:a16="http://schemas.microsoft.com/office/drawing/2014/main" id="{8637F485-3859-DE23-25C3-84D07553A396}"/>
              </a:ext>
            </a:extLst>
          </p:cNvPr>
          <p:cNvSpPr>
            <a:spLocks noGrp="1"/>
          </p:cNvSpPr>
          <p:nvPr>
            <p:ph idx="1"/>
          </p:nvPr>
        </p:nvSpPr>
        <p:spPr/>
        <p:txBody>
          <a:bodyPr>
            <a:normAutofit/>
          </a:bodyPr>
          <a:lstStyle/>
          <a:p>
            <a:r>
              <a:rPr lang="en-GB" sz="1800" b="1" dirty="0">
                <a:latin typeface="Chalkboard" panose="03050602040202020205" pitchFamily="66" charset="77"/>
              </a:rPr>
              <a:t>Description</a:t>
            </a:r>
            <a:r>
              <a:rPr lang="en-GB" sz="1800" dirty="0">
                <a:latin typeface="Chalkboard" panose="03050602040202020205" pitchFamily="66" charset="77"/>
              </a:rPr>
              <a:t>: Wait until multiple concurrent branches complete.</a:t>
            </a:r>
          </a:p>
          <a:p>
            <a:r>
              <a:rPr lang="en-GB" sz="1800" b="1" dirty="0">
                <a:latin typeface="Chalkboard" panose="03050602040202020205" pitchFamily="66" charset="77"/>
              </a:rPr>
              <a:t>BPMN</a:t>
            </a:r>
            <a:r>
              <a:rPr lang="en-GB" sz="1800" dirty="0">
                <a:latin typeface="Chalkboard" panose="03050602040202020205" pitchFamily="66" charset="77"/>
              </a:rPr>
              <a:t>: Use a </a:t>
            </a:r>
            <a:r>
              <a:rPr lang="en-GB" sz="1800" b="1" dirty="0">
                <a:latin typeface="Chalkboard" panose="03050602040202020205" pitchFamily="66" charset="77"/>
              </a:rPr>
              <a:t>Parallel Gateway</a:t>
            </a:r>
            <a:r>
              <a:rPr lang="en-GB" sz="1800" dirty="0">
                <a:latin typeface="Chalkboard" panose="03050602040202020205" pitchFamily="66" charset="77"/>
              </a:rPr>
              <a:t> again to join.</a:t>
            </a:r>
          </a:p>
          <a:p>
            <a:pPr lvl="1"/>
            <a:r>
              <a:rPr lang="en-GB" sz="1800" b="1" dirty="0">
                <a:latin typeface="Chalkboard" panose="03050602040202020205" pitchFamily="66" charset="77"/>
              </a:rPr>
              <a:t>Example (Pizza Shop)</a:t>
            </a:r>
            <a:r>
              <a:rPr lang="en-GB" sz="1800" dirty="0">
                <a:latin typeface="Chalkboard" panose="03050602040202020205" pitchFamily="66" charset="77"/>
              </a:rPr>
              <a:t>: Assign Courier + Cook Pizza.</a:t>
            </a:r>
          </a:p>
          <a:p>
            <a:endParaRPr lang="en-US" sz="1800" dirty="0">
              <a:latin typeface="Chalkboard" panose="03050602040202020205" pitchFamily="66" charset="77"/>
            </a:endParaRPr>
          </a:p>
        </p:txBody>
      </p:sp>
      <p:pic>
        <p:nvPicPr>
          <p:cNvPr id="5" name="Picture 4">
            <a:extLst>
              <a:ext uri="{FF2B5EF4-FFF2-40B4-BE49-F238E27FC236}">
                <a16:creationId xmlns:a16="http://schemas.microsoft.com/office/drawing/2014/main" id="{0BE3C61A-128B-8DF5-F36D-9A84A96C8943}"/>
              </a:ext>
            </a:extLst>
          </p:cNvPr>
          <p:cNvPicPr>
            <a:picLocks noChangeAspect="1"/>
          </p:cNvPicPr>
          <p:nvPr/>
        </p:nvPicPr>
        <p:blipFill>
          <a:blip r:embed="rId3"/>
          <a:stretch>
            <a:fillRect/>
          </a:stretch>
        </p:blipFill>
        <p:spPr>
          <a:xfrm>
            <a:off x="3105495" y="3107428"/>
            <a:ext cx="2255912" cy="2150372"/>
          </a:xfrm>
          <a:prstGeom prst="rect">
            <a:avLst/>
          </a:prstGeom>
        </p:spPr>
      </p:pic>
    </p:spTree>
    <p:extLst>
      <p:ext uri="{BB962C8B-B14F-4D97-AF65-F5344CB8AC3E}">
        <p14:creationId xmlns:p14="http://schemas.microsoft.com/office/powerpoint/2010/main" val="4915644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6ACE9-DBF7-6C67-D5E3-A93E84430D4C}"/>
              </a:ext>
            </a:extLst>
          </p:cNvPr>
          <p:cNvSpPr>
            <a:spLocks noGrp="1"/>
          </p:cNvSpPr>
          <p:nvPr>
            <p:ph type="title"/>
          </p:nvPr>
        </p:nvSpPr>
        <p:spPr/>
        <p:txBody>
          <a:bodyPr>
            <a:normAutofit fontScale="90000"/>
          </a:bodyPr>
          <a:lstStyle/>
          <a:p>
            <a:r>
              <a:rPr lang="en-GB" dirty="0">
                <a:latin typeface="Chalkboard" panose="03050602040202020205" pitchFamily="66" charset="77"/>
              </a:rPr>
              <a:t>Pattern 4 – Exclusive Choice</a:t>
            </a:r>
            <a:br>
              <a:rPr lang="en-GB" dirty="0">
                <a:latin typeface="Chalkboard" panose="03050602040202020205" pitchFamily="66" charset="77"/>
              </a:rPr>
            </a:br>
            <a:endParaRPr lang="en-US" dirty="0">
              <a:latin typeface="Chalkboard" panose="03050602040202020205" pitchFamily="66" charset="77"/>
            </a:endParaRPr>
          </a:p>
        </p:txBody>
      </p:sp>
      <p:sp>
        <p:nvSpPr>
          <p:cNvPr id="3" name="Content Placeholder 2">
            <a:extLst>
              <a:ext uri="{FF2B5EF4-FFF2-40B4-BE49-F238E27FC236}">
                <a16:creationId xmlns:a16="http://schemas.microsoft.com/office/drawing/2014/main" id="{A8239C57-EA91-F6BD-4657-6044C3B57E0F}"/>
              </a:ext>
            </a:extLst>
          </p:cNvPr>
          <p:cNvSpPr>
            <a:spLocks noGrp="1"/>
          </p:cNvSpPr>
          <p:nvPr>
            <p:ph idx="1"/>
          </p:nvPr>
        </p:nvSpPr>
        <p:spPr/>
        <p:txBody>
          <a:bodyPr>
            <a:normAutofit/>
          </a:bodyPr>
          <a:lstStyle/>
          <a:p>
            <a:r>
              <a:rPr lang="en-GB" sz="1800" b="1" dirty="0">
                <a:latin typeface="Chalkboard" panose="03050602040202020205" pitchFamily="66" charset="77"/>
              </a:rPr>
              <a:t>Description</a:t>
            </a:r>
            <a:r>
              <a:rPr lang="en-GB" sz="1800" dirty="0">
                <a:latin typeface="Chalkboard" panose="03050602040202020205" pitchFamily="66" charset="77"/>
              </a:rPr>
              <a:t>: Choose one path based on a condition.</a:t>
            </a:r>
          </a:p>
          <a:p>
            <a:r>
              <a:rPr lang="en-GB" sz="1800" b="1" dirty="0">
                <a:latin typeface="Chalkboard" panose="03050602040202020205" pitchFamily="66" charset="77"/>
              </a:rPr>
              <a:t>BPMN</a:t>
            </a:r>
            <a:r>
              <a:rPr lang="en-GB" sz="1800" dirty="0">
                <a:latin typeface="Chalkboard" panose="03050602040202020205" pitchFamily="66" charset="77"/>
              </a:rPr>
              <a:t>: Use an </a:t>
            </a:r>
            <a:r>
              <a:rPr lang="en-GB" sz="1800" b="1" dirty="0">
                <a:latin typeface="Chalkboard" panose="03050602040202020205" pitchFamily="66" charset="77"/>
              </a:rPr>
              <a:t>Exclusive Gateway</a:t>
            </a:r>
            <a:r>
              <a:rPr lang="en-GB" sz="1800" dirty="0">
                <a:latin typeface="Chalkboard" panose="03050602040202020205" pitchFamily="66" charset="77"/>
              </a:rPr>
              <a:t> (X) with condition expressions.</a:t>
            </a:r>
          </a:p>
          <a:p>
            <a:pPr lvl="1"/>
            <a:r>
              <a:rPr lang="en-GB" sz="1800" b="1" dirty="0">
                <a:latin typeface="Chalkboard" panose="03050602040202020205" pitchFamily="66" charset="77"/>
              </a:rPr>
              <a:t>Example (Pizza Shop)</a:t>
            </a:r>
            <a:r>
              <a:rPr lang="en-GB" sz="1800" dirty="0">
                <a:latin typeface="Chalkboard" panose="03050602040202020205" pitchFamily="66" charset="77"/>
              </a:rPr>
              <a:t>: Check Availability → Accept Order X Reject Order.</a:t>
            </a:r>
            <a:endParaRPr lang="en-US" sz="1800" dirty="0">
              <a:latin typeface="Chalkboard" panose="03050602040202020205" pitchFamily="66" charset="77"/>
            </a:endParaRPr>
          </a:p>
        </p:txBody>
      </p:sp>
      <p:pic>
        <p:nvPicPr>
          <p:cNvPr id="7" name="Picture 6">
            <a:extLst>
              <a:ext uri="{FF2B5EF4-FFF2-40B4-BE49-F238E27FC236}">
                <a16:creationId xmlns:a16="http://schemas.microsoft.com/office/drawing/2014/main" id="{3259EAD2-482E-69AF-60D9-D437424B014E}"/>
              </a:ext>
            </a:extLst>
          </p:cNvPr>
          <p:cNvPicPr>
            <a:picLocks noChangeAspect="1"/>
          </p:cNvPicPr>
          <p:nvPr/>
        </p:nvPicPr>
        <p:blipFill>
          <a:blip r:embed="rId3"/>
          <a:stretch>
            <a:fillRect/>
          </a:stretch>
        </p:blipFill>
        <p:spPr>
          <a:xfrm>
            <a:off x="3362960" y="3225800"/>
            <a:ext cx="2611037" cy="1811407"/>
          </a:xfrm>
          <a:prstGeom prst="rect">
            <a:avLst/>
          </a:prstGeom>
        </p:spPr>
      </p:pic>
    </p:spTree>
    <p:extLst>
      <p:ext uri="{BB962C8B-B14F-4D97-AF65-F5344CB8AC3E}">
        <p14:creationId xmlns:p14="http://schemas.microsoft.com/office/powerpoint/2010/main" val="13690383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C1EFB-3119-7B5C-DDD7-A7DC7DDC423C}"/>
              </a:ext>
            </a:extLst>
          </p:cNvPr>
          <p:cNvSpPr>
            <a:spLocks noGrp="1"/>
          </p:cNvSpPr>
          <p:nvPr>
            <p:ph type="title"/>
          </p:nvPr>
        </p:nvSpPr>
        <p:spPr/>
        <p:txBody>
          <a:bodyPr>
            <a:normAutofit fontScale="90000"/>
          </a:bodyPr>
          <a:lstStyle/>
          <a:p>
            <a:r>
              <a:rPr lang="en-GB" dirty="0">
                <a:latin typeface="Chalkboard" panose="03050602040202020205" pitchFamily="66" charset="77"/>
              </a:rPr>
              <a:t>Pattern 5 – Simple Merge</a:t>
            </a:r>
            <a:br>
              <a:rPr lang="en-GB" dirty="0">
                <a:latin typeface="Chalkboard" panose="03050602040202020205" pitchFamily="66" charset="77"/>
              </a:rPr>
            </a:br>
            <a:endParaRPr lang="en-US" dirty="0">
              <a:latin typeface="Chalkboard" panose="03050602040202020205" pitchFamily="66" charset="77"/>
            </a:endParaRPr>
          </a:p>
        </p:txBody>
      </p:sp>
      <p:sp>
        <p:nvSpPr>
          <p:cNvPr id="3" name="Content Placeholder 2">
            <a:extLst>
              <a:ext uri="{FF2B5EF4-FFF2-40B4-BE49-F238E27FC236}">
                <a16:creationId xmlns:a16="http://schemas.microsoft.com/office/drawing/2014/main" id="{C55E8CCC-F580-D7C6-98E8-F6C1366C2383}"/>
              </a:ext>
            </a:extLst>
          </p:cNvPr>
          <p:cNvSpPr>
            <a:spLocks noGrp="1"/>
          </p:cNvSpPr>
          <p:nvPr>
            <p:ph idx="1"/>
          </p:nvPr>
        </p:nvSpPr>
        <p:spPr/>
        <p:txBody>
          <a:bodyPr>
            <a:normAutofit/>
          </a:bodyPr>
          <a:lstStyle/>
          <a:p>
            <a:r>
              <a:rPr lang="en-GB" sz="1800" b="1" dirty="0">
                <a:latin typeface="Chalkboard" panose="03050602040202020205" pitchFamily="66" charset="77"/>
              </a:rPr>
              <a:t>Description</a:t>
            </a:r>
            <a:r>
              <a:rPr lang="en-GB" sz="1800" dirty="0">
                <a:latin typeface="Chalkboard" panose="03050602040202020205" pitchFamily="66" charset="77"/>
              </a:rPr>
              <a:t>: Merge </a:t>
            </a:r>
            <a:r>
              <a:rPr lang="en-GB" sz="1800" b="1" dirty="0">
                <a:latin typeface="Chalkboard" panose="03050602040202020205" pitchFamily="66" charset="77"/>
              </a:rPr>
              <a:t>non-concurrent</a:t>
            </a:r>
            <a:r>
              <a:rPr lang="en-GB" sz="1800" dirty="0">
                <a:latin typeface="Chalkboard" panose="03050602040202020205" pitchFamily="66" charset="77"/>
              </a:rPr>
              <a:t> paths back into one.</a:t>
            </a:r>
          </a:p>
          <a:p>
            <a:r>
              <a:rPr lang="en-GB" sz="1800" b="1" dirty="0">
                <a:latin typeface="Chalkboard" panose="03050602040202020205" pitchFamily="66" charset="77"/>
              </a:rPr>
              <a:t>BPMN</a:t>
            </a:r>
            <a:r>
              <a:rPr lang="en-GB" sz="1800" dirty="0">
                <a:latin typeface="Chalkboard" panose="03050602040202020205" pitchFamily="66" charset="77"/>
              </a:rPr>
              <a:t>: Use a </a:t>
            </a:r>
            <a:r>
              <a:rPr lang="en-GB" sz="1800" b="1" dirty="0">
                <a:latin typeface="Chalkboard" panose="03050602040202020205" pitchFamily="66" charset="77"/>
              </a:rPr>
              <a:t>converging sequence flow; no gateway is</a:t>
            </a:r>
            <a:r>
              <a:rPr lang="en-GB" sz="1800" dirty="0">
                <a:latin typeface="Chalkboard" panose="03050602040202020205" pitchFamily="66" charset="77"/>
              </a:rPr>
              <a:t> needed if no synchronization is required.</a:t>
            </a:r>
          </a:p>
          <a:p>
            <a:pPr lvl="1"/>
            <a:r>
              <a:rPr lang="en-GB" sz="1800" b="1" dirty="0">
                <a:latin typeface="Chalkboard" panose="03050602040202020205" pitchFamily="66" charset="77"/>
              </a:rPr>
              <a:t>Example</a:t>
            </a:r>
            <a:r>
              <a:rPr lang="en-GB" sz="1800" dirty="0">
                <a:latin typeface="Chalkboard" panose="03050602040202020205" pitchFamily="66" charset="77"/>
              </a:rPr>
              <a:t>: Multiple paths lead to Eat Pizza.</a:t>
            </a:r>
          </a:p>
          <a:p>
            <a:endParaRPr lang="en-US" sz="1800" dirty="0"/>
          </a:p>
        </p:txBody>
      </p:sp>
      <p:pic>
        <p:nvPicPr>
          <p:cNvPr id="7" name="Picture 6">
            <a:extLst>
              <a:ext uri="{FF2B5EF4-FFF2-40B4-BE49-F238E27FC236}">
                <a16:creationId xmlns:a16="http://schemas.microsoft.com/office/drawing/2014/main" id="{FE55E626-2FF9-708E-B349-755582AD2F64}"/>
              </a:ext>
            </a:extLst>
          </p:cNvPr>
          <p:cNvPicPr>
            <a:picLocks noChangeAspect="1"/>
          </p:cNvPicPr>
          <p:nvPr/>
        </p:nvPicPr>
        <p:blipFill>
          <a:blip r:embed="rId3"/>
          <a:stretch>
            <a:fillRect/>
          </a:stretch>
        </p:blipFill>
        <p:spPr>
          <a:xfrm>
            <a:off x="2554757" y="3429000"/>
            <a:ext cx="4253327" cy="1688587"/>
          </a:xfrm>
          <a:prstGeom prst="rect">
            <a:avLst/>
          </a:prstGeom>
        </p:spPr>
      </p:pic>
    </p:spTree>
    <p:extLst>
      <p:ext uri="{BB962C8B-B14F-4D97-AF65-F5344CB8AC3E}">
        <p14:creationId xmlns:p14="http://schemas.microsoft.com/office/powerpoint/2010/main" val="40694230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07182F-2A58-4379-3149-5714CF73A2D1}"/>
              </a:ext>
            </a:extLst>
          </p:cNvPr>
          <p:cNvSpPr>
            <a:spLocks noGrp="1"/>
          </p:cNvSpPr>
          <p:nvPr>
            <p:ph type="sldNum" sz="quarter" idx="12"/>
          </p:nvPr>
        </p:nvSpPr>
        <p:spPr/>
        <p:txBody>
          <a:bodyPr/>
          <a:lstStyle/>
          <a:p>
            <a:fld id="{867D4A06-35AE-BD4A-84A9-613A26F3D41D}" type="slidenum">
              <a:rPr lang="en-US" smtClean="0"/>
              <a:pPr/>
              <a:t>129</a:t>
            </a:fld>
            <a:endParaRPr lang="en-US"/>
          </a:p>
        </p:txBody>
      </p:sp>
      <p:pic>
        <p:nvPicPr>
          <p:cNvPr id="5" name="Picture 4">
            <a:extLst>
              <a:ext uri="{FF2B5EF4-FFF2-40B4-BE49-F238E27FC236}">
                <a16:creationId xmlns:a16="http://schemas.microsoft.com/office/drawing/2014/main" id="{4A43B3D4-AA4D-7CCD-1142-7CFA0559FD4D}"/>
              </a:ext>
            </a:extLst>
          </p:cNvPr>
          <p:cNvPicPr>
            <a:picLocks noChangeAspect="1"/>
          </p:cNvPicPr>
          <p:nvPr/>
        </p:nvPicPr>
        <p:blipFill>
          <a:blip r:embed="rId3"/>
          <a:stretch>
            <a:fillRect/>
          </a:stretch>
        </p:blipFill>
        <p:spPr>
          <a:xfrm>
            <a:off x="272053" y="2931160"/>
            <a:ext cx="8317757" cy="995680"/>
          </a:xfrm>
          <a:prstGeom prst="rect">
            <a:avLst/>
          </a:prstGeom>
        </p:spPr>
      </p:pic>
      <p:sp>
        <p:nvSpPr>
          <p:cNvPr id="6" name="TextBox 5">
            <a:extLst>
              <a:ext uri="{FF2B5EF4-FFF2-40B4-BE49-F238E27FC236}">
                <a16:creationId xmlns:a16="http://schemas.microsoft.com/office/drawing/2014/main" id="{822C9BE3-D57E-F82F-F08B-40C593A13635}"/>
              </a:ext>
            </a:extLst>
          </p:cNvPr>
          <p:cNvSpPr txBox="1"/>
          <p:nvPr/>
        </p:nvSpPr>
        <p:spPr>
          <a:xfrm>
            <a:off x="1320800" y="1188590"/>
            <a:ext cx="6238240" cy="738664"/>
          </a:xfrm>
          <a:prstGeom prst="rect">
            <a:avLst/>
          </a:prstGeom>
          <a:noFill/>
        </p:spPr>
        <p:txBody>
          <a:bodyPr wrap="square" rtlCol="0">
            <a:spAutoFit/>
          </a:bodyPr>
          <a:lstStyle/>
          <a:p>
            <a:r>
              <a:rPr lang="en-GB" sz="1400" dirty="0">
                <a:effectLst/>
                <a:latin typeface="Chalkboard" panose="03050602040202020205" pitchFamily="66" charset="77"/>
              </a:rPr>
              <a:t>A</a:t>
            </a:r>
            <a:r>
              <a:rPr lang="en-GB" sz="1400" b="1" dirty="0">
                <a:effectLst/>
                <a:latin typeface="Chalkboard" panose="03050602040202020205" pitchFamily="66" charset="77"/>
              </a:rPr>
              <a:t> Process </a:t>
            </a:r>
            <a:r>
              <a:rPr lang="en-GB" sz="1400" dirty="0">
                <a:effectLst/>
                <a:latin typeface="Chalkboard" panose="03050602040202020205" pitchFamily="66" charset="77"/>
              </a:rPr>
              <a:t>describes a sequence or flow of </a:t>
            </a:r>
            <a:r>
              <a:rPr lang="en-GB" sz="1400" b="1" dirty="0">
                <a:effectLst/>
                <a:latin typeface="Chalkboard" panose="03050602040202020205" pitchFamily="66" charset="77"/>
              </a:rPr>
              <a:t>Activities </a:t>
            </a:r>
            <a:r>
              <a:rPr lang="en-GB" sz="1400" dirty="0">
                <a:effectLst/>
                <a:latin typeface="Chalkboard" panose="03050602040202020205" pitchFamily="66" charset="77"/>
              </a:rPr>
              <a:t>for  carrying out work. In </a:t>
            </a:r>
            <a:r>
              <a:rPr lang="en-GB" sz="1400" b="1" dirty="0">
                <a:effectLst/>
                <a:latin typeface="Chalkboard" panose="03050602040202020205" pitchFamily="66" charset="77"/>
              </a:rPr>
              <a:t>BPMN </a:t>
            </a:r>
            <a:r>
              <a:rPr lang="en-GB" sz="1400" dirty="0">
                <a:effectLst/>
                <a:latin typeface="Chalkboard" panose="03050602040202020205" pitchFamily="66" charset="77"/>
              </a:rPr>
              <a:t>a </a:t>
            </a:r>
            <a:r>
              <a:rPr lang="en-GB" sz="1400" b="1" dirty="0">
                <a:effectLst/>
                <a:latin typeface="Chalkboard" panose="03050602040202020205" pitchFamily="66" charset="77"/>
              </a:rPr>
              <a:t>Process </a:t>
            </a:r>
            <a:r>
              <a:rPr lang="en-GB" sz="1400" dirty="0">
                <a:effectLst/>
                <a:latin typeface="Chalkboard" panose="03050602040202020205" pitchFamily="66" charset="77"/>
              </a:rPr>
              <a:t>is depicted as a graph of Flow Elements, a </a:t>
            </a:r>
            <a:r>
              <a:rPr lang="en-GB" sz="1400" b="1" dirty="0">
                <a:effectLst/>
                <a:latin typeface="Chalkboard" panose="03050602040202020205" pitchFamily="66" charset="77"/>
              </a:rPr>
              <a:t>Sequence Flow, </a:t>
            </a:r>
            <a:r>
              <a:rPr lang="en-GB" sz="1400" dirty="0">
                <a:effectLst/>
                <a:latin typeface="Chalkboard" panose="03050602040202020205" pitchFamily="66" charset="77"/>
              </a:rPr>
              <a:t>which is a set of </a:t>
            </a:r>
            <a:r>
              <a:rPr lang="en-GB" sz="1400" b="1" dirty="0">
                <a:effectLst/>
                <a:latin typeface="Chalkboard" panose="03050602040202020205" pitchFamily="66" charset="77"/>
              </a:rPr>
              <a:t>Activities</a:t>
            </a:r>
            <a:r>
              <a:rPr lang="en-GB" sz="1400" dirty="0">
                <a:effectLst/>
                <a:latin typeface="Chalkboard" panose="03050602040202020205" pitchFamily="66" charset="77"/>
              </a:rPr>
              <a:t>, </a:t>
            </a:r>
            <a:r>
              <a:rPr lang="en-GB" sz="1400" b="1" dirty="0">
                <a:effectLst/>
                <a:latin typeface="Chalkboard" panose="03050602040202020205" pitchFamily="66" charset="77"/>
              </a:rPr>
              <a:t>Events</a:t>
            </a:r>
            <a:r>
              <a:rPr lang="en-GB" sz="1400" dirty="0">
                <a:effectLst/>
                <a:latin typeface="Chalkboard" panose="03050602040202020205" pitchFamily="66" charset="77"/>
              </a:rPr>
              <a:t>, </a:t>
            </a:r>
            <a:r>
              <a:rPr lang="en-GB" sz="1400" b="1" dirty="0">
                <a:effectLst/>
                <a:latin typeface="Chalkboard" panose="03050602040202020205" pitchFamily="66" charset="77"/>
              </a:rPr>
              <a:t>Gateways</a:t>
            </a:r>
            <a:endParaRPr lang="en-GB" sz="1400" dirty="0">
              <a:latin typeface="Chalkboard" panose="03050602040202020205" pitchFamily="66" charset="77"/>
            </a:endParaRPr>
          </a:p>
        </p:txBody>
      </p:sp>
      <p:cxnSp>
        <p:nvCxnSpPr>
          <p:cNvPr id="10" name="Straight Arrow Connector 9">
            <a:extLst>
              <a:ext uri="{FF2B5EF4-FFF2-40B4-BE49-F238E27FC236}">
                <a16:creationId xmlns:a16="http://schemas.microsoft.com/office/drawing/2014/main" id="{7320A826-DFFD-CE78-7043-5FA5E98AF747}"/>
              </a:ext>
            </a:extLst>
          </p:cNvPr>
          <p:cNvCxnSpPr>
            <a:stCxn id="6" idx="2"/>
            <a:endCxn id="5" idx="0"/>
          </p:cNvCxnSpPr>
          <p:nvPr/>
        </p:nvCxnSpPr>
        <p:spPr>
          <a:xfrm flipH="1">
            <a:off x="4430932" y="1927254"/>
            <a:ext cx="8988" cy="10039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25594816-E5EF-DE3A-6B06-AC3D23AFDD20}"/>
              </a:ext>
            </a:extLst>
          </p:cNvPr>
          <p:cNvSpPr txBox="1"/>
          <p:nvPr/>
        </p:nvSpPr>
        <p:spPr>
          <a:xfrm>
            <a:off x="1564640" y="4541430"/>
            <a:ext cx="6238240" cy="1600438"/>
          </a:xfrm>
          <a:prstGeom prst="rect">
            <a:avLst/>
          </a:prstGeom>
          <a:noFill/>
        </p:spPr>
        <p:txBody>
          <a:bodyPr wrap="square" rtlCol="0">
            <a:spAutoFit/>
          </a:bodyPr>
          <a:lstStyle/>
          <a:p>
            <a:r>
              <a:rPr lang="en-GB" sz="1400" dirty="0">
                <a:effectLst/>
                <a:latin typeface="Chalkboard" panose="03050602040202020205" pitchFamily="66" charset="77"/>
              </a:rPr>
              <a:t>A</a:t>
            </a:r>
            <a:r>
              <a:rPr lang="en-GB" sz="1400" b="1" dirty="0">
                <a:effectLst/>
                <a:latin typeface="Chalkboard" panose="03050602040202020205" pitchFamily="66" charset="77"/>
              </a:rPr>
              <a:t> Process </a:t>
            </a:r>
            <a:r>
              <a:rPr lang="en-GB" sz="1400" dirty="0">
                <a:effectLst/>
                <a:latin typeface="Chalkboard" panose="03050602040202020205" pitchFamily="66" charset="77"/>
              </a:rPr>
              <a:t>is an </a:t>
            </a:r>
            <a:r>
              <a:rPr lang="en-GB" sz="1400" b="1" i="1" dirty="0">
                <a:effectLst/>
                <a:latin typeface="Chalkboard" panose="03050602040202020205" pitchFamily="66" charset="77"/>
              </a:rPr>
              <a:t>Orchestration</a:t>
            </a:r>
            <a:r>
              <a:rPr lang="en-GB" sz="1400" i="1" dirty="0">
                <a:effectLst/>
                <a:latin typeface="Chalkboard" panose="03050602040202020205" pitchFamily="66" charset="77"/>
              </a:rPr>
              <a:t>:</a:t>
            </a:r>
          </a:p>
          <a:p>
            <a:endParaRPr lang="en-GB" sz="1400" i="1" dirty="0">
              <a:latin typeface="Chalkboard" panose="03050602040202020205" pitchFamily="66" charset="77"/>
            </a:endParaRPr>
          </a:p>
          <a:p>
            <a:pPr marL="171450" indent="-171450">
              <a:buFontTx/>
              <a:buChar char="-"/>
            </a:pPr>
            <a:r>
              <a:rPr lang="en-GB" sz="1400" dirty="0">
                <a:effectLst/>
                <a:latin typeface="Chalkboard" panose="03050602040202020205" pitchFamily="66" charset="77"/>
              </a:rPr>
              <a:t>The </a:t>
            </a:r>
            <a:r>
              <a:rPr lang="en-GB" sz="1400" b="1" dirty="0">
                <a:effectLst/>
                <a:latin typeface="Chalkboard" panose="03050602040202020205" pitchFamily="66" charset="77"/>
              </a:rPr>
              <a:t>Sequence Flow</a:t>
            </a:r>
            <a:r>
              <a:rPr lang="en-GB" sz="1400" dirty="0">
                <a:effectLst/>
                <a:latin typeface="Chalkboard" panose="03050602040202020205" pitchFamily="66" charset="77"/>
              </a:rPr>
              <a:t> represents control of a process</a:t>
            </a:r>
          </a:p>
          <a:p>
            <a:pPr marL="171450" indent="-171450">
              <a:buFontTx/>
              <a:buChar char="-"/>
            </a:pPr>
            <a:r>
              <a:rPr lang="en-GB" sz="1400" dirty="0">
                <a:latin typeface="Chalkboard" panose="03050602040202020205" pitchFamily="66" charset="77"/>
              </a:rPr>
              <a:t>The </a:t>
            </a:r>
            <a:r>
              <a:rPr lang="en-GB" sz="1400" b="1" dirty="0">
                <a:latin typeface="Chalkboard" panose="03050602040202020205" pitchFamily="66" charset="77"/>
              </a:rPr>
              <a:t>token</a:t>
            </a:r>
            <a:r>
              <a:rPr lang="en-GB" sz="1400" dirty="0">
                <a:latin typeface="Chalkboard" panose="03050602040202020205" pitchFamily="66" charset="77"/>
              </a:rPr>
              <a:t> represents state associated with</a:t>
            </a:r>
            <a:r>
              <a:rPr lang="en-GB" sz="1400" i="1" dirty="0">
                <a:effectLst/>
                <a:latin typeface="Chalkboard" panose="03050602040202020205" pitchFamily="66" charset="77"/>
              </a:rPr>
              <a:t> </a:t>
            </a:r>
            <a:r>
              <a:rPr lang="en-GB" sz="1400" dirty="0">
                <a:effectLst/>
                <a:latin typeface="Chalkboard" panose="03050602040202020205" pitchFamily="66" charset="77"/>
              </a:rPr>
              <a:t>an instance </a:t>
            </a:r>
          </a:p>
          <a:p>
            <a:pPr marL="171450" indent="-171450">
              <a:buFontTx/>
              <a:buChar char="-"/>
            </a:pPr>
            <a:r>
              <a:rPr lang="en-GB" sz="1400" dirty="0">
                <a:latin typeface="Chalkboard" panose="03050602040202020205" pitchFamily="66" charset="77"/>
              </a:rPr>
              <a:t>In implementation, generally a process orchestration lives within an address space i.e. is not distributed, either an embedded workflow or external process manager.</a:t>
            </a:r>
            <a:r>
              <a:rPr lang="en-GB" sz="1400" dirty="0">
                <a:effectLst/>
                <a:latin typeface="Chalkboard" panose="03050602040202020205" pitchFamily="66" charset="77"/>
              </a:rPr>
              <a:t> </a:t>
            </a:r>
            <a:endParaRPr lang="en-GB" sz="1400" dirty="0">
              <a:latin typeface="Chalkboard" panose="03050602040202020205" pitchFamily="66" charset="77"/>
            </a:endParaRPr>
          </a:p>
        </p:txBody>
      </p:sp>
    </p:spTree>
    <p:extLst>
      <p:ext uri="{BB962C8B-B14F-4D97-AF65-F5344CB8AC3E}">
        <p14:creationId xmlns:p14="http://schemas.microsoft.com/office/powerpoint/2010/main" val="805471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38">
            <a:extLst>
              <a:ext uri="{FF2B5EF4-FFF2-40B4-BE49-F238E27FC236}">
                <a16:creationId xmlns:a16="http://schemas.microsoft.com/office/drawing/2014/main" id="{164A7473-80A6-F099-9E34-DC5CF10FBF62}"/>
              </a:ext>
            </a:extLst>
          </p:cNvPr>
          <p:cNvSpPr/>
          <p:nvPr/>
        </p:nvSpPr>
        <p:spPr>
          <a:xfrm>
            <a:off x="2356331" y="4126135"/>
            <a:ext cx="1619118" cy="43405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 Out-Only (Publish-Subscribe)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13</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5351241" y="3141584"/>
            <a:ext cx="1665514" cy="5748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5464374" y="3250441"/>
            <a:ext cx="1509980" cy="300082"/>
          </a:xfrm>
          <a:prstGeom prst="rect">
            <a:avLst/>
          </a:prstGeom>
          <a:noFill/>
        </p:spPr>
        <p:txBody>
          <a:bodyPr wrap="square" rtlCol="0">
            <a:spAutoFit/>
          </a:bodyPr>
          <a:lstStyle/>
          <a:p>
            <a:r>
              <a:rPr lang="en-GB" sz="1350" dirty="0"/>
              <a:t>:Store Information</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2398026" y="2360479"/>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2839945" y="2494191"/>
            <a:ext cx="881743" cy="300082"/>
          </a:xfrm>
          <a:prstGeom prst="rect">
            <a:avLst/>
          </a:prstGeom>
          <a:noFill/>
        </p:spPr>
        <p:txBody>
          <a:bodyPr wrap="square" rtlCol="0">
            <a:spAutoFit/>
          </a:bodyPr>
          <a:lstStyle/>
          <a:p>
            <a:r>
              <a:rPr lang="en-GB" sz="1350" dirty="0"/>
              <a:t>:Search</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1"/>
            <a:endCxn id="15" idx="3"/>
          </p:cNvCxnSpPr>
          <p:nvPr/>
        </p:nvCxnSpPr>
        <p:spPr>
          <a:xfrm flipH="1" flipV="1">
            <a:off x="4063540" y="2598823"/>
            <a:ext cx="1287701" cy="8301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flipV="1">
            <a:off x="4361673" y="2494192"/>
            <a:ext cx="667146" cy="4355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770129" y="2460543"/>
            <a:ext cx="1162225" cy="415498"/>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14" name="TextBox 13">
            <a:extLst>
              <a:ext uri="{FF2B5EF4-FFF2-40B4-BE49-F238E27FC236}">
                <a16:creationId xmlns:a16="http://schemas.microsoft.com/office/drawing/2014/main" id="{68735CCA-DC86-2B1B-27EF-70369C21267F}"/>
              </a:ext>
            </a:extLst>
          </p:cNvPr>
          <p:cNvSpPr txBox="1"/>
          <p:nvPr/>
        </p:nvSpPr>
        <p:spPr>
          <a:xfrm>
            <a:off x="7323999" y="3113931"/>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stores for our ecommerce site</a:t>
            </a:r>
          </a:p>
        </p:txBody>
      </p:sp>
      <p:cxnSp>
        <p:nvCxnSpPr>
          <p:cNvPr id="19" name="Straight Arrow Connector 18">
            <a:extLst>
              <a:ext uri="{FF2B5EF4-FFF2-40B4-BE49-F238E27FC236}">
                <a16:creationId xmlns:a16="http://schemas.microsoft.com/office/drawing/2014/main" id="{F72E62AD-5786-072F-4E0C-8DE83B5DB243}"/>
              </a:ext>
            </a:extLst>
          </p:cNvPr>
          <p:cNvCxnSpPr>
            <a:cxnSpLocks/>
            <a:stCxn id="14" idx="1"/>
            <a:endCxn id="10" idx="3"/>
          </p:cNvCxnSpPr>
          <p:nvPr/>
        </p:nvCxnSpPr>
        <p:spPr>
          <a:xfrm flipH="1" flipV="1">
            <a:off x="6974354" y="3400482"/>
            <a:ext cx="349645" cy="712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645EC90-8FDE-74F8-57E2-507613C95BF6}"/>
              </a:ext>
            </a:extLst>
          </p:cNvPr>
          <p:cNvSpPr txBox="1"/>
          <p:nvPr/>
        </p:nvSpPr>
        <p:spPr>
          <a:xfrm>
            <a:off x="350563" y="1369947"/>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a store and optimizes for a fast lookup on key search terms</a:t>
            </a:r>
          </a:p>
        </p:txBody>
      </p:sp>
      <p:cxnSp>
        <p:nvCxnSpPr>
          <p:cNvPr id="27" name="Straight Arrow Connector 26">
            <a:extLst>
              <a:ext uri="{FF2B5EF4-FFF2-40B4-BE49-F238E27FC236}">
                <a16:creationId xmlns:a16="http://schemas.microsoft.com/office/drawing/2014/main" id="{691D0017-65B6-78D8-9EA9-183083210CFC}"/>
              </a:ext>
            </a:extLst>
          </p:cNvPr>
          <p:cNvCxnSpPr>
            <a:cxnSpLocks/>
            <a:stCxn id="26" idx="2"/>
            <a:endCxn id="15" idx="1"/>
          </p:cNvCxnSpPr>
          <p:nvPr/>
        </p:nvCxnSpPr>
        <p:spPr>
          <a:xfrm>
            <a:off x="1183320" y="2293277"/>
            <a:ext cx="1214706" cy="3055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A7D0A21-D075-1489-32B7-CB84AB86362F}"/>
              </a:ext>
            </a:extLst>
          </p:cNvPr>
          <p:cNvSpPr txBox="1"/>
          <p:nvPr/>
        </p:nvSpPr>
        <p:spPr>
          <a:xfrm>
            <a:off x="4116220" y="1493440"/>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Notification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new store details</a:t>
            </a:r>
          </a:p>
        </p:txBody>
      </p:sp>
      <p:cxnSp>
        <p:nvCxnSpPr>
          <p:cNvPr id="32" name="Straight Arrow Connector 31">
            <a:extLst>
              <a:ext uri="{FF2B5EF4-FFF2-40B4-BE49-F238E27FC236}">
                <a16:creationId xmlns:a16="http://schemas.microsoft.com/office/drawing/2014/main" id="{D08D6B94-17BB-1F6E-720C-B581A84C9DBA}"/>
              </a:ext>
            </a:extLst>
          </p:cNvPr>
          <p:cNvCxnSpPr>
            <a:cxnSpLocks/>
            <a:stCxn id="31" idx="2"/>
            <a:endCxn id="21" idx="0"/>
          </p:cNvCxnSpPr>
          <p:nvPr/>
        </p:nvCxnSpPr>
        <p:spPr>
          <a:xfrm>
            <a:off x="4948977" y="2209021"/>
            <a:ext cx="402265" cy="2515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674C48C0-12C1-BFF4-B6B5-D27347753176}"/>
              </a:ext>
            </a:extLst>
          </p:cNvPr>
          <p:cNvSpPr/>
          <p:nvPr/>
        </p:nvSpPr>
        <p:spPr>
          <a:xfrm>
            <a:off x="2368890" y="3209177"/>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 name="TextBox 22">
            <a:extLst>
              <a:ext uri="{FF2B5EF4-FFF2-40B4-BE49-F238E27FC236}">
                <a16:creationId xmlns:a16="http://schemas.microsoft.com/office/drawing/2014/main" id="{9F23B0D2-6375-3DB6-DE37-84EA51DE1617}"/>
              </a:ext>
            </a:extLst>
          </p:cNvPr>
          <p:cNvSpPr txBox="1"/>
          <p:nvPr/>
        </p:nvSpPr>
        <p:spPr>
          <a:xfrm>
            <a:off x="2714526" y="3338653"/>
            <a:ext cx="1002326" cy="300082"/>
          </a:xfrm>
          <a:prstGeom prst="rect">
            <a:avLst/>
          </a:prstGeom>
          <a:noFill/>
        </p:spPr>
        <p:txBody>
          <a:bodyPr wrap="square" rtlCol="0">
            <a:spAutoFit/>
          </a:bodyPr>
          <a:lstStyle/>
          <a:p>
            <a:r>
              <a:rPr lang="en-GB" sz="1350" dirty="0"/>
              <a:t>:Availability</a:t>
            </a:r>
          </a:p>
        </p:txBody>
      </p:sp>
      <p:sp>
        <p:nvSpPr>
          <p:cNvPr id="28" name="TextBox 27">
            <a:extLst>
              <a:ext uri="{FF2B5EF4-FFF2-40B4-BE49-F238E27FC236}">
                <a16:creationId xmlns:a16="http://schemas.microsoft.com/office/drawing/2014/main" id="{78F52BE0-F974-DDF0-118C-74A271E50BDC}"/>
              </a:ext>
            </a:extLst>
          </p:cNvPr>
          <p:cNvSpPr txBox="1"/>
          <p:nvPr/>
        </p:nvSpPr>
        <p:spPr>
          <a:xfrm>
            <a:off x="325466" y="2785017"/>
            <a:ext cx="1195805"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all factors for determining if a store is open for business</a:t>
            </a:r>
          </a:p>
        </p:txBody>
      </p:sp>
      <p:cxnSp>
        <p:nvCxnSpPr>
          <p:cNvPr id="29" name="Straight Arrow Connector 28">
            <a:extLst>
              <a:ext uri="{FF2B5EF4-FFF2-40B4-BE49-F238E27FC236}">
                <a16:creationId xmlns:a16="http://schemas.microsoft.com/office/drawing/2014/main" id="{6CB252EB-F4CA-C718-DED1-147755B39EBA}"/>
              </a:ext>
            </a:extLst>
          </p:cNvPr>
          <p:cNvCxnSpPr>
            <a:cxnSpLocks/>
            <a:stCxn id="28" idx="3"/>
            <a:endCxn id="22" idx="1"/>
          </p:cNvCxnSpPr>
          <p:nvPr/>
        </p:nvCxnSpPr>
        <p:spPr>
          <a:xfrm flipV="1">
            <a:off x="1521271" y="3447521"/>
            <a:ext cx="847619" cy="6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B997634-D8F5-37B2-4C9C-46B8B70B93A3}"/>
              </a:ext>
            </a:extLst>
          </p:cNvPr>
          <p:cNvSpPr txBox="1"/>
          <p:nvPr/>
        </p:nvSpPr>
        <p:spPr>
          <a:xfrm>
            <a:off x="2398026" y="4206775"/>
            <a:ext cx="1531530" cy="300082"/>
          </a:xfrm>
          <a:prstGeom prst="rect">
            <a:avLst/>
          </a:prstGeom>
          <a:noFill/>
        </p:spPr>
        <p:txBody>
          <a:bodyPr wrap="square" rtlCol="0">
            <a:spAutoFit/>
          </a:bodyPr>
          <a:lstStyle/>
          <a:p>
            <a:r>
              <a:rPr lang="en-GB" sz="1350" dirty="0"/>
              <a:t>:Pick-Up Locations</a:t>
            </a:r>
          </a:p>
        </p:txBody>
      </p:sp>
      <p:cxnSp>
        <p:nvCxnSpPr>
          <p:cNvPr id="36" name="Straight Connector 35">
            <a:extLst>
              <a:ext uri="{FF2B5EF4-FFF2-40B4-BE49-F238E27FC236}">
                <a16:creationId xmlns:a16="http://schemas.microsoft.com/office/drawing/2014/main" id="{BC0265CF-D859-C201-734D-AE64A55F0D47}"/>
              </a:ext>
            </a:extLst>
          </p:cNvPr>
          <p:cNvCxnSpPr>
            <a:cxnSpLocks/>
            <a:stCxn id="9" idx="1"/>
            <a:endCxn id="39" idx="3"/>
          </p:cNvCxnSpPr>
          <p:nvPr/>
        </p:nvCxnSpPr>
        <p:spPr>
          <a:xfrm flipH="1">
            <a:off x="3975450" y="3429000"/>
            <a:ext cx="1375792" cy="91416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B058F30-A01A-8F9A-83CB-27F95C55A65D}"/>
              </a:ext>
            </a:extLst>
          </p:cNvPr>
          <p:cNvSpPr txBox="1"/>
          <p:nvPr/>
        </p:nvSpPr>
        <p:spPr>
          <a:xfrm>
            <a:off x="203883" y="4632129"/>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where couriers may need to pick up and restrictions</a:t>
            </a:r>
          </a:p>
        </p:txBody>
      </p:sp>
      <p:cxnSp>
        <p:nvCxnSpPr>
          <p:cNvPr id="38" name="Straight Arrow Connector 37">
            <a:extLst>
              <a:ext uri="{FF2B5EF4-FFF2-40B4-BE49-F238E27FC236}">
                <a16:creationId xmlns:a16="http://schemas.microsoft.com/office/drawing/2014/main" id="{BB1F2760-A4AD-2063-449B-315643DEC0A8}"/>
              </a:ext>
            </a:extLst>
          </p:cNvPr>
          <p:cNvCxnSpPr>
            <a:cxnSpLocks/>
            <a:stCxn id="37" idx="0"/>
          </p:cNvCxnSpPr>
          <p:nvPr/>
        </p:nvCxnSpPr>
        <p:spPr>
          <a:xfrm flipV="1">
            <a:off x="1036640" y="4246058"/>
            <a:ext cx="1315493" cy="3860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77CBCB0-D252-F8A9-AD28-207DFCE1BC14}"/>
              </a:ext>
            </a:extLst>
          </p:cNvPr>
          <p:cNvSpPr txBox="1"/>
          <p:nvPr/>
        </p:nvSpPr>
        <p:spPr>
          <a:xfrm>
            <a:off x="6318933" y="3982915"/>
            <a:ext cx="251145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Out-Only is the Publish-Subscribe pattern; a producer is not aware of its consumers; the notification has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loose coupling</a:t>
            </a:r>
          </a:p>
        </p:txBody>
      </p:sp>
      <p:cxnSp>
        <p:nvCxnSpPr>
          <p:cNvPr id="90" name="Straight Arrow Connector 89">
            <a:extLst>
              <a:ext uri="{FF2B5EF4-FFF2-40B4-BE49-F238E27FC236}">
                <a16:creationId xmlns:a16="http://schemas.microsoft.com/office/drawing/2014/main" id="{9314106E-E6B0-861A-7136-C9CE7AB2E54F}"/>
              </a:ext>
            </a:extLst>
          </p:cNvPr>
          <p:cNvCxnSpPr>
            <a:cxnSpLocks/>
          </p:cNvCxnSpPr>
          <p:nvPr/>
        </p:nvCxnSpPr>
        <p:spPr>
          <a:xfrm flipH="1">
            <a:off x="4292056" y="3821478"/>
            <a:ext cx="858053" cy="6086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32023D2-0F63-6CB2-73C9-9A84E77FA38C}"/>
              </a:ext>
            </a:extLst>
          </p:cNvPr>
          <p:cNvCxnSpPr>
            <a:cxnSpLocks/>
            <a:stCxn id="9" idx="1"/>
            <a:endCxn id="22" idx="3"/>
          </p:cNvCxnSpPr>
          <p:nvPr/>
        </p:nvCxnSpPr>
        <p:spPr>
          <a:xfrm flipH="1">
            <a:off x="4034404" y="3429000"/>
            <a:ext cx="1316837" cy="1852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5CA6253B-9297-B3BD-5A3A-222494950534}"/>
              </a:ext>
            </a:extLst>
          </p:cNvPr>
          <p:cNvCxnSpPr>
            <a:cxnSpLocks/>
          </p:cNvCxnSpPr>
          <p:nvPr/>
        </p:nvCxnSpPr>
        <p:spPr>
          <a:xfrm flipH="1">
            <a:off x="4147537" y="3294685"/>
            <a:ext cx="699206" cy="89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35488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4" grpId="0"/>
      <p:bldP spid="26" grpId="0"/>
      <p:bldP spid="31" grpId="0"/>
      <p:bldP spid="28" grpId="0"/>
      <p:bldP spid="37" grpId="0"/>
      <p:bldP spid="51"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3419-4909-16D1-14EE-5A2F6213BD54}"/>
              </a:ext>
            </a:extLst>
          </p:cNvPr>
          <p:cNvSpPr>
            <a:spLocks noGrp="1"/>
          </p:cNvSpPr>
          <p:nvPr>
            <p:ph type="title"/>
          </p:nvPr>
        </p:nvSpPr>
        <p:spPr/>
        <p:txBody>
          <a:bodyPr>
            <a:normAutofit fontScale="90000"/>
          </a:bodyPr>
          <a:lstStyle/>
          <a:p>
            <a:r>
              <a:rPr lang="en-GB" dirty="0">
                <a:latin typeface="Chalkboard" panose="03050602040202020205" pitchFamily="66" charset="77"/>
              </a:rPr>
              <a:t>What is Orchestration?</a:t>
            </a:r>
            <a:br>
              <a:rPr lang="en-GB" dirty="0">
                <a:latin typeface="Chalkboard" panose="03050602040202020205" pitchFamily="66" charset="77"/>
              </a:rPr>
            </a:br>
            <a:endParaRPr lang="en-US" dirty="0">
              <a:latin typeface="Chalkboard" panose="03050602040202020205" pitchFamily="66" charset="77"/>
            </a:endParaRPr>
          </a:p>
        </p:txBody>
      </p:sp>
      <p:sp>
        <p:nvSpPr>
          <p:cNvPr id="3" name="Content Placeholder 2">
            <a:extLst>
              <a:ext uri="{FF2B5EF4-FFF2-40B4-BE49-F238E27FC236}">
                <a16:creationId xmlns:a16="http://schemas.microsoft.com/office/drawing/2014/main" id="{8B41305D-1373-E9CF-D74A-C97D7E439462}"/>
              </a:ext>
            </a:extLst>
          </p:cNvPr>
          <p:cNvSpPr>
            <a:spLocks noGrp="1"/>
          </p:cNvSpPr>
          <p:nvPr>
            <p:ph idx="1"/>
          </p:nvPr>
        </p:nvSpPr>
        <p:spPr>
          <a:xfrm>
            <a:off x="459486" y="2143899"/>
            <a:ext cx="7990184" cy="371329"/>
          </a:xfrm>
        </p:spPr>
        <p:txBody>
          <a:bodyPr>
            <a:normAutofit/>
          </a:bodyPr>
          <a:lstStyle/>
          <a:p>
            <a:pPr marL="0" indent="0">
              <a:buNone/>
            </a:pPr>
            <a:r>
              <a:rPr lang="en-GB" sz="1800" dirty="0">
                <a:latin typeface="Chalkboard" panose="03050602040202020205" pitchFamily="66" charset="77"/>
              </a:rPr>
              <a:t>Focused on a </a:t>
            </a:r>
            <a:r>
              <a:rPr lang="en-GB" sz="1800" b="1" dirty="0">
                <a:latin typeface="Chalkboard" panose="03050602040202020205" pitchFamily="66" charset="77"/>
              </a:rPr>
              <a:t>single participant’s perspective</a:t>
            </a:r>
            <a:endParaRPr lang="en-GB" sz="1800" dirty="0">
              <a:latin typeface="Chalkboard" panose="03050602040202020205" pitchFamily="66" charset="77"/>
            </a:endParaRPr>
          </a:p>
          <a:p>
            <a:endParaRPr lang="en-US" sz="1800" dirty="0">
              <a:latin typeface="Chalkboard" panose="03050602040202020205" pitchFamily="66" charset="77"/>
            </a:endParaRPr>
          </a:p>
        </p:txBody>
      </p:sp>
      <p:sp>
        <p:nvSpPr>
          <p:cNvPr id="5" name="TextBox 4">
            <a:extLst>
              <a:ext uri="{FF2B5EF4-FFF2-40B4-BE49-F238E27FC236}">
                <a16:creationId xmlns:a16="http://schemas.microsoft.com/office/drawing/2014/main" id="{C21611CF-61A9-BB0B-DAC5-C7F4D2A541A2}"/>
              </a:ext>
            </a:extLst>
          </p:cNvPr>
          <p:cNvSpPr txBox="1"/>
          <p:nvPr/>
        </p:nvSpPr>
        <p:spPr>
          <a:xfrm>
            <a:off x="459485" y="2541203"/>
            <a:ext cx="4574511" cy="369332"/>
          </a:xfrm>
          <a:prstGeom prst="rect">
            <a:avLst/>
          </a:prstGeom>
          <a:noFill/>
        </p:spPr>
        <p:txBody>
          <a:bodyPr wrap="square">
            <a:spAutoFit/>
          </a:bodyPr>
          <a:lstStyle/>
          <a:p>
            <a:pPr marL="214313" indent="-214313">
              <a:buFont typeface="Arial" panose="020B0604020202020204" pitchFamily="34" charset="0"/>
              <a:buChar char="•"/>
            </a:pPr>
            <a:r>
              <a:rPr lang="en-GB" dirty="0">
                <a:latin typeface="Chalkboard" panose="03050602040202020205" pitchFamily="66" charset="77"/>
              </a:rPr>
              <a:t>Like writing </a:t>
            </a:r>
            <a:r>
              <a:rPr lang="en-GB" i="1" dirty="0">
                <a:latin typeface="Chalkboard" panose="03050602040202020205" pitchFamily="66" charset="77"/>
              </a:rPr>
              <a:t>your own script</a:t>
            </a:r>
            <a:endParaRPr lang="en-GB" dirty="0">
              <a:latin typeface="Chalkboard" panose="03050602040202020205" pitchFamily="66" charset="77"/>
            </a:endParaRPr>
          </a:p>
        </p:txBody>
      </p:sp>
      <p:sp>
        <p:nvSpPr>
          <p:cNvPr id="7" name="TextBox 6">
            <a:extLst>
              <a:ext uri="{FF2B5EF4-FFF2-40B4-BE49-F238E27FC236}">
                <a16:creationId xmlns:a16="http://schemas.microsoft.com/office/drawing/2014/main" id="{E805CC50-BEF6-4C12-28F5-F78639180120}"/>
              </a:ext>
            </a:extLst>
          </p:cNvPr>
          <p:cNvSpPr txBox="1"/>
          <p:nvPr/>
        </p:nvSpPr>
        <p:spPr>
          <a:xfrm>
            <a:off x="459485" y="2928007"/>
            <a:ext cx="5108195" cy="369332"/>
          </a:xfrm>
          <a:prstGeom prst="rect">
            <a:avLst/>
          </a:prstGeom>
          <a:noFill/>
        </p:spPr>
        <p:txBody>
          <a:bodyPr wrap="square">
            <a:spAutoFit/>
          </a:bodyPr>
          <a:lstStyle/>
          <a:p>
            <a:pPr marL="214313" indent="-214313">
              <a:buFont typeface="Arial" panose="020B0604020202020204" pitchFamily="34" charset="0"/>
              <a:buChar char="•"/>
            </a:pPr>
            <a:r>
              <a:rPr lang="en-GB" dirty="0">
                <a:latin typeface="Chalkboard" panose="03050602040202020205" pitchFamily="66" charset="77"/>
              </a:rPr>
              <a:t>Includes control flow, state, and decisions</a:t>
            </a:r>
          </a:p>
        </p:txBody>
      </p:sp>
      <p:sp>
        <p:nvSpPr>
          <p:cNvPr id="9" name="TextBox 8">
            <a:extLst>
              <a:ext uri="{FF2B5EF4-FFF2-40B4-BE49-F238E27FC236}">
                <a16:creationId xmlns:a16="http://schemas.microsoft.com/office/drawing/2014/main" id="{AF2092F3-3851-4B13-B7A6-B0E12E9A5A87}"/>
              </a:ext>
            </a:extLst>
          </p:cNvPr>
          <p:cNvSpPr txBox="1"/>
          <p:nvPr/>
        </p:nvSpPr>
        <p:spPr>
          <a:xfrm>
            <a:off x="459485" y="3314810"/>
            <a:ext cx="4574511" cy="369332"/>
          </a:xfrm>
          <a:prstGeom prst="rect">
            <a:avLst/>
          </a:prstGeom>
          <a:noFill/>
        </p:spPr>
        <p:txBody>
          <a:bodyPr wrap="square">
            <a:spAutoFit/>
          </a:bodyPr>
          <a:lstStyle/>
          <a:p>
            <a:pPr marL="214313" indent="-214313">
              <a:buFont typeface="Arial" panose="020B0604020202020204" pitchFamily="34" charset="0"/>
              <a:buChar char="•"/>
            </a:pPr>
            <a:r>
              <a:rPr lang="en-GB" dirty="0">
                <a:latin typeface="Chalkboard" panose="03050602040202020205" pitchFamily="66" charset="77"/>
              </a:rPr>
              <a:t>All logic is local to the orchestrator</a:t>
            </a:r>
          </a:p>
        </p:txBody>
      </p:sp>
      <p:sp>
        <p:nvSpPr>
          <p:cNvPr id="11" name="TextBox 10">
            <a:extLst>
              <a:ext uri="{FF2B5EF4-FFF2-40B4-BE49-F238E27FC236}">
                <a16:creationId xmlns:a16="http://schemas.microsoft.com/office/drawing/2014/main" id="{BC3249AC-D491-B05D-73AE-4CDC979C2B1C}"/>
              </a:ext>
            </a:extLst>
          </p:cNvPr>
          <p:cNvSpPr txBox="1"/>
          <p:nvPr/>
        </p:nvSpPr>
        <p:spPr>
          <a:xfrm>
            <a:off x="459486" y="3701614"/>
            <a:ext cx="5256544" cy="646331"/>
          </a:xfrm>
          <a:prstGeom prst="rect">
            <a:avLst/>
          </a:prstGeom>
          <a:noFill/>
        </p:spPr>
        <p:txBody>
          <a:bodyPr wrap="square">
            <a:spAutoFit/>
          </a:bodyPr>
          <a:lstStyle/>
          <a:p>
            <a:pPr marL="214313" indent="-214313">
              <a:buFont typeface="Arial" panose="020B0604020202020204" pitchFamily="34" charset="0"/>
              <a:buChar char="•"/>
            </a:pPr>
            <a:r>
              <a:rPr lang="en-GB" dirty="0">
                <a:latin typeface="Chalkboard" panose="03050602040202020205" pitchFamily="66" charset="77"/>
              </a:rPr>
              <a:t>Often implemented via state machines or workflow engines.</a:t>
            </a:r>
          </a:p>
        </p:txBody>
      </p:sp>
    </p:spTree>
    <p:extLst>
      <p:ext uri="{BB962C8B-B14F-4D97-AF65-F5344CB8AC3E}">
        <p14:creationId xmlns:p14="http://schemas.microsoft.com/office/powerpoint/2010/main" val="4209946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A diagram of a computer&#10;&#10;Description automatically generated with medium confidence">
            <a:extLst>
              <a:ext uri="{FF2B5EF4-FFF2-40B4-BE49-F238E27FC236}">
                <a16:creationId xmlns:a16="http://schemas.microsoft.com/office/drawing/2014/main" id="{71AE4B83-0EE6-4CE0-1E85-4A61BD1DD0C2}"/>
              </a:ext>
            </a:extLst>
          </p:cNvPr>
          <p:cNvPicPr>
            <a:picLocks noChangeAspect="1"/>
          </p:cNvPicPr>
          <p:nvPr/>
        </p:nvPicPr>
        <p:blipFill>
          <a:blip r:embed="rId2"/>
          <a:stretch>
            <a:fillRect/>
          </a:stretch>
        </p:blipFill>
        <p:spPr>
          <a:xfrm>
            <a:off x="89493" y="2220296"/>
            <a:ext cx="8965013" cy="2415506"/>
          </a:xfrm>
          <a:prstGeom prst="rect">
            <a:avLst/>
          </a:prstGeom>
        </p:spPr>
      </p:pic>
      <p:sp>
        <p:nvSpPr>
          <p:cNvPr id="2" name="Slide Number Placeholder 1">
            <a:extLst>
              <a:ext uri="{FF2B5EF4-FFF2-40B4-BE49-F238E27FC236}">
                <a16:creationId xmlns:a16="http://schemas.microsoft.com/office/drawing/2014/main" id="{0183BC9E-89C9-FD85-98F8-E7044AB495C1}"/>
              </a:ext>
            </a:extLst>
          </p:cNvPr>
          <p:cNvSpPr>
            <a:spLocks noGrp="1"/>
          </p:cNvSpPr>
          <p:nvPr>
            <p:ph type="sldNum" sz="quarter" idx="12"/>
          </p:nvPr>
        </p:nvSpPr>
        <p:spPr/>
        <p:txBody>
          <a:bodyPr/>
          <a:lstStyle/>
          <a:p>
            <a:fld id="{867D4A06-35AE-BD4A-84A9-613A26F3D41D}" type="slidenum">
              <a:rPr lang="en-US" smtClean="0"/>
              <a:pPr/>
              <a:t>131</a:t>
            </a:fld>
            <a:endParaRPr lang="en-US"/>
          </a:p>
        </p:txBody>
      </p:sp>
      <p:sp>
        <p:nvSpPr>
          <p:cNvPr id="5" name="Oval 4">
            <a:extLst>
              <a:ext uri="{FF2B5EF4-FFF2-40B4-BE49-F238E27FC236}">
                <a16:creationId xmlns:a16="http://schemas.microsoft.com/office/drawing/2014/main" id="{0AB40A39-5D5A-C4EA-0217-1A1F76D488DD}"/>
              </a:ext>
            </a:extLst>
          </p:cNvPr>
          <p:cNvSpPr/>
          <p:nvPr/>
        </p:nvSpPr>
        <p:spPr>
          <a:xfrm>
            <a:off x="1564640" y="2448560"/>
            <a:ext cx="142240" cy="1625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226745AE-76CA-080D-DA7D-B65C5F8B371F}"/>
              </a:ext>
            </a:extLst>
          </p:cNvPr>
          <p:cNvSpPr txBox="1"/>
          <p:nvPr/>
        </p:nvSpPr>
        <p:spPr>
          <a:xfrm>
            <a:off x="1412240" y="410838"/>
            <a:ext cx="1798320" cy="461665"/>
          </a:xfrm>
          <a:prstGeom prst="rect">
            <a:avLst/>
          </a:prstGeom>
          <a:noFill/>
        </p:spPr>
        <p:txBody>
          <a:bodyPr wrap="square" rtlCol="0">
            <a:spAutoFit/>
          </a:bodyPr>
          <a:lstStyle/>
          <a:p>
            <a:r>
              <a:rPr lang="en-GB" sz="1200" dirty="0">
                <a:latin typeface="Chalkboard" panose="03050602040202020205" pitchFamily="66" charset="77"/>
              </a:rPr>
              <a:t>A </a:t>
            </a:r>
            <a:r>
              <a:rPr lang="en-GB" sz="1200" b="1" dirty="0">
                <a:latin typeface="Chalkboard" panose="03050602040202020205" pitchFamily="66" charset="77"/>
              </a:rPr>
              <a:t>token</a:t>
            </a:r>
            <a:r>
              <a:rPr lang="en-GB" sz="1200" dirty="0">
                <a:latin typeface="Chalkboard" panose="03050602040202020205" pitchFamily="66" charset="77"/>
              </a:rPr>
              <a:t> represents an instance of a process</a:t>
            </a:r>
          </a:p>
        </p:txBody>
      </p:sp>
      <p:cxnSp>
        <p:nvCxnSpPr>
          <p:cNvPr id="9" name="Straight Arrow Connector 8">
            <a:extLst>
              <a:ext uri="{FF2B5EF4-FFF2-40B4-BE49-F238E27FC236}">
                <a16:creationId xmlns:a16="http://schemas.microsoft.com/office/drawing/2014/main" id="{20862A1B-E48C-2B6D-78DF-51CE59D86010}"/>
              </a:ext>
            </a:extLst>
          </p:cNvPr>
          <p:cNvCxnSpPr>
            <a:stCxn id="7" idx="2"/>
            <a:endCxn id="5" idx="0"/>
          </p:cNvCxnSpPr>
          <p:nvPr/>
        </p:nvCxnSpPr>
        <p:spPr>
          <a:xfrm flipH="1">
            <a:off x="1635760" y="872503"/>
            <a:ext cx="675640" cy="15760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CF0978C5-9161-F77C-1307-4AC3B8FB3932}"/>
              </a:ext>
            </a:extLst>
          </p:cNvPr>
          <p:cNvSpPr/>
          <p:nvPr/>
        </p:nvSpPr>
        <p:spPr>
          <a:xfrm>
            <a:off x="2801620" y="2448560"/>
            <a:ext cx="142240" cy="1625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D48B28A2-2E55-433D-8336-8BE303385722}"/>
              </a:ext>
            </a:extLst>
          </p:cNvPr>
          <p:cNvSpPr txBox="1"/>
          <p:nvPr/>
        </p:nvSpPr>
        <p:spPr>
          <a:xfrm>
            <a:off x="3434080" y="659758"/>
            <a:ext cx="1798320" cy="830997"/>
          </a:xfrm>
          <a:prstGeom prst="rect">
            <a:avLst/>
          </a:prstGeom>
          <a:noFill/>
        </p:spPr>
        <p:txBody>
          <a:bodyPr wrap="square" rtlCol="0">
            <a:spAutoFit/>
          </a:bodyPr>
          <a:lstStyle/>
          <a:p>
            <a:r>
              <a:rPr lang="en-GB" sz="1200" dirty="0">
                <a:latin typeface="Chalkboard" panose="03050602040202020205" pitchFamily="66" charset="77"/>
              </a:rPr>
              <a:t>A </a:t>
            </a:r>
            <a:r>
              <a:rPr lang="en-GB" sz="1200" b="1" dirty="0">
                <a:latin typeface="Chalkboard" panose="03050602040202020205" pitchFamily="66" charset="77"/>
              </a:rPr>
              <a:t>token</a:t>
            </a:r>
            <a:r>
              <a:rPr lang="en-GB" sz="1200" dirty="0">
                <a:latin typeface="Chalkboard" panose="03050602040202020205" pitchFamily="66" charset="77"/>
              </a:rPr>
              <a:t> flows down the process; it is the state of the process for that instance</a:t>
            </a:r>
          </a:p>
        </p:txBody>
      </p:sp>
      <p:cxnSp>
        <p:nvCxnSpPr>
          <p:cNvPr id="12" name="Straight Arrow Connector 11">
            <a:extLst>
              <a:ext uri="{FF2B5EF4-FFF2-40B4-BE49-F238E27FC236}">
                <a16:creationId xmlns:a16="http://schemas.microsoft.com/office/drawing/2014/main" id="{EC679023-16D1-AACE-AA7D-3E300E146716}"/>
              </a:ext>
            </a:extLst>
          </p:cNvPr>
          <p:cNvCxnSpPr>
            <a:stCxn id="11" idx="2"/>
            <a:endCxn id="10" idx="0"/>
          </p:cNvCxnSpPr>
          <p:nvPr/>
        </p:nvCxnSpPr>
        <p:spPr>
          <a:xfrm flipH="1">
            <a:off x="2872740" y="1490755"/>
            <a:ext cx="1460500" cy="9578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50A11E9A-CA6B-872A-7579-5B7C0A9267CA}"/>
              </a:ext>
            </a:extLst>
          </p:cNvPr>
          <p:cNvSpPr/>
          <p:nvPr/>
        </p:nvSpPr>
        <p:spPr>
          <a:xfrm>
            <a:off x="2801620" y="4246881"/>
            <a:ext cx="142240" cy="162560"/>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00A6FFEF-E79C-E796-025C-F513CA236674}"/>
              </a:ext>
            </a:extLst>
          </p:cNvPr>
          <p:cNvSpPr txBox="1"/>
          <p:nvPr/>
        </p:nvSpPr>
        <p:spPr>
          <a:xfrm>
            <a:off x="2311400" y="5414638"/>
            <a:ext cx="1798320" cy="830997"/>
          </a:xfrm>
          <a:prstGeom prst="rect">
            <a:avLst/>
          </a:prstGeom>
          <a:noFill/>
        </p:spPr>
        <p:txBody>
          <a:bodyPr wrap="square" rtlCol="0">
            <a:spAutoFit/>
          </a:bodyPr>
          <a:lstStyle/>
          <a:p>
            <a:r>
              <a:rPr lang="en-GB" sz="1200" dirty="0">
                <a:latin typeface="Chalkboard" panose="03050602040202020205" pitchFamily="66" charset="77"/>
              </a:rPr>
              <a:t>A </a:t>
            </a:r>
            <a:r>
              <a:rPr lang="en-GB" sz="1200" b="1" dirty="0">
                <a:latin typeface="Chalkboard" panose="03050602040202020205" pitchFamily="66" charset="77"/>
              </a:rPr>
              <a:t>token</a:t>
            </a:r>
            <a:r>
              <a:rPr lang="en-GB" sz="1200" dirty="0">
                <a:latin typeface="Chalkboard" panose="03050602040202020205" pitchFamily="66" charset="77"/>
              </a:rPr>
              <a:t> flows down the process; it is the state of the process for that instance</a:t>
            </a:r>
          </a:p>
        </p:txBody>
      </p:sp>
      <p:cxnSp>
        <p:nvCxnSpPr>
          <p:cNvPr id="17" name="Straight Arrow Connector 16">
            <a:extLst>
              <a:ext uri="{FF2B5EF4-FFF2-40B4-BE49-F238E27FC236}">
                <a16:creationId xmlns:a16="http://schemas.microsoft.com/office/drawing/2014/main" id="{64077B14-31A6-92DF-98FA-73494B8CDFDA}"/>
              </a:ext>
            </a:extLst>
          </p:cNvPr>
          <p:cNvCxnSpPr>
            <a:cxnSpLocks/>
            <a:stCxn id="16" idx="0"/>
            <a:endCxn id="15" idx="5"/>
          </p:cNvCxnSpPr>
          <p:nvPr/>
        </p:nvCxnSpPr>
        <p:spPr>
          <a:xfrm flipH="1" flipV="1">
            <a:off x="2923029" y="4385635"/>
            <a:ext cx="287531" cy="1029003"/>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F18130D8-BDA3-4BE9-F6E0-D7E384CFB0E5}"/>
              </a:ext>
            </a:extLst>
          </p:cNvPr>
          <p:cNvSpPr/>
          <p:nvPr/>
        </p:nvSpPr>
        <p:spPr>
          <a:xfrm>
            <a:off x="4024527" y="2454607"/>
            <a:ext cx="142240" cy="1625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04423D32-11AA-7170-DDE7-6EC42003F5B4}"/>
              </a:ext>
            </a:extLst>
          </p:cNvPr>
          <p:cNvSpPr/>
          <p:nvPr/>
        </p:nvSpPr>
        <p:spPr>
          <a:xfrm>
            <a:off x="3822189" y="4246881"/>
            <a:ext cx="142240" cy="162560"/>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28519966-D66C-A4DC-3864-57F659AE2A29}"/>
              </a:ext>
            </a:extLst>
          </p:cNvPr>
          <p:cNvSpPr/>
          <p:nvPr/>
        </p:nvSpPr>
        <p:spPr>
          <a:xfrm>
            <a:off x="4871968" y="4246881"/>
            <a:ext cx="142240" cy="162560"/>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8DE3726C-7B94-01EE-7BCA-16B9310D19E6}"/>
              </a:ext>
            </a:extLst>
          </p:cNvPr>
          <p:cNvSpPr/>
          <p:nvPr/>
        </p:nvSpPr>
        <p:spPr>
          <a:xfrm>
            <a:off x="6636537" y="2448560"/>
            <a:ext cx="142240" cy="1625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B3F7D00F-28B7-135B-5D5D-EBA94646E5A9}"/>
              </a:ext>
            </a:extLst>
          </p:cNvPr>
          <p:cNvSpPr/>
          <p:nvPr/>
        </p:nvSpPr>
        <p:spPr>
          <a:xfrm>
            <a:off x="6636537" y="4257669"/>
            <a:ext cx="142240" cy="162560"/>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B846F3E5-9305-7417-6A7F-C8AA579F136A}"/>
              </a:ext>
            </a:extLst>
          </p:cNvPr>
          <p:cNvSpPr/>
          <p:nvPr/>
        </p:nvSpPr>
        <p:spPr>
          <a:xfrm>
            <a:off x="7753261" y="4278618"/>
            <a:ext cx="142240" cy="162560"/>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751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2"/>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0"/>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5"/>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17"/>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6"/>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1"/>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20"/>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1" nodeType="clickEffect">
                                  <p:stCondLst>
                                    <p:cond delay="0"/>
                                  </p:stCondLst>
                                  <p:childTnLst>
                                    <p:set>
                                      <p:cBhvr>
                                        <p:cTn id="70" dur="1" fill="hold">
                                          <p:stCondLst>
                                            <p:cond delay="0"/>
                                          </p:stCondLst>
                                        </p:cTn>
                                        <p:tgtEl>
                                          <p:spTgt spid="2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0" nodeType="clickEffect">
                                  <p:stCondLst>
                                    <p:cond delay="0"/>
                                  </p:stCondLst>
                                  <p:childTnLst>
                                    <p:set>
                                      <p:cBhvr>
                                        <p:cTn id="74" dur="1" fill="hold">
                                          <p:stCondLst>
                                            <p:cond delay="0"/>
                                          </p:stCondLst>
                                        </p:cTn>
                                        <p:tgtEl>
                                          <p:spTgt spid="25"/>
                                        </p:tgtEl>
                                        <p:attrNameLst>
                                          <p:attrName>style.visibility</p:attrName>
                                        </p:attrNameLst>
                                      </p:cBhvr>
                                      <p:to>
                                        <p:strVal val="hidden"/>
                                      </p:to>
                                    </p:set>
                                  </p:childTnLst>
                                </p:cTn>
                              </p:par>
                              <p:par>
                                <p:cTn id="75" presetID="1" presetClass="entr" presetSubtype="0" fill="hold" grpId="0" nodeType="withEffect">
                                  <p:stCondLst>
                                    <p:cond delay="0"/>
                                  </p:stCondLst>
                                  <p:childTnLst>
                                    <p:set>
                                      <p:cBhvr>
                                        <p:cTn id="7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bldP spid="7" grpId="1"/>
      <p:bldP spid="10" grpId="0" animBg="1"/>
      <p:bldP spid="10" grpId="1" animBg="1"/>
      <p:bldP spid="11" grpId="0"/>
      <p:bldP spid="11" grpId="1"/>
      <p:bldP spid="15" grpId="0" animBg="1"/>
      <p:bldP spid="15" grpId="1" animBg="1"/>
      <p:bldP spid="16" grpId="0"/>
      <p:bldP spid="16" grpId="1"/>
      <p:bldP spid="20" grpId="0" animBg="1"/>
      <p:bldP spid="20" grpId="1" animBg="1"/>
      <p:bldP spid="21" grpId="0" animBg="1"/>
      <p:bldP spid="21" grpId="1" animBg="1"/>
      <p:bldP spid="22" grpId="0" animBg="1"/>
      <p:bldP spid="23" grpId="0" animBg="1"/>
      <p:bldP spid="25" grpId="0" animBg="1"/>
      <p:bldP spid="25" grpId="1" animBg="1"/>
      <p:bldP spid="26"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process&#10;&#10;AI-generated content may be incorrect.">
            <a:extLst>
              <a:ext uri="{FF2B5EF4-FFF2-40B4-BE49-F238E27FC236}">
                <a16:creationId xmlns:a16="http://schemas.microsoft.com/office/drawing/2014/main" id="{B4CBA1A3-73FF-AD5E-471E-323658FE1D19}"/>
              </a:ext>
            </a:extLst>
          </p:cNvPr>
          <p:cNvPicPr>
            <a:picLocks noChangeAspect="1"/>
          </p:cNvPicPr>
          <p:nvPr/>
        </p:nvPicPr>
        <p:blipFill>
          <a:blip r:embed="rId3"/>
          <a:stretch>
            <a:fillRect/>
          </a:stretch>
        </p:blipFill>
        <p:spPr>
          <a:xfrm>
            <a:off x="482600" y="2283967"/>
            <a:ext cx="8178800" cy="2290064"/>
          </a:xfrm>
          <a:prstGeom prst="rect">
            <a:avLst/>
          </a:prstGeom>
        </p:spPr>
      </p:pic>
      <p:sp>
        <p:nvSpPr>
          <p:cNvPr id="2" name="TextBox 1">
            <a:extLst>
              <a:ext uri="{FF2B5EF4-FFF2-40B4-BE49-F238E27FC236}">
                <a16:creationId xmlns:a16="http://schemas.microsoft.com/office/drawing/2014/main" id="{2CBD866A-9463-DE0C-7BBE-08B9A6BE4AD2}"/>
              </a:ext>
            </a:extLst>
          </p:cNvPr>
          <p:cNvSpPr txBox="1"/>
          <p:nvPr/>
        </p:nvSpPr>
        <p:spPr>
          <a:xfrm>
            <a:off x="482600" y="4845050"/>
            <a:ext cx="3097390" cy="27699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350" dirty="0">
                <a:latin typeface="Chalkboard" panose="03050602040202020205" pitchFamily="66" charset="77"/>
              </a:rPr>
              <a:t>Customer Pool </a:t>
            </a:r>
          </a:p>
        </p:txBody>
      </p:sp>
      <p:sp>
        <p:nvSpPr>
          <p:cNvPr id="3" name="Title 1">
            <a:extLst>
              <a:ext uri="{FF2B5EF4-FFF2-40B4-BE49-F238E27FC236}">
                <a16:creationId xmlns:a16="http://schemas.microsoft.com/office/drawing/2014/main" id="{09D6598F-60AF-01E7-9631-89E3BAA727B5}"/>
              </a:ext>
            </a:extLst>
          </p:cNvPr>
          <p:cNvSpPr>
            <a:spLocks noGrp="1"/>
          </p:cNvSpPr>
          <p:nvPr>
            <p:ph type="title"/>
          </p:nvPr>
        </p:nvSpPr>
        <p:spPr>
          <a:xfrm>
            <a:off x="459486" y="1268730"/>
            <a:ext cx="7990184" cy="849194"/>
          </a:xfrm>
        </p:spPr>
        <p:txBody>
          <a:bodyPr>
            <a:normAutofit fontScale="90000"/>
          </a:bodyPr>
          <a:lstStyle/>
          <a:p>
            <a:r>
              <a:rPr lang="en-GB" dirty="0"/>
              <a:t>Pizza Example – BPMN Orchestration</a:t>
            </a:r>
            <a:br>
              <a:rPr lang="en-GB" dirty="0"/>
            </a:br>
            <a:endParaRPr lang="en-US" dirty="0"/>
          </a:p>
        </p:txBody>
      </p:sp>
    </p:spTree>
    <p:extLst>
      <p:ext uri="{BB962C8B-B14F-4D97-AF65-F5344CB8AC3E}">
        <p14:creationId xmlns:p14="http://schemas.microsoft.com/office/powerpoint/2010/main" val="64528980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pizza shop&#10;&#10;AI-generated content may be incorrect.">
            <a:extLst>
              <a:ext uri="{FF2B5EF4-FFF2-40B4-BE49-F238E27FC236}">
                <a16:creationId xmlns:a16="http://schemas.microsoft.com/office/drawing/2014/main" id="{D96698D7-8685-A0EE-35A8-E2868DC6A3FA}"/>
              </a:ext>
            </a:extLst>
          </p:cNvPr>
          <p:cNvPicPr>
            <a:picLocks noChangeAspect="1"/>
          </p:cNvPicPr>
          <p:nvPr/>
        </p:nvPicPr>
        <p:blipFill>
          <a:blip r:embed="rId3"/>
          <a:stretch>
            <a:fillRect/>
          </a:stretch>
        </p:blipFill>
        <p:spPr>
          <a:xfrm>
            <a:off x="2102873" y="1892349"/>
            <a:ext cx="4938255" cy="3846085"/>
          </a:xfrm>
          <a:prstGeom prst="rect">
            <a:avLst/>
          </a:prstGeom>
        </p:spPr>
      </p:pic>
      <p:sp>
        <p:nvSpPr>
          <p:cNvPr id="6" name="TextBox 5">
            <a:extLst>
              <a:ext uri="{FF2B5EF4-FFF2-40B4-BE49-F238E27FC236}">
                <a16:creationId xmlns:a16="http://schemas.microsoft.com/office/drawing/2014/main" id="{9F2216CE-B5CE-4407-30C5-2C9A988BA725}"/>
              </a:ext>
            </a:extLst>
          </p:cNvPr>
          <p:cNvSpPr txBox="1"/>
          <p:nvPr/>
        </p:nvSpPr>
        <p:spPr>
          <a:xfrm>
            <a:off x="112889" y="3290005"/>
            <a:ext cx="1575235" cy="27699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350" dirty="0">
                <a:latin typeface="Chalkboard" panose="03050602040202020205" pitchFamily="66" charset="77"/>
              </a:rPr>
              <a:t>Pizza Shop Pool </a:t>
            </a:r>
          </a:p>
        </p:txBody>
      </p:sp>
      <p:sp>
        <p:nvSpPr>
          <p:cNvPr id="2" name="Title 1">
            <a:extLst>
              <a:ext uri="{FF2B5EF4-FFF2-40B4-BE49-F238E27FC236}">
                <a16:creationId xmlns:a16="http://schemas.microsoft.com/office/drawing/2014/main" id="{C21A413E-2D82-A43A-271B-26FA2C237DB1}"/>
              </a:ext>
            </a:extLst>
          </p:cNvPr>
          <p:cNvSpPr>
            <a:spLocks noGrp="1"/>
          </p:cNvSpPr>
          <p:nvPr>
            <p:ph type="title"/>
          </p:nvPr>
        </p:nvSpPr>
        <p:spPr>
          <a:xfrm>
            <a:off x="459486" y="1268730"/>
            <a:ext cx="7990184" cy="849194"/>
          </a:xfrm>
        </p:spPr>
        <p:txBody>
          <a:bodyPr>
            <a:normAutofit fontScale="90000"/>
          </a:bodyPr>
          <a:lstStyle/>
          <a:p>
            <a:r>
              <a:rPr lang="en-GB" dirty="0"/>
              <a:t>Pizza Example – BPMN Orchestration</a:t>
            </a:r>
            <a:br>
              <a:rPr lang="en-GB" dirty="0"/>
            </a:br>
            <a:endParaRPr lang="en-US" dirty="0"/>
          </a:p>
        </p:txBody>
      </p:sp>
    </p:spTree>
    <p:extLst>
      <p:ext uri="{BB962C8B-B14F-4D97-AF65-F5344CB8AC3E}">
        <p14:creationId xmlns:p14="http://schemas.microsoft.com/office/powerpoint/2010/main" val="332788169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363F87-E765-1E23-D2D1-A9DD8B8A97D9}"/>
            </a:ext>
          </a:extLst>
        </p:cNvPr>
        <p:cNvGrpSpPr/>
        <p:nvPr/>
      </p:nvGrpSpPr>
      <p:grpSpPr>
        <a:xfrm>
          <a:off x="0" y="0"/>
          <a:ext cx="0" cy="0"/>
          <a:chOff x="0" y="0"/>
          <a:chExt cx="0" cy="0"/>
        </a:xfrm>
      </p:grpSpPr>
      <p:pic>
        <p:nvPicPr>
          <p:cNvPr id="14" name="Picture 13" descr="A diagram of a computer&#10;&#10;Description automatically generated with medium confidence">
            <a:extLst>
              <a:ext uri="{FF2B5EF4-FFF2-40B4-BE49-F238E27FC236}">
                <a16:creationId xmlns:a16="http://schemas.microsoft.com/office/drawing/2014/main" id="{CA7D5FD1-E745-2E4C-2961-B3D0648544D6}"/>
              </a:ext>
            </a:extLst>
          </p:cNvPr>
          <p:cNvPicPr>
            <a:picLocks noChangeAspect="1"/>
          </p:cNvPicPr>
          <p:nvPr/>
        </p:nvPicPr>
        <p:blipFill>
          <a:blip r:embed="rId3"/>
          <a:stretch>
            <a:fillRect/>
          </a:stretch>
        </p:blipFill>
        <p:spPr>
          <a:xfrm>
            <a:off x="199488" y="2215869"/>
            <a:ext cx="8745024" cy="2356233"/>
          </a:xfrm>
          <a:prstGeom prst="rect">
            <a:avLst/>
          </a:prstGeom>
        </p:spPr>
      </p:pic>
      <p:sp>
        <p:nvSpPr>
          <p:cNvPr id="2" name="Slide Number Placeholder 1">
            <a:extLst>
              <a:ext uri="{FF2B5EF4-FFF2-40B4-BE49-F238E27FC236}">
                <a16:creationId xmlns:a16="http://schemas.microsoft.com/office/drawing/2014/main" id="{E3D31656-5A0E-5323-AD90-87BF16485067}"/>
              </a:ext>
            </a:extLst>
          </p:cNvPr>
          <p:cNvSpPr>
            <a:spLocks noGrp="1"/>
          </p:cNvSpPr>
          <p:nvPr>
            <p:ph type="sldNum" sz="quarter" idx="12"/>
          </p:nvPr>
        </p:nvSpPr>
        <p:spPr/>
        <p:txBody>
          <a:bodyPr/>
          <a:lstStyle/>
          <a:p>
            <a:fld id="{867D4A06-35AE-BD4A-84A9-613A26F3D41D}" type="slidenum">
              <a:rPr lang="en-US" smtClean="0"/>
              <a:pPr/>
              <a:t>134</a:t>
            </a:fld>
            <a:endParaRPr lang="en-US"/>
          </a:p>
        </p:txBody>
      </p:sp>
      <p:sp>
        <p:nvSpPr>
          <p:cNvPr id="5" name="TextBox 4">
            <a:extLst>
              <a:ext uri="{FF2B5EF4-FFF2-40B4-BE49-F238E27FC236}">
                <a16:creationId xmlns:a16="http://schemas.microsoft.com/office/drawing/2014/main" id="{DC57F47F-D4B5-1B57-0DD5-45ECF354EFA1}"/>
              </a:ext>
            </a:extLst>
          </p:cNvPr>
          <p:cNvSpPr txBox="1"/>
          <p:nvPr/>
        </p:nvSpPr>
        <p:spPr>
          <a:xfrm>
            <a:off x="833649" y="586055"/>
            <a:ext cx="4794991" cy="307777"/>
          </a:xfrm>
          <a:prstGeom prst="rect">
            <a:avLst/>
          </a:prstGeom>
          <a:noFill/>
        </p:spPr>
        <p:txBody>
          <a:bodyPr wrap="square" rtlCol="0">
            <a:spAutoFit/>
          </a:bodyPr>
          <a:lstStyle/>
          <a:p>
            <a:r>
              <a:rPr lang="en-GB" sz="1400" dirty="0">
                <a:latin typeface="Chalkboard" panose="03050602040202020205" pitchFamily="66" charset="77"/>
              </a:rPr>
              <a:t>A </a:t>
            </a:r>
            <a:r>
              <a:rPr lang="en-GB" sz="1400" b="1" dirty="0">
                <a:latin typeface="Chalkboard" panose="03050602040202020205" pitchFamily="66" charset="77"/>
              </a:rPr>
              <a:t>Collaboration</a:t>
            </a:r>
            <a:r>
              <a:rPr lang="en-GB" sz="1400" dirty="0">
                <a:latin typeface="Chalkboard" panose="03050602040202020205" pitchFamily="66" charset="77"/>
              </a:rPr>
              <a:t> is where we have multiple participants. </a:t>
            </a:r>
          </a:p>
        </p:txBody>
      </p:sp>
      <p:cxnSp>
        <p:nvCxnSpPr>
          <p:cNvPr id="9" name="Straight Arrow Connector 8">
            <a:extLst>
              <a:ext uri="{FF2B5EF4-FFF2-40B4-BE49-F238E27FC236}">
                <a16:creationId xmlns:a16="http://schemas.microsoft.com/office/drawing/2014/main" id="{028B4332-2C5D-6FB7-BBED-ADAF93EFF8B1}"/>
              </a:ext>
            </a:extLst>
          </p:cNvPr>
          <p:cNvCxnSpPr>
            <a:cxnSpLocks/>
          </p:cNvCxnSpPr>
          <p:nvPr/>
        </p:nvCxnSpPr>
        <p:spPr>
          <a:xfrm>
            <a:off x="3190240" y="1046480"/>
            <a:ext cx="863600" cy="21640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5F0CEA5F-39ED-E6B1-6EC0-031F0F8782A3}"/>
              </a:ext>
            </a:extLst>
          </p:cNvPr>
          <p:cNvSpPr txBox="1"/>
          <p:nvPr/>
        </p:nvSpPr>
        <p:spPr>
          <a:xfrm>
            <a:off x="940064" y="4886950"/>
            <a:ext cx="7263871" cy="1384995"/>
          </a:xfrm>
          <a:prstGeom prst="rect">
            <a:avLst/>
          </a:prstGeom>
          <a:noFill/>
        </p:spPr>
        <p:txBody>
          <a:bodyPr wrap="square" rtlCol="0">
            <a:spAutoFit/>
          </a:bodyPr>
          <a:lstStyle/>
          <a:p>
            <a:r>
              <a:rPr lang="en-GB" sz="1400" dirty="0">
                <a:latin typeface="Chalkboard" panose="03050602040202020205" pitchFamily="66" charset="77"/>
              </a:rPr>
              <a:t>The message exchange between participants in a </a:t>
            </a:r>
            <a:r>
              <a:rPr lang="en-GB" sz="1400" b="1" dirty="0">
                <a:latin typeface="Chalkboard" panose="03050602040202020205" pitchFamily="66" charset="77"/>
              </a:rPr>
              <a:t>Collaboration</a:t>
            </a:r>
            <a:r>
              <a:rPr lang="en-GB" sz="1400" dirty="0">
                <a:latin typeface="Chalkboard" panose="03050602040202020205" pitchFamily="66" charset="77"/>
              </a:rPr>
              <a:t> is a </a:t>
            </a:r>
            <a:r>
              <a:rPr lang="en-GB" sz="1400" b="1" i="1" dirty="0">
                <a:latin typeface="Chalkboard" panose="03050602040202020205" pitchFamily="66" charset="77"/>
              </a:rPr>
              <a:t>Choreography</a:t>
            </a:r>
          </a:p>
          <a:p>
            <a:r>
              <a:rPr lang="en-GB" sz="1400" dirty="0">
                <a:latin typeface="Chalkboard" panose="03050602040202020205" pitchFamily="66" charset="77"/>
              </a:rPr>
              <a:t>- In implementation, generally, a choreography is the flow of messages between participants. Within each orchestrated process, there are message events that are caught</a:t>
            </a:r>
            <a:r>
              <a:rPr lang="en-GB" sz="1400" dirty="0">
                <a:effectLst/>
                <a:latin typeface="Chalkboard" panose="03050602040202020205" pitchFamily="66" charset="77"/>
              </a:rPr>
              <a:t> or raised</a:t>
            </a:r>
          </a:p>
          <a:p>
            <a:r>
              <a:rPr lang="en-GB" sz="1400" dirty="0">
                <a:latin typeface="Chalkboard" panose="03050602040202020205" pitchFamily="66" charset="77"/>
              </a:rPr>
              <a:t>- But Processes react to what happens in the Choreography, no one owns it (it does not have its own tokens or state)</a:t>
            </a:r>
          </a:p>
        </p:txBody>
      </p:sp>
    </p:spTree>
    <p:extLst>
      <p:ext uri="{BB962C8B-B14F-4D97-AF65-F5344CB8AC3E}">
        <p14:creationId xmlns:p14="http://schemas.microsoft.com/office/powerpoint/2010/main" val="330520488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job&#10;&#10;AI-generated content may be incorrect.">
            <a:extLst>
              <a:ext uri="{FF2B5EF4-FFF2-40B4-BE49-F238E27FC236}">
                <a16:creationId xmlns:a16="http://schemas.microsoft.com/office/drawing/2014/main" id="{BC43FB57-1EB8-11E8-1982-7E0E7291F4D0}"/>
              </a:ext>
            </a:extLst>
          </p:cNvPr>
          <p:cNvPicPr>
            <a:picLocks noChangeAspect="1"/>
          </p:cNvPicPr>
          <p:nvPr/>
        </p:nvPicPr>
        <p:blipFill>
          <a:blip r:embed="rId3"/>
          <a:stretch>
            <a:fillRect/>
          </a:stretch>
        </p:blipFill>
        <p:spPr>
          <a:xfrm>
            <a:off x="281516" y="2219102"/>
            <a:ext cx="8485951" cy="2419796"/>
          </a:xfrm>
          <a:prstGeom prst="rect">
            <a:avLst/>
          </a:prstGeom>
        </p:spPr>
      </p:pic>
      <p:sp>
        <p:nvSpPr>
          <p:cNvPr id="6" name="TextBox 5">
            <a:extLst>
              <a:ext uri="{FF2B5EF4-FFF2-40B4-BE49-F238E27FC236}">
                <a16:creationId xmlns:a16="http://schemas.microsoft.com/office/drawing/2014/main" id="{10606EDA-2D3A-38E9-827C-A2CCC5183165}"/>
              </a:ext>
            </a:extLst>
          </p:cNvPr>
          <p:cNvSpPr txBox="1"/>
          <p:nvPr/>
        </p:nvSpPr>
        <p:spPr>
          <a:xfrm>
            <a:off x="281516" y="5077884"/>
            <a:ext cx="2737557" cy="27699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350" dirty="0">
                <a:latin typeface="Chalkboard" panose="03050602040202020205" pitchFamily="66" charset="77"/>
              </a:rPr>
              <a:t>Courier Pool </a:t>
            </a:r>
          </a:p>
        </p:txBody>
      </p:sp>
      <p:sp>
        <p:nvSpPr>
          <p:cNvPr id="2" name="Title 1">
            <a:extLst>
              <a:ext uri="{FF2B5EF4-FFF2-40B4-BE49-F238E27FC236}">
                <a16:creationId xmlns:a16="http://schemas.microsoft.com/office/drawing/2014/main" id="{08D5CE97-8B22-BDD4-AF6D-92C1D0125150}"/>
              </a:ext>
            </a:extLst>
          </p:cNvPr>
          <p:cNvSpPr>
            <a:spLocks noGrp="1"/>
          </p:cNvSpPr>
          <p:nvPr>
            <p:ph type="title"/>
          </p:nvPr>
        </p:nvSpPr>
        <p:spPr>
          <a:xfrm>
            <a:off x="459486" y="1268730"/>
            <a:ext cx="7990184" cy="849194"/>
          </a:xfrm>
        </p:spPr>
        <p:txBody>
          <a:bodyPr>
            <a:normAutofit fontScale="90000"/>
          </a:bodyPr>
          <a:lstStyle/>
          <a:p>
            <a:r>
              <a:rPr lang="en-GB" dirty="0"/>
              <a:t>Pizza Example – BPMN Orchestration</a:t>
            </a:r>
            <a:br>
              <a:rPr lang="en-GB" dirty="0"/>
            </a:br>
            <a:endParaRPr lang="en-US" dirty="0"/>
          </a:p>
        </p:txBody>
      </p:sp>
    </p:spTree>
    <p:extLst>
      <p:ext uri="{BB962C8B-B14F-4D97-AF65-F5344CB8AC3E}">
        <p14:creationId xmlns:p14="http://schemas.microsoft.com/office/powerpoint/2010/main" val="198001217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4632C-4318-2432-309E-D640BF742787}"/>
              </a:ext>
            </a:extLst>
          </p:cNvPr>
          <p:cNvSpPr>
            <a:spLocks noGrp="1"/>
          </p:cNvSpPr>
          <p:nvPr>
            <p:ph type="title"/>
          </p:nvPr>
        </p:nvSpPr>
        <p:spPr>
          <a:xfrm>
            <a:off x="6034641" y="2455585"/>
            <a:ext cx="2604884" cy="1681316"/>
          </a:xfrm>
        </p:spPr>
        <p:txBody>
          <a:bodyPr vert="horz" lIns="68580" tIns="34290" rIns="68580" bIns="34290" rtlCol="0" anchor="b">
            <a:normAutofit/>
          </a:bodyPr>
          <a:lstStyle/>
          <a:p>
            <a:r>
              <a:rPr lang="en-US" sz="2550" dirty="0">
                <a:latin typeface="Chalkboard" panose="03050602040202020205" pitchFamily="66" charset="77"/>
              </a:rPr>
              <a:t>Pizza Example – Pools and Lanes</a:t>
            </a:r>
            <a:br>
              <a:rPr lang="en-US" sz="2550" dirty="0">
                <a:latin typeface="Chalkboard" panose="03050602040202020205" pitchFamily="66" charset="77"/>
              </a:rPr>
            </a:br>
            <a:endParaRPr lang="en-US" sz="2550" dirty="0">
              <a:latin typeface="Chalkboard" panose="03050602040202020205" pitchFamily="66" charset="77"/>
            </a:endParaRPr>
          </a:p>
        </p:txBody>
      </p:sp>
      <p:pic>
        <p:nvPicPr>
          <p:cNvPr id="6" name="Picture 5" descr="A diagram of a diagram&#10;&#10;AI-generated content may be incorrect.">
            <a:extLst>
              <a:ext uri="{FF2B5EF4-FFF2-40B4-BE49-F238E27FC236}">
                <a16:creationId xmlns:a16="http://schemas.microsoft.com/office/drawing/2014/main" id="{2C891570-753C-CDC8-AF11-C328B810104C}"/>
              </a:ext>
            </a:extLst>
          </p:cNvPr>
          <p:cNvPicPr>
            <a:picLocks noChangeAspect="1"/>
          </p:cNvPicPr>
          <p:nvPr/>
        </p:nvPicPr>
        <p:blipFill>
          <a:blip r:embed="rId3"/>
          <a:stretch>
            <a:fillRect/>
          </a:stretch>
        </p:blipFill>
        <p:spPr>
          <a:xfrm>
            <a:off x="592378" y="1036155"/>
            <a:ext cx="5035826" cy="4721087"/>
          </a:xfrm>
          <a:prstGeom prst="rect">
            <a:avLst/>
          </a:prstGeom>
        </p:spPr>
      </p:pic>
    </p:spTree>
    <p:extLst>
      <p:ext uri="{BB962C8B-B14F-4D97-AF65-F5344CB8AC3E}">
        <p14:creationId xmlns:p14="http://schemas.microsoft.com/office/powerpoint/2010/main" val="404330194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diagram of a computer&#10;&#10;Description automatically generated with medium confidence">
            <a:extLst>
              <a:ext uri="{FF2B5EF4-FFF2-40B4-BE49-F238E27FC236}">
                <a16:creationId xmlns:a16="http://schemas.microsoft.com/office/drawing/2014/main" id="{F42AE8A0-8231-FF8F-B9E3-E66CE883F7B1}"/>
              </a:ext>
            </a:extLst>
          </p:cNvPr>
          <p:cNvPicPr>
            <a:picLocks noChangeAspect="1"/>
          </p:cNvPicPr>
          <p:nvPr/>
        </p:nvPicPr>
        <p:blipFill>
          <a:blip r:embed="rId2"/>
          <a:stretch>
            <a:fillRect/>
          </a:stretch>
        </p:blipFill>
        <p:spPr>
          <a:xfrm>
            <a:off x="89493" y="2489835"/>
            <a:ext cx="8965013" cy="2415506"/>
          </a:xfrm>
          <a:prstGeom prst="rect">
            <a:avLst/>
          </a:prstGeom>
        </p:spPr>
      </p:pic>
      <p:sp>
        <p:nvSpPr>
          <p:cNvPr id="2" name="Slide Number Placeholder 1">
            <a:extLst>
              <a:ext uri="{FF2B5EF4-FFF2-40B4-BE49-F238E27FC236}">
                <a16:creationId xmlns:a16="http://schemas.microsoft.com/office/drawing/2014/main" id="{B3428043-ECA6-1D40-3C50-5C943D985DD7}"/>
              </a:ext>
            </a:extLst>
          </p:cNvPr>
          <p:cNvSpPr>
            <a:spLocks noGrp="1"/>
          </p:cNvSpPr>
          <p:nvPr>
            <p:ph type="sldNum" sz="quarter" idx="12"/>
          </p:nvPr>
        </p:nvSpPr>
        <p:spPr/>
        <p:txBody>
          <a:bodyPr/>
          <a:lstStyle/>
          <a:p>
            <a:fld id="{867D4A06-35AE-BD4A-84A9-613A26F3D41D}" type="slidenum">
              <a:rPr lang="en-US" smtClean="0"/>
              <a:pPr/>
              <a:t>137</a:t>
            </a:fld>
            <a:endParaRPr lang="en-US"/>
          </a:p>
        </p:txBody>
      </p:sp>
      <p:sp>
        <p:nvSpPr>
          <p:cNvPr id="5" name="TextBox 4">
            <a:extLst>
              <a:ext uri="{FF2B5EF4-FFF2-40B4-BE49-F238E27FC236}">
                <a16:creationId xmlns:a16="http://schemas.microsoft.com/office/drawing/2014/main" id="{89DE1D51-9EA5-093D-5DB6-037246B3E808}"/>
              </a:ext>
            </a:extLst>
          </p:cNvPr>
          <p:cNvSpPr txBox="1"/>
          <p:nvPr/>
        </p:nvSpPr>
        <p:spPr>
          <a:xfrm>
            <a:off x="610658" y="301575"/>
            <a:ext cx="6023821" cy="1815882"/>
          </a:xfrm>
          <a:prstGeom prst="rect">
            <a:avLst/>
          </a:prstGeom>
          <a:noFill/>
        </p:spPr>
        <p:txBody>
          <a:bodyPr wrap="square" rtlCol="0">
            <a:spAutoFit/>
          </a:bodyPr>
          <a:lstStyle/>
          <a:p>
            <a:r>
              <a:rPr lang="en-GB" sz="1400" dirty="0">
                <a:latin typeface="Chalkboard" panose="03050602040202020205" pitchFamily="66" charset="77"/>
              </a:rPr>
              <a:t>A </a:t>
            </a:r>
            <a:r>
              <a:rPr lang="en-GB" sz="1400" b="1" dirty="0">
                <a:latin typeface="Chalkboard" panose="03050602040202020205" pitchFamily="66" charset="77"/>
              </a:rPr>
              <a:t>Pool</a:t>
            </a:r>
            <a:r>
              <a:rPr lang="en-GB" sz="1400" dirty="0">
                <a:latin typeface="Chalkboard" panose="03050602040202020205" pitchFamily="66" charset="77"/>
              </a:rPr>
              <a:t> is  participant in a collaboration</a:t>
            </a:r>
          </a:p>
          <a:p>
            <a:r>
              <a:rPr lang="en-GB" sz="1400" dirty="0">
                <a:latin typeface="Chalkboard" panose="03050602040202020205" pitchFamily="66" charset="77"/>
              </a:rPr>
              <a:t> - A participant can be a role or an organization</a:t>
            </a:r>
          </a:p>
          <a:p>
            <a:pPr marL="171450" indent="-171450">
              <a:buFontTx/>
              <a:buChar char="-"/>
            </a:pPr>
            <a:r>
              <a:rPr lang="en-GB" sz="1400" dirty="0">
                <a:latin typeface="Chalkboard" panose="03050602040202020205" pitchFamily="66" charset="77"/>
              </a:rPr>
              <a:t>Not required for the Main Internal Pool =&gt; modeler's own organization</a:t>
            </a:r>
          </a:p>
          <a:p>
            <a:pPr marL="171450" indent="-171450">
              <a:buFontTx/>
              <a:buChar char="-"/>
            </a:pPr>
            <a:r>
              <a:rPr lang="en-GB" sz="1400" dirty="0">
                <a:latin typeface="Chalkboard" panose="03050602040202020205" pitchFamily="66" charset="77"/>
              </a:rPr>
              <a:t>Required for other organization's processes</a:t>
            </a:r>
          </a:p>
          <a:p>
            <a:pPr marL="171450" indent="-171450">
              <a:buFontTx/>
              <a:buChar char="-"/>
            </a:pPr>
            <a:r>
              <a:rPr lang="en-GB" sz="1400" dirty="0">
                <a:latin typeface="Chalkboard" panose="03050602040202020205" pitchFamily="66" charset="77"/>
              </a:rPr>
              <a:t>A Lane distinguishes sequences of Activities in the Pool</a:t>
            </a:r>
          </a:p>
          <a:p>
            <a:pPr marL="171450" indent="-171450">
              <a:buFontTx/>
              <a:buChar char="-"/>
            </a:pPr>
            <a:r>
              <a:rPr lang="en-GB" sz="1400" dirty="0">
                <a:latin typeface="Chalkboard" panose="03050602040202020205" pitchFamily="66" charset="77"/>
              </a:rPr>
              <a:t>White Box - can see process; Black Box - cannot see process</a:t>
            </a:r>
          </a:p>
          <a:p>
            <a:pPr marL="171450" indent="-171450">
              <a:buFontTx/>
              <a:buChar char="-"/>
            </a:pPr>
            <a:r>
              <a:rPr lang="en-GB" sz="1400" dirty="0">
                <a:latin typeface="Chalkboard" panose="03050602040202020205" pitchFamily="66" charset="77"/>
              </a:rPr>
              <a:t>Activities within the Pool organised by sequence flow</a:t>
            </a:r>
          </a:p>
        </p:txBody>
      </p:sp>
      <p:cxnSp>
        <p:nvCxnSpPr>
          <p:cNvPr id="7" name="Straight Arrow Connector 6">
            <a:extLst>
              <a:ext uri="{FF2B5EF4-FFF2-40B4-BE49-F238E27FC236}">
                <a16:creationId xmlns:a16="http://schemas.microsoft.com/office/drawing/2014/main" id="{07AA58EE-21CE-E5DC-6B54-DE975FCB6B84}"/>
              </a:ext>
            </a:extLst>
          </p:cNvPr>
          <p:cNvCxnSpPr>
            <a:cxnSpLocks/>
            <a:stCxn id="5" idx="2"/>
          </p:cNvCxnSpPr>
          <p:nvPr/>
        </p:nvCxnSpPr>
        <p:spPr>
          <a:xfrm>
            <a:off x="3622569" y="2117457"/>
            <a:ext cx="949431" cy="2193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87F20594-5901-47BC-1F45-1F92081687ED}"/>
              </a:ext>
            </a:extLst>
          </p:cNvPr>
          <p:cNvCxnSpPr>
            <a:cxnSpLocks/>
            <a:stCxn id="5" idx="2"/>
          </p:cNvCxnSpPr>
          <p:nvPr/>
        </p:nvCxnSpPr>
        <p:spPr>
          <a:xfrm>
            <a:off x="3622569" y="2117457"/>
            <a:ext cx="949431" cy="25561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17464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B53CE-70F8-CC7C-32CB-99B2E14F5A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80F6B0-BBB6-233B-AB33-3B8607047EB5}"/>
              </a:ext>
            </a:extLst>
          </p:cNvPr>
          <p:cNvSpPr>
            <a:spLocks noGrp="1"/>
          </p:cNvSpPr>
          <p:nvPr>
            <p:ph type="title"/>
          </p:nvPr>
        </p:nvSpPr>
        <p:spPr/>
        <p:txBody>
          <a:bodyPr>
            <a:normAutofit fontScale="90000"/>
          </a:bodyPr>
          <a:lstStyle/>
          <a:p>
            <a:r>
              <a:rPr lang="en-GB" dirty="0"/>
              <a:t>What is Collaboration</a:t>
            </a:r>
            <a:br>
              <a:rPr lang="en-GB" dirty="0"/>
            </a:br>
            <a:endParaRPr lang="en-US" dirty="0"/>
          </a:p>
        </p:txBody>
      </p:sp>
      <p:sp>
        <p:nvSpPr>
          <p:cNvPr id="3" name="Content Placeholder 2">
            <a:extLst>
              <a:ext uri="{FF2B5EF4-FFF2-40B4-BE49-F238E27FC236}">
                <a16:creationId xmlns:a16="http://schemas.microsoft.com/office/drawing/2014/main" id="{90ECE295-240F-1583-AF9A-2B17A59DA735}"/>
              </a:ext>
            </a:extLst>
          </p:cNvPr>
          <p:cNvSpPr>
            <a:spLocks noGrp="1"/>
          </p:cNvSpPr>
          <p:nvPr>
            <p:ph idx="1"/>
          </p:nvPr>
        </p:nvSpPr>
        <p:spPr>
          <a:xfrm>
            <a:off x="459486" y="2143899"/>
            <a:ext cx="9421160" cy="363793"/>
          </a:xfrm>
        </p:spPr>
        <p:txBody>
          <a:bodyPr>
            <a:normAutofit lnSpcReduction="10000"/>
          </a:bodyPr>
          <a:lstStyle/>
          <a:p>
            <a:pPr marL="0" indent="0">
              <a:buNone/>
            </a:pPr>
            <a:r>
              <a:rPr lang="en-GB" sz="1800" dirty="0">
                <a:latin typeface="Chalkboard" panose="03050602040202020205" pitchFamily="66" charset="77"/>
              </a:rPr>
              <a:t>Focused on how</a:t>
            </a:r>
            <a:r>
              <a:rPr lang="en-GB" sz="1800" b="1" dirty="0">
                <a:latin typeface="Chalkboard" panose="03050602040202020205" pitchFamily="66" charset="77"/>
              </a:rPr>
              <a:t> participants interact</a:t>
            </a:r>
            <a:endParaRPr lang="en-GB" sz="1800" dirty="0">
              <a:latin typeface="Chalkboard" panose="03050602040202020205" pitchFamily="66" charset="77"/>
            </a:endParaRPr>
          </a:p>
          <a:p>
            <a:pPr marL="0" indent="0">
              <a:buNone/>
            </a:pPr>
            <a:endParaRPr lang="en-GB" sz="1800" dirty="0">
              <a:latin typeface="Chalkboard" panose="03050602040202020205" pitchFamily="66" charset="77"/>
            </a:endParaRPr>
          </a:p>
          <a:p>
            <a:endParaRPr lang="en-GB" sz="1800" dirty="0">
              <a:latin typeface="Chalkboard" panose="03050602040202020205" pitchFamily="66" charset="77"/>
            </a:endParaRPr>
          </a:p>
          <a:p>
            <a:endParaRPr lang="en-US" sz="1800" dirty="0">
              <a:latin typeface="Chalkboard" panose="03050602040202020205" pitchFamily="66" charset="77"/>
            </a:endParaRPr>
          </a:p>
        </p:txBody>
      </p:sp>
      <p:sp>
        <p:nvSpPr>
          <p:cNvPr id="5" name="TextBox 4">
            <a:extLst>
              <a:ext uri="{FF2B5EF4-FFF2-40B4-BE49-F238E27FC236}">
                <a16:creationId xmlns:a16="http://schemas.microsoft.com/office/drawing/2014/main" id="{2C60F597-1C34-E7B0-C8A3-DB54870F68C1}"/>
              </a:ext>
            </a:extLst>
          </p:cNvPr>
          <p:cNvSpPr txBox="1"/>
          <p:nvPr/>
        </p:nvSpPr>
        <p:spPr>
          <a:xfrm>
            <a:off x="457200" y="2696078"/>
            <a:ext cx="8379715" cy="923330"/>
          </a:xfrm>
          <a:prstGeom prst="rect">
            <a:avLst/>
          </a:prstGeom>
          <a:noFill/>
        </p:spPr>
        <p:txBody>
          <a:bodyPr wrap="square">
            <a:spAutoFit/>
          </a:bodyPr>
          <a:lstStyle/>
          <a:p>
            <a:pPr marL="214313" indent="-214313">
              <a:buFont typeface="Arial" panose="020B0604020202020204" pitchFamily="34" charset="0"/>
              <a:buChar char="•"/>
            </a:pPr>
            <a:r>
              <a:rPr lang="en-GB" dirty="0">
                <a:latin typeface="Chalkboard" panose="03050602040202020205" pitchFamily="66" charset="77"/>
              </a:rPr>
              <a:t>Interaction might be within a workflow engine.</a:t>
            </a:r>
          </a:p>
          <a:p>
            <a:pPr marL="557213" lvl="1" indent="-214313">
              <a:buFont typeface="Arial" panose="020B0604020202020204" pitchFamily="34" charset="0"/>
              <a:buChar char="•"/>
            </a:pPr>
            <a:r>
              <a:rPr lang="en-GB" dirty="0">
                <a:latin typeface="Chalkboard" panose="03050602040202020205" pitchFamily="66" charset="77"/>
              </a:rPr>
              <a:t>But this creates coupling, and both participants must run in the workflow engine.</a:t>
            </a:r>
          </a:p>
        </p:txBody>
      </p:sp>
      <p:sp>
        <p:nvSpPr>
          <p:cNvPr id="8" name="TextBox 7">
            <a:extLst>
              <a:ext uri="{FF2B5EF4-FFF2-40B4-BE49-F238E27FC236}">
                <a16:creationId xmlns:a16="http://schemas.microsoft.com/office/drawing/2014/main" id="{DE47FED6-2922-8FDA-3B06-7234883DF496}"/>
              </a:ext>
            </a:extLst>
          </p:cNvPr>
          <p:cNvSpPr txBox="1"/>
          <p:nvPr/>
        </p:nvSpPr>
        <p:spPr>
          <a:xfrm>
            <a:off x="457200" y="3682196"/>
            <a:ext cx="7735216" cy="923330"/>
          </a:xfrm>
          <a:prstGeom prst="rect">
            <a:avLst/>
          </a:prstGeom>
          <a:noFill/>
        </p:spPr>
        <p:txBody>
          <a:bodyPr wrap="square">
            <a:spAutoFit/>
          </a:bodyPr>
          <a:lstStyle/>
          <a:p>
            <a:pPr marL="214313" indent="-214313">
              <a:buFont typeface="Arial" panose="020B0604020202020204" pitchFamily="34" charset="0"/>
              <a:buChar char="•"/>
            </a:pPr>
            <a:r>
              <a:rPr lang="en-GB" dirty="0">
                <a:latin typeface="Chalkboard" panose="03050602040202020205" pitchFamily="66" charset="77"/>
              </a:rPr>
              <a:t>Interaction might be via an API</a:t>
            </a:r>
          </a:p>
          <a:p>
            <a:pPr marL="557213" lvl="1" indent="-214313">
              <a:buFont typeface="Arial" panose="020B0604020202020204" pitchFamily="34" charset="0"/>
              <a:buChar char="•"/>
            </a:pPr>
            <a:r>
              <a:rPr lang="en-GB" dirty="0">
                <a:latin typeface="Chalkboard" panose="03050602040202020205" pitchFamily="66" charset="77"/>
              </a:rPr>
              <a:t>From an event-driven perspective, we are most interested in this model.</a:t>
            </a:r>
          </a:p>
        </p:txBody>
      </p:sp>
    </p:spTree>
    <p:extLst>
      <p:ext uri="{BB962C8B-B14F-4D97-AF65-F5344CB8AC3E}">
        <p14:creationId xmlns:p14="http://schemas.microsoft.com/office/powerpoint/2010/main" val="3899901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363F87-E765-1E23-D2D1-A9DD8B8A97D9}"/>
            </a:ext>
          </a:extLst>
        </p:cNvPr>
        <p:cNvGrpSpPr/>
        <p:nvPr/>
      </p:nvGrpSpPr>
      <p:grpSpPr>
        <a:xfrm>
          <a:off x="0" y="0"/>
          <a:ext cx="0" cy="0"/>
          <a:chOff x="0" y="0"/>
          <a:chExt cx="0" cy="0"/>
        </a:xfrm>
      </p:grpSpPr>
      <p:pic>
        <p:nvPicPr>
          <p:cNvPr id="14" name="Picture 13" descr="A diagram of a computer&#10;&#10;Description automatically generated with medium confidence">
            <a:extLst>
              <a:ext uri="{FF2B5EF4-FFF2-40B4-BE49-F238E27FC236}">
                <a16:creationId xmlns:a16="http://schemas.microsoft.com/office/drawing/2014/main" id="{CA7D5FD1-E745-2E4C-2961-B3D0648544D6}"/>
              </a:ext>
            </a:extLst>
          </p:cNvPr>
          <p:cNvPicPr>
            <a:picLocks noChangeAspect="1"/>
          </p:cNvPicPr>
          <p:nvPr/>
        </p:nvPicPr>
        <p:blipFill>
          <a:blip r:embed="rId3"/>
          <a:stretch>
            <a:fillRect/>
          </a:stretch>
        </p:blipFill>
        <p:spPr>
          <a:xfrm>
            <a:off x="1292616" y="2519153"/>
            <a:ext cx="6558768" cy="1767175"/>
          </a:xfrm>
          <a:prstGeom prst="rect">
            <a:avLst/>
          </a:prstGeom>
        </p:spPr>
      </p:pic>
      <p:sp>
        <p:nvSpPr>
          <p:cNvPr id="2" name="Slide Number Placeholder 1">
            <a:extLst>
              <a:ext uri="{FF2B5EF4-FFF2-40B4-BE49-F238E27FC236}">
                <a16:creationId xmlns:a16="http://schemas.microsoft.com/office/drawing/2014/main" id="{E3D31656-5A0E-5323-AD90-87BF16485067}"/>
              </a:ext>
            </a:extLst>
          </p:cNvPr>
          <p:cNvSpPr>
            <a:spLocks noGrp="1"/>
          </p:cNvSpPr>
          <p:nvPr>
            <p:ph type="sldNum" sz="quarter" idx="12"/>
          </p:nvPr>
        </p:nvSpPr>
        <p:spPr/>
        <p:txBody>
          <a:bodyPr/>
          <a:lstStyle/>
          <a:p>
            <a:fld id="{867D4A06-35AE-BD4A-84A9-613A26F3D41D}" type="slidenum">
              <a:rPr lang="en-US" smtClean="0"/>
              <a:pPr/>
              <a:t>139</a:t>
            </a:fld>
            <a:endParaRPr lang="en-US"/>
          </a:p>
        </p:txBody>
      </p:sp>
      <p:sp>
        <p:nvSpPr>
          <p:cNvPr id="5" name="TextBox 4">
            <a:extLst>
              <a:ext uri="{FF2B5EF4-FFF2-40B4-BE49-F238E27FC236}">
                <a16:creationId xmlns:a16="http://schemas.microsoft.com/office/drawing/2014/main" id="{DC57F47F-D4B5-1B57-0DD5-45ECF354EFA1}"/>
              </a:ext>
            </a:extLst>
          </p:cNvPr>
          <p:cNvSpPr txBox="1"/>
          <p:nvPr/>
        </p:nvSpPr>
        <p:spPr>
          <a:xfrm>
            <a:off x="1768238" y="1296792"/>
            <a:ext cx="4886562" cy="307777"/>
          </a:xfrm>
          <a:prstGeom prst="rect">
            <a:avLst/>
          </a:prstGeom>
          <a:noFill/>
        </p:spPr>
        <p:txBody>
          <a:bodyPr wrap="square" rtlCol="0">
            <a:spAutoFit/>
          </a:bodyPr>
          <a:lstStyle/>
          <a:p>
            <a:r>
              <a:rPr lang="en-GB" sz="1400" dirty="0">
                <a:latin typeface="Chalkboard" panose="03050602040202020205" pitchFamily="66" charset="77"/>
              </a:rPr>
              <a:t>A </a:t>
            </a:r>
            <a:r>
              <a:rPr lang="en-GB" sz="1400" b="1" dirty="0">
                <a:latin typeface="Chalkboard" panose="03050602040202020205" pitchFamily="66" charset="77"/>
              </a:rPr>
              <a:t>Collaboration</a:t>
            </a:r>
            <a:r>
              <a:rPr lang="en-GB" sz="1400" dirty="0">
                <a:latin typeface="Chalkboard" panose="03050602040202020205" pitchFamily="66" charset="77"/>
              </a:rPr>
              <a:t> is where we have multiple participants. </a:t>
            </a:r>
          </a:p>
        </p:txBody>
      </p:sp>
      <p:cxnSp>
        <p:nvCxnSpPr>
          <p:cNvPr id="9" name="Straight Arrow Connector 8">
            <a:extLst>
              <a:ext uri="{FF2B5EF4-FFF2-40B4-BE49-F238E27FC236}">
                <a16:creationId xmlns:a16="http://schemas.microsoft.com/office/drawing/2014/main" id="{028B4332-2C5D-6FB7-BBED-ADAF93EFF8B1}"/>
              </a:ext>
            </a:extLst>
          </p:cNvPr>
          <p:cNvCxnSpPr>
            <a:cxnSpLocks/>
          </p:cNvCxnSpPr>
          <p:nvPr/>
        </p:nvCxnSpPr>
        <p:spPr>
          <a:xfrm>
            <a:off x="3535680" y="1642110"/>
            <a:ext cx="647700" cy="16230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5F0CEA5F-39ED-E6B1-6EC0-031F0F8782A3}"/>
              </a:ext>
            </a:extLst>
          </p:cNvPr>
          <p:cNvSpPr txBox="1"/>
          <p:nvPr/>
        </p:nvSpPr>
        <p:spPr>
          <a:xfrm>
            <a:off x="772160" y="4672861"/>
            <a:ext cx="7315200" cy="1384995"/>
          </a:xfrm>
          <a:prstGeom prst="rect">
            <a:avLst/>
          </a:prstGeom>
          <a:noFill/>
        </p:spPr>
        <p:txBody>
          <a:bodyPr wrap="square" rtlCol="0">
            <a:spAutoFit/>
          </a:bodyPr>
          <a:lstStyle/>
          <a:p>
            <a:r>
              <a:rPr lang="en-GB" sz="1400" dirty="0">
                <a:latin typeface="Chalkboard" panose="03050602040202020205" pitchFamily="66" charset="77"/>
              </a:rPr>
              <a:t>The message exchange between participants in a </a:t>
            </a:r>
            <a:r>
              <a:rPr lang="en-GB" sz="1400" b="1" dirty="0">
                <a:latin typeface="Chalkboard" panose="03050602040202020205" pitchFamily="66" charset="77"/>
              </a:rPr>
              <a:t>Collaboration</a:t>
            </a:r>
            <a:r>
              <a:rPr lang="en-GB" sz="1400" dirty="0">
                <a:latin typeface="Chalkboard" panose="03050602040202020205" pitchFamily="66" charset="77"/>
              </a:rPr>
              <a:t> is a </a:t>
            </a:r>
            <a:r>
              <a:rPr lang="en-GB" sz="1400" b="1" i="1" dirty="0">
                <a:latin typeface="Chalkboard" panose="03050602040202020205" pitchFamily="66" charset="77"/>
              </a:rPr>
              <a:t>Choreography</a:t>
            </a:r>
          </a:p>
          <a:p>
            <a:r>
              <a:rPr lang="en-GB" sz="1400" dirty="0">
                <a:latin typeface="Chalkboard" panose="03050602040202020205" pitchFamily="66" charset="77"/>
              </a:rPr>
              <a:t>- In implementation, generally a choreography is the flow of messages between participants. Within each orchestrated process there are message events that are caught or raised</a:t>
            </a:r>
          </a:p>
          <a:p>
            <a:r>
              <a:rPr lang="en-GB" sz="1400" dirty="0">
                <a:latin typeface="Chalkboard" panose="03050602040202020205" pitchFamily="66" charset="77"/>
              </a:rPr>
              <a:t>- But Processes react to what happens in the Choreography, no one owns it (it does not have its own tokens or state)</a:t>
            </a:r>
          </a:p>
        </p:txBody>
      </p:sp>
    </p:spTree>
    <p:extLst>
      <p:ext uri="{BB962C8B-B14F-4D97-AF65-F5344CB8AC3E}">
        <p14:creationId xmlns:p14="http://schemas.microsoft.com/office/powerpoint/2010/main" val="1246058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(Request-Reaction)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14</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41769" y="3581353"/>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03471" y="3581362"/>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21533" y="371842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54259" y="3289098"/>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23655" y="3350520"/>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21533" y="389256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54259" y="41664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54259" y="4270139"/>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572000" y="1729416"/>
            <a:ext cx="348002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In-Out pattern the provider receives a request from the requestor on one channel, and returns a response from the operation triggered by that message on a separate channel.</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190780" y="3649230"/>
            <a:ext cx="933420"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52482" y="3662048"/>
            <a:ext cx="881743" cy="300082"/>
          </a:xfrm>
          <a:prstGeom prst="rect">
            <a:avLst/>
          </a:prstGeom>
          <a:pattFill prst="wdUpDiag">
            <a:fgClr>
              <a:schemeClr val="accent4">
                <a:lumMod val="40000"/>
                <a:lumOff val="60000"/>
              </a:schemeClr>
            </a:fgClr>
            <a:bgClr>
              <a:schemeClr val="bg1"/>
            </a:bgClr>
          </a:patt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027517" y="2860495"/>
            <a:ext cx="2284497" cy="8895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5535877-1414-A302-2A17-D3FDB184C6C4}"/>
              </a:ext>
            </a:extLst>
          </p:cNvPr>
          <p:cNvSpPr txBox="1"/>
          <p:nvPr/>
        </p:nvSpPr>
        <p:spPr>
          <a:xfrm>
            <a:off x="680720" y="4867646"/>
            <a:ext cx="3480027"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When using an In-Out pattern the provider sets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correlation id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(conversation id) in the header of the request and the provider returns that id in the header of the response so that we can correlate replies sent over a separate channel.</a:t>
            </a:r>
          </a:p>
        </p:txBody>
      </p:sp>
      <p:cxnSp>
        <p:nvCxnSpPr>
          <p:cNvPr id="8" name="Straight Arrow Connector 7">
            <a:extLst>
              <a:ext uri="{FF2B5EF4-FFF2-40B4-BE49-F238E27FC236}">
                <a16:creationId xmlns:a16="http://schemas.microsoft.com/office/drawing/2014/main" id="{1EE84F89-AA06-325A-6071-6E7FEF71C1A8}"/>
              </a:ext>
            </a:extLst>
          </p:cNvPr>
          <p:cNvCxnSpPr>
            <a:cxnSpLocks/>
            <a:stCxn id="5" idx="0"/>
          </p:cNvCxnSpPr>
          <p:nvPr/>
        </p:nvCxnSpPr>
        <p:spPr>
          <a:xfrm flipV="1">
            <a:off x="2420734" y="3902479"/>
            <a:ext cx="1759183" cy="9651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452442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5"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4A9F3F2-BA25-771C-B23E-2201026AA083}"/>
              </a:ext>
            </a:extLst>
          </p:cNvPr>
          <p:cNvSpPr txBox="1"/>
          <p:nvPr/>
        </p:nvSpPr>
        <p:spPr>
          <a:xfrm rot="16200000">
            <a:off x="-543234" y="3290848"/>
            <a:ext cx="2035826" cy="28469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400" dirty="0"/>
              <a:t>Pizza Shop Collaboration</a:t>
            </a:r>
          </a:p>
        </p:txBody>
      </p:sp>
      <p:pic>
        <p:nvPicPr>
          <p:cNvPr id="3" name="Picture 2" descr="A screenshot of a computer&#10;&#10;AI-generated content may be incorrect.">
            <a:extLst>
              <a:ext uri="{FF2B5EF4-FFF2-40B4-BE49-F238E27FC236}">
                <a16:creationId xmlns:a16="http://schemas.microsoft.com/office/drawing/2014/main" id="{D5AF0C68-0D11-AC48-1BDE-864697D97A8F}"/>
              </a:ext>
            </a:extLst>
          </p:cNvPr>
          <p:cNvPicPr>
            <a:picLocks noChangeAspect="1"/>
          </p:cNvPicPr>
          <p:nvPr/>
        </p:nvPicPr>
        <p:blipFill>
          <a:blip r:embed="rId2"/>
          <a:stretch>
            <a:fillRect/>
          </a:stretch>
        </p:blipFill>
        <p:spPr>
          <a:xfrm>
            <a:off x="993870" y="1030817"/>
            <a:ext cx="7486460" cy="4800600"/>
          </a:xfrm>
          <a:prstGeom prst="rect">
            <a:avLst/>
          </a:prstGeom>
        </p:spPr>
      </p:pic>
    </p:spTree>
    <p:extLst>
      <p:ext uri="{BB962C8B-B14F-4D97-AF65-F5344CB8AC3E}">
        <p14:creationId xmlns:p14="http://schemas.microsoft.com/office/powerpoint/2010/main" val="407897433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459B1-88D3-C61B-4D1F-F12E48E7936B}"/>
              </a:ext>
            </a:extLst>
          </p:cNvPr>
          <p:cNvSpPr>
            <a:spLocks noGrp="1"/>
          </p:cNvSpPr>
          <p:nvPr>
            <p:ph type="title"/>
          </p:nvPr>
        </p:nvSpPr>
        <p:spPr/>
        <p:txBody>
          <a:bodyPr>
            <a:normAutofit fontScale="90000"/>
          </a:bodyPr>
          <a:lstStyle/>
          <a:p>
            <a:r>
              <a:rPr lang="en-GB" dirty="0">
                <a:latin typeface="Chalkboard" panose="03050602040202020205" pitchFamily="66" charset="77"/>
              </a:rPr>
              <a:t>What is Choreography?</a:t>
            </a:r>
            <a:br>
              <a:rPr lang="en-GB" dirty="0">
                <a:latin typeface="Chalkboard" panose="03050602040202020205" pitchFamily="66" charset="77"/>
              </a:rPr>
            </a:br>
            <a:endParaRPr lang="en-US" dirty="0">
              <a:latin typeface="Chalkboard" panose="03050602040202020205" pitchFamily="66" charset="77"/>
            </a:endParaRPr>
          </a:p>
        </p:txBody>
      </p:sp>
      <p:sp>
        <p:nvSpPr>
          <p:cNvPr id="3" name="Content Placeholder 2">
            <a:extLst>
              <a:ext uri="{FF2B5EF4-FFF2-40B4-BE49-F238E27FC236}">
                <a16:creationId xmlns:a16="http://schemas.microsoft.com/office/drawing/2014/main" id="{6DEDCA98-F708-1BCF-C098-2D41C1E19492}"/>
              </a:ext>
            </a:extLst>
          </p:cNvPr>
          <p:cNvSpPr>
            <a:spLocks noGrp="1"/>
          </p:cNvSpPr>
          <p:nvPr>
            <p:ph idx="1"/>
          </p:nvPr>
        </p:nvSpPr>
        <p:spPr>
          <a:xfrm>
            <a:off x="459485" y="2143899"/>
            <a:ext cx="10767963" cy="363793"/>
          </a:xfrm>
        </p:spPr>
        <p:txBody>
          <a:bodyPr>
            <a:normAutofit lnSpcReduction="10000"/>
          </a:bodyPr>
          <a:lstStyle/>
          <a:p>
            <a:pPr marL="0" indent="0">
              <a:buNone/>
            </a:pPr>
            <a:r>
              <a:rPr lang="en-GB" sz="1800" dirty="0">
                <a:latin typeface="Chalkboard" panose="03050602040202020205" pitchFamily="66" charset="77"/>
              </a:rPr>
              <a:t>Focused on </a:t>
            </a:r>
            <a:r>
              <a:rPr lang="en-GB" sz="1800" b="1" dirty="0">
                <a:latin typeface="Chalkboard" panose="03050602040202020205" pitchFamily="66" charset="77"/>
              </a:rPr>
              <a:t>interactions</a:t>
            </a:r>
            <a:r>
              <a:rPr lang="en-GB" sz="1800" dirty="0">
                <a:latin typeface="Chalkboard" panose="03050602040202020205" pitchFamily="66" charset="77"/>
              </a:rPr>
              <a:t> across multiple participants</a:t>
            </a:r>
          </a:p>
        </p:txBody>
      </p:sp>
      <p:sp>
        <p:nvSpPr>
          <p:cNvPr id="5" name="TextBox 4">
            <a:extLst>
              <a:ext uri="{FF2B5EF4-FFF2-40B4-BE49-F238E27FC236}">
                <a16:creationId xmlns:a16="http://schemas.microsoft.com/office/drawing/2014/main" id="{C12873C6-BFC6-5856-9F44-C50CE52347E4}"/>
              </a:ext>
            </a:extLst>
          </p:cNvPr>
          <p:cNvSpPr txBox="1"/>
          <p:nvPr/>
        </p:nvSpPr>
        <p:spPr>
          <a:xfrm>
            <a:off x="459486" y="2596412"/>
            <a:ext cx="6494915" cy="369332"/>
          </a:xfrm>
          <a:prstGeom prst="rect">
            <a:avLst/>
          </a:prstGeom>
          <a:noFill/>
        </p:spPr>
        <p:txBody>
          <a:bodyPr wrap="square">
            <a:spAutoFit/>
          </a:bodyPr>
          <a:lstStyle/>
          <a:p>
            <a:pPr marL="214313" indent="-214313">
              <a:buFont typeface="Arial" panose="020B0604020202020204" pitchFamily="34" charset="0"/>
              <a:buChar char="•"/>
            </a:pPr>
            <a:r>
              <a:rPr lang="en-GB" dirty="0">
                <a:latin typeface="Chalkboard" panose="03050602040202020205" pitchFamily="66" charset="77"/>
              </a:rPr>
              <a:t>Like describing a </a:t>
            </a:r>
            <a:r>
              <a:rPr lang="en-GB" b="1" dirty="0">
                <a:latin typeface="Chalkboard" panose="03050602040202020205" pitchFamily="66" charset="77"/>
              </a:rPr>
              <a:t>dance,</a:t>
            </a:r>
            <a:r>
              <a:rPr lang="en-GB" dirty="0">
                <a:latin typeface="Chalkboard" panose="03050602040202020205" pitchFamily="66" charset="77"/>
              </a:rPr>
              <a:t> no single owner of the flow.</a:t>
            </a:r>
          </a:p>
        </p:txBody>
      </p:sp>
      <p:sp>
        <p:nvSpPr>
          <p:cNvPr id="7" name="TextBox 6">
            <a:extLst>
              <a:ext uri="{FF2B5EF4-FFF2-40B4-BE49-F238E27FC236}">
                <a16:creationId xmlns:a16="http://schemas.microsoft.com/office/drawing/2014/main" id="{91C5D903-677E-575E-3A21-FAF66D08C56A}"/>
              </a:ext>
            </a:extLst>
          </p:cNvPr>
          <p:cNvSpPr txBox="1"/>
          <p:nvPr/>
        </p:nvSpPr>
        <p:spPr>
          <a:xfrm>
            <a:off x="459485" y="3037493"/>
            <a:ext cx="6164835" cy="369332"/>
          </a:xfrm>
          <a:prstGeom prst="rect">
            <a:avLst/>
          </a:prstGeom>
          <a:noFill/>
        </p:spPr>
        <p:txBody>
          <a:bodyPr wrap="square">
            <a:spAutoFit/>
          </a:bodyPr>
          <a:lstStyle/>
          <a:p>
            <a:pPr marL="214313" indent="-214313">
              <a:buFont typeface="Arial" panose="020B0604020202020204" pitchFamily="34" charset="0"/>
              <a:buChar char="•"/>
            </a:pPr>
            <a:r>
              <a:rPr lang="en-GB" dirty="0">
                <a:latin typeface="Chalkboard" panose="03050602040202020205" pitchFamily="66" charset="77"/>
              </a:rPr>
              <a:t>Defines </a:t>
            </a:r>
            <a:r>
              <a:rPr lang="en-GB" i="1" dirty="0">
                <a:latin typeface="Chalkboard" panose="03050602040202020205" pitchFamily="66" charset="77"/>
              </a:rPr>
              <a:t>who talks to whom, in what order</a:t>
            </a:r>
            <a:endParaRPr lang="en-GB" dirty="0">
              <a:latin typeface="Chalkboard" panose="03050602040202020205" pitchFamily="66" charset="77"/>
            </a:endParaRPr>
          </a:p>
        </p:txBody>
      </p:sp>
      <p:sp>
        <p:nvSpPr>
          <p:cNvPr id="9" name="TextBox 8">
            <a:extLst>
              <a:ext uri="{FF2B5EF4-FFF2-40B4-BE49-F238E27FC236}">
                <a16:creationId xmlns:a16="http://schemas.microsoft.com/office/drawing/2014/main" id="{80B1D3D4-367E-F2AF-0ECB-966D17CEBF72}"/>
              </a:ext>
            </a:extLst>
          </p:cNvPr>
          <p:cNvSpPr txBox="1"/>
          <p:nvPr/>
        </p:nvSpPr>
        <p:spPr>
          <a:xfrm>
            <a:off x="459486" y="3461076"/>
            <a:ext cx="2894834" cy="369332"/>
          </a:xfrm>
          <a:prstGeom prst="rect">
            <a:avLst/>
          </a:prstGeom>
          <a:noFill/>
        </p:spPr>
        <p:txBody>
          <a:bodyPr wrap="square">
            <a:spAutoFit/>
          </a:bodyPr>
          <a:lstStyle/>
          <a:p>
            <a:pPr marL="214313" indent="-214313">
              <a:buFont typeface="Arial" panose="020B0604020202020204" pitchFamily="34" charset="0"/>
              <a:buChar char="•"/>
            </a:pPr>
            <a:r>
              <a:rPr lang="en-GB" dirty="0">
                <a:latin typeface="Chalkboard" panose="03050602040202020205" pitchFamily="66" charset="77"/>
              </a:rPr>
              <a:t>No centralized control</a:t>
            </a:r>
          </a:p>
        </p:txBody>
      </p:sp>
      <p:sp>
        <p:nvSpPr>
          <p:cNvPr id="11" name="TextBox 10">
            <a:extLst>
              <a:ext uri="{FF2B5EF4-FFF2-40B4-BE49-F238E27FC236}">
                <a16:creationId xmlns:a16="http://schemas.microsoft.com/office/drawing/2014/main" id="{19405507-02AB-BDA7-2B13-2EB16291F073}"/>
              </a:ext>
            </a:extLst>
          </p:cNvPr>
          <p:cNvSpPr txBox="1"/>
          <p:nvPr/>
        </p:nvSpPr>
        <p:spPr>
          <a:xfrm>
            <a:off x="459485" y="3907687"/>
            <a:ext cx="6164835" cy="369332"/>
          </a:xfrm>
          <a:prstGeom prst="rect">
            <a:avLst/>
          </a:prstGeom>
          <a:noFill/>
        </p:spPr>
        <p:txBody>
          <a:bodyPr wrap="square">
            <a:spAutoFit/>
          </a:bodyPr>
          <a:lstStyle/>
          <a:p>
            <a:pPr marL="214313" indent="-214313">
              <a:buFont typeface="Arial" panose="020B0604020202020204" pitchFamily="34" charset="0"/>
              <a:buChar char="•"/>
            </a:pPr>
            <a:r>
              <a:rPr lang="en-GB" dirty="0">
                <a:latin typeface="Chalkboard" panose="03050602040202020205" pitchFamily="66" charset="77"/>
              </a:rPr>
              <a:t>Cannot access shared internal data/state</a:t>
            </a:r>
          </a:p>
        </p:txBody>
      </p:sp>
    </p:spTree>
    <p:extLst>
      <p:ext uri="{BB962C8B-B14F-4D97-AF65-F5344CB8AC3E}">
        <p14:creationId xmlns:p14="http://schemas.microsoft.com/office/powerpoint/2010/main" val="3301909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8A6E79-C909-1C4B-FDDE-58CED20115F5}"/>
              </a:ext>
            </a:extLst>
          </p:cNvPr>
          <p:cNvSpPr>
            <a:spLocks noGrp="1"/>
          </p:cNvSpPr>
          <p:nvPr>
            <p:ph type="sldNum" sz="quarter" idx="12"/>
          </p:nvPr>
        </p:nvSpPr>
        <p:spPr/>
        <p:txBody>
          <a:bodyPr/>
          <a:lstStyle/>
          <a:p>
            <a:fld id="{867D4A06-35AE-BD4A-84A9-613A26F3D41D}" type="slidenum">
              <a:rPr lang="en-US" smtClean="0"/>
              <a:pPr/>
              <a:t>142</a:t>
            </a:fld>
            <a:endParaRPr lang="en-US"/>
          </a:p>
        </p:txBody>
      </p:sp>
      <p:pic>
        <p:nvPicPr>
          <p:cNvPr id="4" name="Picture 3" descr="A screen shot of a cell phone&#10;&#10;Description automatically generated">
            <a:extLst>
              <a:ext uri="{FF2B5EF4-FFF2-40B4-BE49-F238E27FC236}">
                <a16:creationId xmlns:a16="http://schemas.microsoft.com/office/drawing/2014/main" id="{A8E10F30-1816-D3AD-6299-1A143B2F8833}"/>
              </a:ext>
            </a:extLst>
          </p:cNvPr>
          <p:cNvPicPr>
            <a:picLocks noChangeAspect="1"/>
          </p:cNvPicPr>
          <p:nvPr/>
        </p:nvPicPr>
        <p:blipFill>
          <a:blip r:embed="rId2"/>
          <a:stretch>
            <a:fillRect/>
          </a:stretch>
        </p:blipFill>
        <p:spPr>
          <a:xfrm>
            <a:off x="1424874" y="2762251"/>
            <a:ext cx="6233227" cy="1257776"/>
          </a:xfrm>
          <a:prstGeom prst="rect">
            <a:avLst/>
          </a:prstGeom>
        </p:spPr>
      </p:pic>
      <p:sp>
        <p:nvSpPr>
          <p:cNvPr id="5" name="TextBox 4">
            <a:extLst>
              <a:ext uri="{FF2B5EF4-FFF2-40B4-BE49-F238E27FC236}">
                <a16:creationId xmlns:a16="http://schemas.microsoft.com/office/drawing/2014/main" id="{A81181FE-FF62-197F-1E1F-15B90FF2F9BA}"/>
              </a:ext>
            </a:extLst>
          </p:cNvPr>
          <p:cNvSpPr txBox="1"/>
          <p:nvPr/>
        </p:nvSpPr>
        <p:spPr>
          <a:xfrm>
            <a:off x="1554480" y="822960"/>
            <a:ext cx="5227320" cy="954107"/>
          </a:xfrm>
          <a:prstGeom prst="rect">
            <a:avLst/>
          </a:prstGeom>
          <a:noFill/>
        </p:spPr>
        <p:txBody>
          <a:bodyPr wrap="square" rtlCol="0">
            <a:spAutoFit/>
          </a:bodyPr>
          <a:lstStyle/>
          <a:p>
            <a:r>
              <a:rPr lang="en-GB" sz="1400" dirty="0">
                <a:latin typeface="Chalkboard" panose="03050602040202020205" pitchFamily="66" charset="77"/>
              </a:rPr>
              <a:t>A</a:t>
            </a:r>
            <a:r>
              <a:rPr lang="en-GB" sz="1400" b="1" dirty="0">
                <a:latin typeface="Chalkboard" panose="03050602040202020205" pitchFamily="66" charset="77"/>
              </a:rPr>
              <a:t> Choreography </a:t>
            </a:r>
            <a:r>
              <a:rPr lang="en-GB" sz="1400" dirty="0">
                <a:latin typeface="Chalkboard" panose="03050602040202020205" pitchFamily="66" charset="77"/>
              </a:rPr>
              <a:t>describes a sequence or flow of </a:t>
            </a:r>
            <a:r>
              <a:rPr lang="en-GB" sz="1400" b="1" dirty="0">
                <a:latin typeface="Chalkboard" panose="03050602040202020205" pitchFamily="66" charset="77"/>
              </a:rPr>
              <a:t>Activities </a:t>
            </a:r>
            <a:r>
              <a:rPr lang="en-GB" sz="1400" dirty="0">
                <a:latin typeface="Chalkboard" panose="03050602040202020205" pitchFamily="66" charset="77"/>
              </a:rPr>
              <a:t>between two different participants. In </a:t>
            </a:r>
            <a:r>
              <a:rPr lang="en-GB" sz="1400" b="1" dirty="0">
                <a:latin typeface="Chalkboard" panose="03050602040202020205" pitchFamily="66" charset="77"/>
              </a:rPr>
              <a:t>BPMN </a:t>
            </a:r>
            <a:r>
              <a:rPr lang="en-GB" sz="1400" dirty="0">
                <a:latin typeface="Chalkboard" panose="03050602040202020205" pitchFamily="66" charset="77"/>
              </a:rPr>
              <a:t>a </a:t>
            </a:r>
            <a:r>
              <a:rPr lang="en-GB" sz="1400" b="1" dirty="0">
                <a:latin typeface="Chalkboard" panose="03050602040202020205" pitchFamily="66" charset="77"/>
              </a:rPr>
              <a:t>Choreography </a:t>
            </a:r>
            <a:r>
              <a:rPr lang="en-GB" sz="1400" dirty="0">
                <a:latin typeface="Chalkboard" panose="03050602040202020205" pitchFamily="66" charset="77"/>
              </a:rPr>
              <a:t>is depicted as a graph of Flow Elements, a </a:t>
            </a:r>
            <a:r>
              <a:rPr lang="en-GB" sz="1400" b="1" dirty="0">
                <a:latin typeface="Chalkboard" panose="03050602040202020205" pitchFamily="66" charset="77"/>
              </a:rPr>
              <a:t>Message Flow, </a:t>
            </a:r>
            <a:r>
              <a:rPr lang="en-GB" sz="1400" dirty="0">
                <a:latin typeface="Chalkboard" panose="03050602040202020205" pitchFamily="66" charset="77"/>
              </a:rPr>
              <a:t>which is a set of </a:t>
            </a:r>
            <a:r>
              <a:rPr lang="en-GB" sz="1400" b="1" dirty="0">
                <a:latin typeface="Chalkboard" panose="03050602040202020205" pitchFamily="66" charset="77"/>
              </a:rPr>
              <a:t>Activities</a:t>
            </a:r>
            <a:r>
              <a:rPr lang="en-GB" sz="1400" dirty="0">
                <a:latin typeface="Chalkboard" panose="03050602040202020205" pitchFamily="66" charset="77"/>
              </a:rPr>
              <a:t>, </a:t>
            </a:r>
            <a:r>
              <a:rPr lang="en-GB" sz="1400" b="1" dirty="0">
                <a:latin typeface="Chalkboard" panose="03050602040202020205" pitchFamily="66" charset="77"/>
              </a:rPr>
              <a:t>Events</a:t>
            </a:r>
            <a:r>
              <a:rPr lang="en-GB" sz="1400" dirty="0">
                <a:latin typeface="Chalkboard" panose="03050602040202020205" pitchFamily="66" charset="77"/>
              </a:rPr>
              <a:t>, </a:t>
            </a:r>
            <a:r>
              <a:rPr lang="en-GB" sz="1400" b="1" dirty="0">
                <a:latin typeface="Chalkboard" panose="03050602040202020205" pitchFamily="66" charset="77"/>
              </a:rPr>
              <a:t>Gateways</a:t>
            </a:r>
            <a:endParaRPr lang="en-GB" sz="1400" dirty="0">
              <a:latin typeface="Chalkboard" panose="03050602040202020205" pitchFamily="66" charset="77"/>
            </a:endParaRPr>
          </a:p>
        </p:txBody>
      </p:sp>
      <p:cxnSp>
        <p:nvCxnSpPr>
          <p:cNvPr id="6" name="Straight Arrow Connector 5">
            <a:extLst>
              <a:ext uri="{FF2B5EF4-FFF2-40B4-BE49-F238E27FC236}">
                <a16:creationId xmlns:a16="http://schemas.microsoft.com/office/drawing/2014/main" id="{102A00F0-66BE-5B03-8E39-9E10E907880F}"/>
              </a:ext>
            </a:extLst>
          </p:cNvPr>
          <p:cNvCxnSpPr>
            <a:cxnSpLocks/>
            <a:stCxn id="5" idx="2"/>
          </p:cNvCxnSpPr>
          <p:nvPr/>
        </p:nvCxnSpPr>
        <p:spPr>
          <a:xfrm>
            <a:off x="4168140" y="1777067"/>
            <a:ext cx="267579" cy="9851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9764BFA6-5E8D-5F66-B2F5-9F2E41A730E2}"/>
              </a:ext>
            </a:extLst>
          </p:cNvPr>
          <p:cNvSpPr txBox="1"/>
          <p:nvPr/>
        </p:nvSpPr>
        <p:spPr>
          <a:xfrm>
            <a:off x="1706880" y="4445691"/>
            <a:ext cx="5689600" cy="1600438"/>
          </a:xfrm>
          <a:prstGeom prst="rect">
            <a:avLst/>
          </a:prstGeom>
          <a:noFill/>
        </p:spPr>
        <p:txBody>
          <a:bodyPr wrap="square">
            <a:spAutoFit/>
          </a:bodyPr>
          <a:lstStyle/>
          <a:p>
            <a:r>
              <a:rPr lang="en-GB" sz="1400" dirty="0">
                <a:latin typeface="Chalkboard" panose="03050602040202020205" pitchFamily="66" charset="77"/>
              </a:rPr>
              <a:t>A Conversation is a logical association of messages that can all be correlated</a:t>
            </a:r>
          </a:p>
          <a:p>
            <a:r>
              <a:rPr lang="en-GB" sz="1400" dirty="0">
                <a:latin typeface="Chalkboard" panose="03050602040202020205" pitchFamily="66" charset="77"/>
              </a:rPr>
              <a:t>- Correlation Keys are used to associate messages that form part of the same Conversation</a:t>
            </a:r>
          </a:p>
          <a:p>
            <a:r>
              <a:rPr lang="en-GB" sz="1400" dirty="0">
                <a:latin typeface="Chalkboard" panose="03050602040202020205" pitchFamily="66" charset="77"/>
              </a:rPr>
              <a:t>- This may be existing message data</a:t>
            </a:r>
          </a:p>
          <a:p>
            <a:r>
              <a:rPr lang="en-GB" sz="1400" dirty="0">
                <a:latin typeface="Chalkboard" panose="03050602040202020205" pitchFamily="66" charset="77"/>
              </a:rPr>
              <a:t>- The first task in a conversation MUST populate the conversation id</a:t>
            </a:r>
          </a:p>
        </p:txBody>
      </p:sp>
    </p:spTree>
    <p:extLst>
      <p:ext uri="{BB962C8B-B14F-4D97-AF65-F5344CB8AC3E}">
        <p14:creationId xmlns:p14="http://schemas.microsoft.com/office/powerpoint/2010/main" val="140352198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0581017-DA5F-0757-97EB-822420B923A6}"/>
              </a:ext>
            </a:extLst>
          </p:cNvPr>
          <p:cNvSpPr txBox="1"/>
          <p:nvPr/>
        </p:nvSpPr>
        <p:spPr>
          <a:xfrm>
            <a:off x="482600" y="4845050"/>
            <a:ext cx="2624668" cy="28469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400" dirty="0"/>
              <a:t>Pizza Order Choreography</a:t>
            </a:r>
          </a:p>
        </p:txBody>
      </p:sp>
      <p:pic>
        <p:nvPicPr>
          <p:cNvPr id="2" name="Picture 1" descr="A computer screen shot of a computer with Willis Tower in the background&#10;&#10;AI-generated content may be incorrect.">
            <a:extLst>
              <a:ext uri="{FF2B5EF4-FFF2-40B4-BE49-F238E27FC236}">
                <a16:creationId xmlns:a16="http://schemas.microsoft.com/office/drawing/2014/main" id="{BD5C628B-8931-5CA1-B889-F8DF2F7D896A}"/>
              </a:ext>
            </a:extLst>
          </p:cNvPr>
          <p:cNvPicPr>
            <a:picLocks noChangeAspect="1"/>
          </p:cNvPicPr>
          <p:nvPr/>
        </p:nvPicPr>
        <p:blipFill>
          <a:blip r:embed="rId3"/>
          <a:stretch>
            <a:fillRect/>
          </a:stretch>
        </p:blipFill>
        <p:spPr>
          <a:xfrm>
            <a:off x="287867" y="2431658"/>
            <a:ext cx="8568267" cy="2121685"/>
          </a:xfrm>
          <a:prstGeom prst="rect">
            <a:avLst/>
          </a:prstGeom>
        </p:spPr>
      </p:pic>
      <p:sp>
        <p:nvSpPr>
          <p:cNvPr id="3" name="Title 1">
            <a:extLst>
              <a:ext uri="{FF2B5EF4-FFF2-40B4-BE49-F238E27FC236}">
                <a16:creationId xmlns:a16="http://schemas.microsoft.com/office/drawing/2014/main" id="{F51533A1-09A6-5AB4-5890-64541BFBFB02}"/>
              </a:ext>
            </a:extLst>
          </p:cNvPr>
          <p:cNvSpPr>
            <a:spLocks noGrp="1"/>
          </p:cNvSpPr>
          <p:nvPr>
            <p:ph type="title"/>
          </p:nvPr>
        </p:nvSpPr>
        <p:spPr>
          <a:xfrm>
            <a:off x="459486" y="1268730"/>
            <a:ext cx="7990184" cy="849194"/>
          </a:xfrm>
        </p:spPr>
        <p:txBody>
          <a:bodyPr>
            <a:normAutofit fontScale="90000"/>
          </a:bodyPr>
          <a:lstStyle/>
          <a:p>
            <a:r>
              <a:rPr lang="en-GB" dirty="0"/>
              <a:t>Pizza Example - BPMN Choreography</a:t>
            </a:r>
            <a:br>
              <a:rPr lang="en-GB" dirty="0"/>
            </a:br>
            <a:endParaRPr lang="en-US" dirty="0"/>
          </a:p>
        </p:txBody>
      </p:sp>
    </p:spTree>
    <p:extLst>
      <p:ext uri="{BB962C8B-B14F-4D97-AF65-F5344CB8AC3E}">
        <p14:creationId xmlns:p14="http://schemas.microsoft.com/office/powerpoint/2010/main" val="256854483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8C21B-58C2-3E4A-ED2A-842AA80519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B75F04-D347-1E5E-CC2B-3F851273725C}"/>
              </a:ext>
            </a:extLst>
          </p:cNvPr>
          <p:cNvSpPr>
            <a:spLocks noGrp="1"/>
          </p:cNvSpPr>
          <p:nvPr>
            <p:ph type="title"/>
          </p:nvPr>
        </p:nvSpPr>
        <p:spPr/>
        <p:txBody>
          <a:bodyPr/>
          <a:lstStyle/>
          <a:p>
            <a:r>
              <a:rPr lang="en-GB" dirty="0">
                <a:latin typeface="Chalkboard" panose="03050602040202020205" pitchFamily="66" charset="77"/>
              </a:rPr>
              <a:t>Messaging and Eventing</a:t>
            </a:r>
            <a:endParaRPr lang="en-US" dirty="0">
              <a:latin typeface="Chalkboard" panose="03050602040202020205" pitchFamily="66" charset="77"/>
            </a:endParaRPr>
          </a:p>
        </p:txBody>
      </p:sp>
      <p:sp>
        <p:nvSpPr>
          <p:cNvPr id="3" name="Content Placeholder 2">
            <a:extLst>
              <a:ext uri="{FF2B5EF4-FFF2-40B4-BE49-F238E27FC236}">
                <a16:creationId xmlns:a16="http://schemas.microsoft.com/office/drawing/2014/main" id="{FE966BE9-E79A-4560-73C9-AA39F2D76D45}"/>
              </a:ext>
            </a:extLst>
          </p:cNvPr>
          <p:cNvSpPr>
            <a:spLocks noGrp="1"/>
          </p:cNvSpPr>
          <p:nvPr>
            <p:ph idx="1"/>
          </p:nvPr>
        </p:nvSpPr>
        <p:spPr>
          <a:xfrm>
            <a:off x="457201" y="1762287"/>
            <a:ext cx="7990184" cy="702925"/>
          </a:xfrm>
        </p:spPr>
        <p:txBody>
          <a:bodyPr>
            <a:normAutofit fontScale="62500" lnSpcReduction="20000"/>
          </a:bodyPr>
          <a:lstStyle/>
          <a:p>
            <a:pPr marL="0" indent="0">
              <a:buNone/>
            </a:pPr>
            <a:r>
              <a:rPr lang="en-GB" sz="2900" dirty="0">
                <a:latin typeface="Chalkboard" panose="03050602040202020205" pitchFamily="66" charset="77"/>
              </a:rPr>
              <a:t>A common notion within EDA:</a:t>
            </a:r>
          </a:p>
          <a:p>
            <a:pPr lvl="1"/>
            <a:r>
              <a:rPr lang="en-GB" sz="2900" dirty="0">
                <a:latin typeface="Chalkboard" panose="03050602040202020205" pitchFamily="66" charset="77"/>
              </a:rPr>
              <a:t>Messaging (commands) is orchestration; Eventing is choreography</a:t>
            </a:r>
          </a:p>
        </p:txBody>
      </p:sp>
      <p:sp>
        <p:nvSpPr>
          <p:cNvPr id="5" name="TextBox 4">
            <a:extLst>
              <a:ext uri="{FF2B5EF4-FFF2-40B4-BE49-F238E27FC236}">
                <a16:creationId xmlns:a16="http://schemas.microsoft.com/office/drawing/2014/main" id="{4FBB0DCA-5A4B-F8BB-6A06-4BFF72E49C09}"/>
              </a:ext>
            </a:extLst>
          </p:cNvPr>
          <p:cNvSpPr txBox="1"/>
          <p:nvPr/>
        </p:nvSpPr>
        <p:spPr>
          <a:xfrm>
            <a:off x="457200" y="3946391"/>
            <a:ext cx="7913304" cy="715581"/>
          </a:xfrm>
          <a:prstGeom prst="rect">
            <a:avLst/>
          </a:prstGeom>
          <a:noFill/>
        </p:spPr>
        <p:txBody>
          <a:bodyPr wrap="square">
            <a:spAutoFit/>
          </a:bodyPr>
          <a:lstStyle/>
          <a:p>
            <a:pPr marL="214313" indent="-214313">
              <a:buFont typeface="Arial" panose="020B0604020202020204" pitchFamily="34" charset="0"/>
              <a:buChar char="•"/>
            </a:pPr>
            <a:r>
              <a:rPr lang="en-GB" sz="1350" dirty="0">
                <a:latin typeface="Chalkboard" panose="03050602040202020205" pitchFamily="66" charset="77"/>
              </a:rPr>
              <a:t>Choreography is the flow of control and information between orchestrations.</a:t>
            </a:r>
          </a:p>
          <a:p>
            <a:pPr marL="557213" lvl="1" indent="-214313">
              <a:buFont typeface="Arial" panose="020B0604020202020204" pitchFamily="34" charset="0"/>
              <a:buChar char="•"/>
            </a:pPr>
            <a:r>
              <a:rPr lang="en-GB" sz="1350" dirty="0">
                <a:latin typeface="Chalkboard" panose="03050602040202020205" pitchFamily="66" charset="77"/>
              </a:rPr>
              <a:t>Frequently, it is out of process.</a:t>
            </a:r>
          </a:p>
          <a:p>
            <a:pPr marL="557213" lvl="1" indent="-214313">
              <a:buFont typeface="Arial" panose="020B0604020202020204" pitchFamily="34" charset="0"/>
              <a:buChar char="•"/>
            </a:pPr>
            <a:r>
              <a:rPr lang="en-US" sz="1350" dirty="0">
                <a:latin typeface="Chalkboard" panose="03050602040202020205" pitchFamily="66" charset="77"/>
              </a:rPr>
              <a:t>Can use messaging or </a:t>
            </a:r>
            <a:r>
              <a:rPr lang="en-US" sz="1350" dirty="0" err="1">
                <a:latin typeface="Chalkboard" panose="03050602040202020205" pitchFamily="66" charset="77"/>
              </a:rPr>
              <a:t>eventing</a:t>
            </a:r>
            <a:r>
              <a:rPr lang="en-US" sz="1350" dirty="0">
                <a:latin typeface="Chalkboard" panose="03050602040202020205" pitchFamily="66" charset="77"/>
              </a:rPr>
              <a:t> as required.</a:t>
            </a:r>
          </a:p>
        </p:txBody>
      </p:sp>
      <p:sp>
        <p:nvSpPr>
          <p:cNvPr id="7" name="TextBox 6">
            <a:extLst>
              <a:ext uri="{FF2B5EF4-FFF2-40B4-BE49-F238E27FC236}">
                <a16:creationId xmlns:a16="http://schemas.microsoft.com/office/drawing/2014/main" id="{9662DFD1-9810-A5AB-9699-037E80650F36}"/>
              </a:ext>
            </a:extLst>
          </p:cNvPr>
          <p:cNvSpPr txBox="1"/>
          <p:nvPr/>
        </p:nvSpPr>
        <p:spPr>
          <a:xfrm>
            <a:off x="457200" y="2536340"/>
            <a:ext cx="4574511" cy="300082"/>
          </a:xfrm>
          <a:prstGeom prst="rect">
            <a:avLst/>
          </a:prstGeom>
          <a:noFill/>
        </p:spPr>
        <p:txBody>
          <a:bodyPr wrap="square">
            <a:spAutoFit/>
          </a:bodyPr>
          <a:lstStyle/>
          <a:p>
            <a:pPr marL="214313" indent="-214313">
              <a:buFont typeface="Arial" panose="020B0604020202020204" pitchFamily="34" charset="0"/>
              <a:buChar char="•"/>
            </a:pPr>
            <a:r>
              <a:rPr lang="en-GB" sz="1350" dirty="0">
                <a:latin typeface="Chalkboard" panose="03050602040202020205" pitchFamily="66" charset="77"/>
              </a:rPr>
              <a:t>It is not a helpful rule.</a:t>
            </a:r>
          </a:p>
        </p:txBody>
      </p:sp>
      <p:sp>
        <p:nvSpPr>
          <p:cNvPr id="9" name="TextBox 8">
            <a:extLst>
              <a:ext uri="{FF2B5EF4-FFF2-40B4-BE49-F238E27FC236}">
                <a16:creationId xmlns:a16="http://schemas.microsoft.com/office/drawing/2014/main" id="{CABB7F89-9BF0-2E6C-99A4-F1B66DEDE1C9}"/>
              </a:ext>
            </a:extLst>
          </p:cNvPr>
          <p:cNvSpPr txBox="1"/>
          <p:nvPr/>
        </p:nvSpPr>
        <p:spPr>
          <a:xfrm>
            <a:off x="457200" y="2967335"/>
            <a:ext cx="8275045" cy="923330"/>
          </a:xfrm>
          <a:prstGeom prst="rect">
            <a:avLst/>
          </a:prstGeom>
          <a:noFill/>
        </p:spPr>
        <p:txBody>
          <a:bodyPr wrap="square">
            <a:spAutoFit/>
          </a:bodyPr>
          <a:lstStyle/>
          <a:p>
            <a:pPr marL="214313" indent="-214313">
              <a:buFont typeface="Arial" panose="020B0604020202020204" pitchFamily="34" charset="0"/>
              <a:buChar char="•"/>
            </a:pPr>
            <a:r>
              <a:rPr lang="en-GB" sz="1350" dirty="0">
                <a:latin typeface="Chalkboard" panose="03050602040202020205" pitchFamily="66" charset="77"/>
              </a:rPr>
              <a:t>An orchestration is a sequence, with attendant session state [token]</a:t>
            </a:r>
          </a:p>
          <a:p>
            <a:pPr marL="557213" lvl="1" indent="-214313">
              <a:buFont typeface="Arial" panose="020B0604020202020204" pitchFamily="34" charset="0"/>
              <a:buChar char="•"/>
            </a:pPr>
            <a:r>
              <a:rPr lang="en-GB" sz="1350" dirty="0">
                <a:latin typeface="Chalkboard" panose="03050602040202020205" pitchFamily="66" charset="77"/>
              </a:rPr>
              <a:t>Frequently, it is not distributed and </a:t>
            </a:r>
            <a:r>
              <a:rPr lang="en-GB" sz="1350" i="1" dirty="0">
                <a:latin typeface="Chalkboard" panose="03050602040202020205" pitchFamily="66" charset="77"/>
              </a:rPr>
              <a:t>is within</a:t>
            </a:r>
            <a:r>
              <a:rPr lang="en-GB" sz="1350" dirty="0">
                <a:latin typeface="Chalkboard" panose="03050602040202020205" pitchFamily="66" charset="77"/>
              </a:rPr>
              <a:t> an executable process</a:t>
            </a:r>
          </a:p>
          <a:p>
            <a:pPr marL="557213" lvl="1" indent="-214313">
              <a:buFont typeface="Arial" panose="020B0604020202020204" pitchFamily="34" charset="0"/>
              <a:buChar char="•"/>
            </a:pPr>
            <a:r>
              <a:rPr lang="en-GB" sz="1350" dirty="0">
                <a:latin typeface="Chalkboard" panose="03050602040202020205" pitchFamily="66" charset="77"/>
              </a:rPr>
              <a:t>A routing slip is a distributed orchestration that utilizes message attributes as the engine for application state.</a:t>
            </a:r>
          </a:p>
        </p:txBody>
      </p:sp>
    </p:spTree>
    <p:extLst>
      <p:ext uri="{BB962C8B-B14F-4D97-AF65-F5344CB8AC3E}">
        <p14:creationId xmlns:p14="http://schemas.microsoft.com/office/powerpoint/2010/main" val="1870861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3F166-502D-8582-36A1-B849B04051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6BE412-597D-946D-A647-8DF4F4A34376}"/>
              </a:ext>
            </a:extLst>
          </p:cNvPr>
          <p:cNvSpPr>
            <a:spLocks noGrp="1"/>
          </p:cNvSpPr>
          <p:nvPr>
            <p:ph type="title"/>
          </p:nvPr>
        </p:nvSpPr>
        <p:spPr/>
        <p:txBody>
          <a:bodyPr/>
          <a:lstStyle/>
          <a:p>
            <a:r>
              <a:rPr lang="en-GB" dirty="0">
                <a:latin typeface="Chalkboard" panose="03050602040202020205" pitchFamily="66" charset="77"/>
              </a:rPr>
              <a:t>Event Chaining</a:t>
            </a:r>
            <a:endParaRPr lang="en-US" dirty="0">
              <a:latin typeface="Chalkboard" panose="03050602040202020205" pitchFamily="66" charset="77"/>
            </a:endParaRPr>
          </a:p>
        </p:txBody>
      </p:sp>
      <p:sp>
        <p:nvSpPr>
          <p:cNvPr id="3" name="Content Placeholder 2">
            <a:extLst>
              <a:ext uri="{FF2B5EF4-FFF2-40B4-BE49-F238E27FC236}">
                <a16:creationId xmlns:a16="http://schemas.microsoft.com/office/drawing/2014/main" id="{51E982E9-A351-0967-6850-DA477D2044F2}"/>
              </a:ext>
            </a:extLst>
          </p:cNvPr>
          <p:cNvSpPr>
            <a:spLocks noGrp="1"/>
          </p:cNvSpPr>
          <p:nvPr>
            <p:ph idx="1"/>
          </p:nvPr>
        </p:nvSpPr>
        <p:spPr>
          <a:xfrm>
            <a:off x="507442" y="1852670"/>
            <a:ext cx="7990184" cy="627562"/>
          </a:xfrm>
        </p:spPr>
        <p:txBody>
          <a:bodyPr>
            <a:noAutofit/>
          </a:bodyPr>
          <a:lstStyle/>
          <a:p>
            <a:pPr marL="0" indent="0">
              <a:buNone/>
            </a:pPr>
            <a:r>
              <a:rPr lang="en-GB" sz="1800" dirty="0">
                <a:latin typeface="Chalkboard" panose="03050602040202020205" pitchFamily="66" charset="77"/>
              </a:rPr>
              <a:t>A sensible balance of orchestrated bounded contexts and choreography between will reduce event chaining.</a:t>
            </a:r>
          </a:p>
        </p:txBody>
      </p:sp>
      <p:sp>
        <p:nvSpPr>
          <p:cNvPr id="5" name="TextBox 4">
            <a:extLst>
              <a:ext uri="{FF2B5EF4-FFF2-40B4-BE49-F238E27FC236}">
                <a16:creationId xmlns:a16="http://schemas.microsoft.com/office/drawing/2014/main" id="{ECEA6C18-ADBF-51F8-41F7-5D10E342D5E9}"/>
              </a:ext>
            </a:extLst>
          </p:cNvPr>
          <p:cNvSpPr txBox="1"/>
          <p:nvPr/>
        </p:nvSpPr>
        <p:spPr>
          <a:xfrm>
            <a:off x="509727" y="2716156"/>
            <a:ext cx="6495003" cy="300082"/>
          </a:xfrm>
          <a:prstGeom prst="rect">
            <a:avLst/>
          </a:prstGeom>
          <a:noFill/>
        </p:spPr>
        <p:txBody>
          <a:bodyPr wrap="square">
            <a:spAutoFit/>
          </a:bodyPr>
          <a:lstStyle/>
          <a:p>
            <a:pPr marL="214313" indent="-214313">
              <a:buFont typeface="Arial" panose="020B0604020202020204" pitchFamily="34" charset="0"/>
              <a:buChar char="•"/>
            </a:pPr>
            <a:r>
              <a:rPr lang="en-GB" sz="1350" dirty="0">
                <a:latin typeface="Chalkboard" panose="03050602040202020205" pitchFamily="66" charset="77"/>
              </a:rPr>
              <a:t>However, Event Pinball can still be a problem between orchestrated services.</a:t>
            </a:r>
          </a:p>
        </p:txBody>
      </p:sp>
      <p:sp>
        <p:nvSpPr>
          <p:cNvPr id="7" name="TextBox 6">
            <a:extLst>
              <a:ext uri="{FF2B5EF4-FFF2-40B4-BE49-F238E27FC236}">
                <a16:creationId xmlns:a16="http://schemas.microsoft.com/office/drawing/2014/main" id="{31616BA7-5354-8022-C5E5-695EDCAE488A}"/>
              </a:ext>
            </a:extLst>
          </p:cNvPr>
          <p:cNvSpPr txBox="1"/>
          <p:nvPr/>
        </p:nvSpPr>
        <p:spPr>
          <a:xfrm>
            <a:off x="509727" y="3252162"/>
            <a:ext cx="8177073" cy="1131079"/>
          </a:xfrm>
          <a:prstGeom prst="rect">
            <a:avLst/>
          </a:prstGeom>
          <a:noFill/>
        </p:spPr>
        <p:txBody>
          <a:bodyPr wrap="square">
            <a:spAutoFit/>
          </a:bodyPr>
          <a:lstStyle/>
          <a:p>
            <a:pPr marL="214313" indent="-214313">
              <a:buFont typeface="Arial" panose="020B0604020202020204" pitchFamily="34" charset="0"/>
              <a:buChar char="•"/>
            </a:pPr>
            <a:r>
              <a:rPr lang="en-GB" sz="1350" dirty="0">
                <a:latin typeface="Chalkboard" panose="03050602040202020205" pitchFamily="66" charset="77"/>
              </a:rPr>
              <a:t>In-Out (or Robust In-Only)</a:t>
            </a:r>
          </a:p>
          <a:p>
            <a:pPr marL="557213" lvl="1" indent="-214313">
              <a:buFont typeface="Arial" panose="020B0604020202020204" pitchFamily="34" charset="0"/>
              <a:buChar char="•"/>
            </a:pPr>
            <a:r>
              <a:rPr lang="en-GB" sz="1350" dirty="0">
                <a:latin typeface="Chalkboard" panose="03050602040202020205" pitchFamily="66" charset="77"/>
              </a:rPr>
              <a:t>Use of In-* patterns with explicit transfer of control reduces the “pinball effect” in choreography</a:t>
            </a:r>
          </a:p>
          <a:p>
            <a:pPr marL="557213" lvl="1" indent="-214313">
              <a:buFont typeface="Arial" panose="020B0604020202020204" pitchFamily="34" charset="0"/>
              <a:buChar char="•"/>
            </a:pPr>
            <a:r>
              <a:rPr lang="en-GB" sz="1350" dirty="0">
                <a:latin typeface="Chalkboard" panose="03050602040202020205" pitchFamily="66" charset="77"/>
              </a:rPr>
              <a:t>Creates </a:t>
            </a:r>
            <a:r>
              <a:rPr lang="en-GB" sz="1350" b="1" dirty="0">
                <a:latin typeface="Chalkboard" panose="03050602040202020205" pitchFamily="66" charset="77"/>
              </a:rPr>
              <a:t>causality</a:t>
            </a:r>
            <a:r>
              <a:rPr lang="en-GB" sz="1350" dirty="0">
                <a:latin typeface="Chalkboard" panose="03050602040202020205" pitchFamily="66" charset="77"/>
              </a:rPr>
              <a:t> in workflows by awaiting a response; you don’t send an event, and wait for a response, you send a command and wait for a response.</a:t>
            </a:r>
          </a:p>
        </p:txBody>
      </p:sp>
      <p:sp>
        <p:nvSpPr>
          <p:cNvPr id="9" name="TextBox 8">
            <a:extLst>
              <a:ext uri="{FF2B5EF4-FFF2-40B4-BE49-F238E27FC236}">
                <a16:creationId xmlns:a16="http://schemas.microsoft.com/office/drawing/2014/main" id="{90B8108A-A3E2-FDE9-7B44-7BAE7890FA01}"/>
              </a:ext>
            </a:extLst>
          </p:cNvPr>
          <p:cNvSpPr txBox="1"/>
          <p:nvPr/>
        </p:nvSpPr>
        <p:spPr>
          <a:xfrm>
            <a:off x="509727" y="4411416"/>
            <a:ext cx="7820391" cy="715581"/>
          </a:xfrm>
          <a:prstGeom prst="rect">
            <a:avLst/>
          </a:prstGeom>
          <a:noFill/>
        </p:spPr>
        <p:txBody>
          <a:bodyPr wrap="square">
            <a:spAutoFit/>
          </a:bodyPr>
          <a:lstStyle/>
          <a:p>
            <a:pPr marL="214313" indent="-214313">
              <a:buFont typeface="Arial" panose="020B0604020202020204" pitchFamily="34" charset="0"/>
              <a:buChar char="•"/>
            </a:pPr>
            <a:r>
              <a:rPr lang="en-GB" sz="1350" dirty="0">
                <a:latin typeface="Chalkboard" panose="03050602040202020205" pitchFamily="66" charset="77"/>
              </a:rPr>
              <a:t>Out-Only</a:t>
            </a:r>
          </a:p>
          <a:p>
            <a:pPr marL="557213" lvl="1" indent="-214313">
              <a:buFont typeface="Arial" panose="020B0604020202020204" pitchFamily="34" charset="0"/>
              <a:buChar char="•"/>
            </a:pPr>
            <a:r>
              <a:rPr lang="en-GB" sz="1350" dirty="0">
                <a:latin typeface="Chalkboard" panose="03050602040202020205" pitchFamily="66" charset="77"/>
              </a:rPr>
              <a:t>Often better at the termination of a workflow, when the work is done, or to broadcast intermediate states with no expectation of response.</a:t>
            </a:r>
          </a:p>
        </p:txBody>
      </p:sp>
    </p:spTree>
    <p:extLst>
      <p:ext uri="{BB962C8B-B14F-4D97-AF65-F5344CB8AC3E}">
        <p14:creationId xmlns:p14="http://schemas.microsoft.com/office/powerpoint/2010/main" val="9770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7B3C3-2B20-D9CE-9B5F-69948B2DAD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EEA130-BD6E-5728-B490-89C7830A1980}"/>
              </a:ext>
            </a:extLst>
          </p:cNvPr>
          <p:cNvSpPr>
            <a:spLocks noGrp="1"/>
          </p:cNvSpPr>
          <p:nvPr>
            <p:ph type="title"/>
          </p:nvPr>
        </p:nvSpPr>
        <p:spPr/>
        <p:txBody>
          <a:bodyPr>
            <a:normAutofit fontScale="90000"/>
          </a:bodyPr>
          <a:lstStyle/>
          <a:p>
            <a:r>
              <a:rPr lang="en-GB" dirty="0">
                <a:latin typeface="Chalkboard" panose="03050602040202020205" pitchFamily="66" charset="77"/>
              </a:rPr>
              <a:t>Allocating Responsibility for Collaborations</a:t>
            </a:r>
            <a:endParaRPr lang="en-US" dirty="0">
              <a:latin typeface="Chalkboard" panose="03050602040202020205" pitchFamily="66" charset="77"/>
            </a:endParaRPr>
          </a:p>
        </p:txBody>
      </p:sp>
      <p:sp>
        <p:nvSpPr>
          <p:cNvPr id="3" name="Content Placeholder 2">
            <a:extLst>
              <a:ext uri="{FF2B5EF4-FFF2-40B4-BE49-F238E27FC236}">
                <a16:creationId xmlns:a16="http://schemas.microsoft.com/office/drawing/2014/main" id="{5CE4A76D-4EA5-F00F-A085-BFFDA0768BA2}"/>
              </a:ext>
            </a:extLst>
          </p:cNvPr>
          <p:cNvSpPr>
            <a:spLocks noGrp="1"/>
          </p:cNvSpPr>
          <p:nvPr>
            <p:ph idx="1"/>
          </p:nvPr>
        </p:nvSpPr>
        <p:spPr>
          <a:xfrm>
            <a:off x="457200" y="2354914"/>
            <a:ext cx="7990184" cy="1072253"/>
          </a:xfrm>
        </p:spPr>
        <p:txBody>
          <a:bodyPr>
            <a:noAutofit/>
          </a:bodyPr>
          <a:lstStyle/>
          <a:p>
            <a:pPr marL="0" indent="0">
              <a:buNone/>
            </a:pPr>
            <a:r>
              <a:rPr lang="en-GB" sz="1350" dirty="0">
                <a:latin typeface="Chalkboard" panose="03050602040202020205" pitchFamily="66" charset="77"/>
              </a:rPr>
              <a:t>Commands/Messaging – Transfer of Control/Data. </a:t>
            </a:r>
          </a:p>
          <a:p>
            <a:pPr lvl="1">
              <a:buFont typeface="Arial" panose="020B0604020202020204" pitchFamily="34" charset="0"/>
              <a:buChar char="•"/>
            </a:pPr>
            <a:r>
              <a:rPr lang="en-GB" sz="1350" dirty="0">
                <a:latin typeface="Chalkboard" panose="03050602040202020205" pitchFamily="66" charset="77"/>
              </a:rPr>
              <a:t>Typically, this involves delegating responsibility for part of a workflow.</a:t>
            </a:r>
          </a:p>
          <a:p>
            <a:pPr lvl="1">
              <a:buFont typeface="Arial" panose="020B0604020202020204" pitchFamily="34" charset="0"/>
              <a:buChar char="•"/>
            </a:pPr>
            <a:r>
              <a:rPr lang="en-GB" sz="1350" dirty="0">
                <a:latin typeface="Chalkboard" panose="03050602040202020205" pitchFamily="66" charset="77"/>
              </a:rPr>
              <a:t>In-Out. Expected to Return</a:t>
            </a:r>
          </a:p>
          <a:p>
            <a:pPr lvl="1">
              <a:buFont typeface="Arial" panose="020B0604020202020204" pitchFamily="34" charset="0"/>
              <a:buChar char="•"/>
            </a:pPr>
            <a:r>
              <a:rPr lang="en-GB" sz="1350" dirty="0">
                <a:latin typeface="Chalkboard" panose="03050602040202020205" pitchFamily="66" charset="77"/>
              </a:rPr>
              <a:t>In-Only. Not Expected to Return. But May on Error (Robust In-Only).</a:t>
            </a:r>
          </a:p>
        </p:txBody>
      </p:sp>
      <p:sp>
        <p:nvSpPr>
          <p:cNvPr id="5" name="TextBox 4">
            <a:extLst>
              <a:ext uri="{FF2B5EF4-FFF2-40B4-BE49-F238E27FC236}">
                <a16:creationId xmlns:a16="http://schemas.microsoft.com/office/drawing/2014/main" id="{9842856C-CE17-0C9B-9B75-5DA547E02773}"/>
              </a:ext>
            </a:extLst>
          </p:cNvPr>
          <p:cNvSpPr txBox="1"/>
          <p:nvPr/>
        </p:nvSpPr>
        <p:spPr>
          <a:xfrm>
            <a:off x="545141" y="3665991"/>
            <a:ext cx="7818873" cy="715581"/>
          </a:xfrm>
          <a:prstGeom prst="rect">
            <a:avLst/>
          </a:prstGeom>
          <a:noFill/>
        </p:spPr>
        <p:txBody>
          <a:bodyPr wrap="square">
            <a:spAutoFit/>
          </a:bodyPr>
          <a:lstStyle/>
          <a:p>
            <a:r>
              <a:rPr lang="en-GB" sz="1350" dirty="0">
                <a:latin typeface="Chalkboard" panose="03050602040202020205" pitchFamily="66" charset="77"/>
              </a:rPr>
              <a:t>Events – Communicate the Outcome of a Workflow</a:t>
            </a:r>
          </a:p>
          <a:p>
            <a:pPr marL="557213" lvl="1" indent="-214313">
              <a:buFont typeface="Arial" panose="020B0604020202020204" pitchFamily="34" charset="0"/>
              <a:buChar char="•"/>
            </a:pPr>
            <a:r>
              <a:rPr lang="en-GB" sz="1350" dirty="0">
                <a:latin typeface="Chalkboard" panose="03050602040202020205" pitchFamily="66" charset="77"/>
              </a:rPr>
              <a:t>Typically, a workflow is complete or a milestone is broadcast for observation.</a:t>
            </a:r>
          </a:p>
          <a:p>
            <a:pPr marL="557213" lvl="1" indent="-214313">
              <a:buFont typeface="Arial" panose="020B0604020202020204" pitchFamily="34" charset="0"/>
              <a:buChar char="•"/>
            </a:pPr>
            <a:r>
              <a:rPr lang="en-GB" sz="1350" dirty="0">
                <a:latin typeface="Chalkboard" panose="03050602040202020205" pitchFamily="66" charset="77"/>
              </a:rPr>
              <a:t>Out-Only. No Expected Return.</a:t>
            </a:r>
          </a:p>
        </p:txBody>
      </p:sp>
      <p:sp>
        <p:nvSpPr>
          <p:cNvPr id="4" name="TextBox 3">
            <a:extLst>
              <a:ext uri="{FF2B5EF4-FFF2-40B4-BE49-F238E27FC236}">
                <a16:creationId xmlns:a16="http://schemas.microsoft.com/office/drawing/2014/main" id="{2FDDA605-9E5A-8333-3941-3D575B4F7817}"/>
              </a:ext>
            </a:extLst>
          </p:cNvPr>
          <p:cNvSpPr txBox="1"/>
          <p:nvPr/>
        </p:nvSpPr>
        <p:spPr>
          <a:xfrm>
            <a:off x="459486" y="4620396"/>
            <a:ext cx="7818873" cy="715581"/>
          </a:xfrm>
          <a:prstGeom prst="rect">
            <a:avLst/>
          </a:prstGeom>
          <a:noFill/>
        </p:spPr>
        <p:txBody>
          <a:bodyPr wrap="square">
            <a:spAutoFit/>
          </a:bodyPr>
          <a:lstStyle/>
          <a:p>
            <a:r>
              <a:rPr lang="en-GB" sz="1350" dirty="0">
                <a:latin typeface="Chalkboard" panose="03050602040202020205" pitchFamily="66" charset="77"/>
              </a:rPr>
              <a:t>Workflow code is Glue.</a:t>
            </a:r>
          </a:p>
          <a:p>
            <a:pPr marL="557213" lvl="1" indent="-214313">
              <a:buFont typeface="Arial" panose="020B0604020202020204" pitchFamily="34" charset="0"/>
              <a:buChar char="•"/>
            </a:pPr>
            <a:r>
              <a:rPr lang="en-GB" sz="1350" dirty="0">
                <a:latin typeface="Chalkboard" panose="03050602040202020205" pitchFamily="66" charset="77"/>
              </a:rPr>
              <a:t>Glue does not execute the domain; it is not the behaviour</a:t>
            </a:r>
          </a:p>
          <a:p>
            <a:pPr marL="557213" lvl="1" indent="-214313">
              <a:buFont typeface="Arial" panose="020B0604020202020204" pitchFamily="34" charset="0"/>
              <a:buChar char="•"/>
            </a:pPr>
            <a:r>
              <a:rPr lang="en-GB" sz="1350" dirty="0">
                <a:latin typeface="Chalkboard" panose="03050602040202020205" pitchFamily="66" charset="77"/>
              </a:rPr>
              <a:t>Instead, glue calls something that has the behaviour</a:t>
            </a:r>
          </a:p>
        </p:txBody>
      </p:sp>
    </p:spTree>
    <p:extLst>
      <p:ext uri="{BB962C8B-B14F-4D97-AF65-F5344CB8AC3E}">
        <p14:creationId xmlns:p14="http://schemas.microsoft.com/office/powerpoint/2010/main" val="3939537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B122F-D48C-A02C-D756-D04BDAB8B7F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FAAF4B5-CAAF-D91F-414B-B276F9A87A3D}"/>
              </a:ext>
            </a:extLst>
          </p:cNvPr>
          <p:cNvSpPr txBox="1"/>
          <p:nvPr/>
        </p:nvSpPr>
        <p:spPr>
          <a:xfrm>
            <a:off x="482600" y="4845050"/>
            <a:ext cx="2624668" cy="27699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350" dirty="0">
                <a:latin typeface="Chalkboard" panose="03050602040202020205" pitchFamily="66" charset="77"/>
              </a:rPr>
              <a:t>Pizza Order Choreography</a:t>
            </a:r>
          </a:p>
        </p:txBody>
      </p:sp>
      <p:pic>
        <p:nvPicPr>
          <p:cNvPr id="2" name="Picture 1" descr="A computer screen shot of a computer with Willis Tower in the background&#10;&#10;AI-generated content may be incorrect.">
            <a:extLst>
              <a:ext uri="{FF2B5EF4-FFF2-40B4-BE49-F238E27FC236}">
                <a16:creationId xmlns:a16="http://schemas.microsoft.com/office/drawing/2014/main" id="{CFC3C6C2-A91A-9421-9F25-A82E35B013B2}"/>
              </a:ext>
            </a:extLst>
          </p:cNvPr>
          <p:cNvPicPr>
            <a:picLocks noChangeAspect="1"/>
          </p:cNvPicPr>
          <p:nvPr/>
        </p:nvPicPr>
        <p:blipFill>
          <a:blip r:embed="rId3"/>
          <a:stretch>
            <a:fillRect/>
          </a:stretch>
        </p:blipFill>
        <p:spPr>
          <a:xfrm>
            <a:off x="287867" y="2431658"/>
            <a:ext cx="8568267" cy="2121685"/>
          </a:xfrm>
          <a:prstGeom prst="rect">
            <a:avLst/>
          </a:prstGeom>
        </p:spPr>
      </p:pic>
      <p:sp>
        <p:nvSpPr>
          <p:cNvPr id="3" name="Title 1">
            <a:extLst>
              <a:ext uri="{FF2B5EF4-FFF2-40B4-BE49-F238E27FC236}">
                <a16:creationId xmlns:a16="http://schemas.microsoft.com/office/drawing/2014/main" id="{59E501B8-FFB3-DBEA-3788-ADA3BCA22DDB}"/>
              </a:ext>
            </a:extLst>
          </p:cNvPr>
          <p:cNvSpPr>
            <a:spLocks noGrp="1"/>
          </p:cNvSpPr>
          <p:nvPr>
            <p:ph type="title"/>
          </p:nvPr>
        </p:nvSpPr>
        <p:spPr>
          <a:xfrm>
            <a:off x="482600" y="369454"/>
            <a:ext cx="7990184" cy="1325444"/>
          </a:xfrm>
        </p:spPr>
        <p:txBody>
          <a:bodyPr>
            <a:normAutofit fontScale="90000"/>
          </a:bodyPr>
          <a:lstStyle/>
          <a:p>
            <a:r>
              <a:rPr lang="en-GB" dirty="0">
                <a:latin typeface="Chalkboard" panose="03050602040202020205" pitchFamily="66" charset="77"/>
              </a:rPr>
              <a:t>Pizza Example – Messaging and Eventing</a:t>
            </a:r>
            <a:endParaRPr lang="en-US" dirty="0">
              <a:latin typeface="Chalkboard" panose="03050602040202020205" pitchFamily="66" charset="77"/>
            </a:endParaRPr>
          </a:p>
        </p:txBody>
      </p:sp>
      <p:sp>
        <p:nvSpPr>
          <p:cNvPr id="4" name="Cloud 3">
            <a:extLst>
              <a:ext uri="{FF2B5EF4-FFF2-40B4-BE49-F238E27FC236}">
                <a16:creationId xmlns:a16="http://schemas.microsoft.com/office/drawing/2014/main" id="{41372CFA-1929-7CA7-E74B-B9C351560EFB}"/>
              </a:ext>
            </a:extLst>
          </p:cNvPr>
          <p:cNvSpPr/>
          <p:nvPr/>
        </p:nvSpPr>
        <p:spPr>
          <a:xfrm>
            <a:off x="287866" y="2242815"/>
            <a:ext cx="2693873" cy="2121685"/>
          </a:xfrm>
          <a:prstGeom prst="cloud">
            <a:avLst/>
          </a:prstGeom>
          <a:solidFill>
            <a:schemeClr val="accent1">
              <a:alpha val="5480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 name="Cloud 4">
            <a:extLst>
              <a:ext uri="{FF2B5EF4-FFF2-40B4-BE49-F238E27FC236}">
                <a16:creationId xmlns:a16="http://schemas.microsoft.com/office/drawing/2014/main" id="{2E16CC31-3E20-E867-F677-4AB439A330EC}"/>
              </a:ext>
            </a:extLst>
          </p:cNvPr>
          <p:cNvSpPr/>
          <p:nvPr/>
        </p:nvSpPr>
        <p:spPr>
          <a:xfrm>
            <a:off x="2892287" y="3242642"/>
            <a:ext cx="715617" cy="1143000"/>
          </a:xfrm>
          <a:prstGeom prst="cloud">
            <a:avLst/>
          </a:prstGeom>
          <a:solidFill>
            <a:schemeClr val="accent2">
              <a:alpha val="51881"/>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 name="Cloud 5">
            <a:extLst>
              <a:ext uri="{FF2B5EF4-FFF2-40B4-BE49-F238E27FC236}">
                <a16:creationId xmlns:a16="http://schemas.microsoft.com/office/drawing/2014/main" id="{07BB58AC-BEEF-5EA3-BF90-1C88EE6D7D20}"/>
              </a:ext>
            </a:extLst>
          </p:cNvPr>
          <p:cNvSpPr/>
          <p:nvPr/>
        </p:nvSpPr>
        <p:spPr>
          <a:xfrm>
            <a:off x="3806687" y="2431658"/>
            <a:ext cx="2435087" cy="2858445"/>
          </a:xfrm>
          <a:prstGeom prst="cloud">
            <a:avLst/>
          </a:prstGeom>
          <a:solidFill>
            <a:schemeClr val="accent1">
              <a:alpha val="3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 name="Cloud 7">
            <a:extLst>
              <a:ext uri="{FF2B5EF4-FFF2-40B4-BE49-F238E27FC236}">
                <a16:creationId xmlns:a16="http://schemas.microsoft.com/office/drawing/2014/main" id="{CD897AE0-82FA-87CF-E530-6BC6055DA2C6}"/>
              </a:ext>
            </a:extLst>
          </p:cNvPr>
          <p:cNvSpPr/>
          <p:nvPr/>
        </p:nvSpPr>
        <p:spPr>
          <a:xfrm>
            <a:off x="6225577" y="3702050"/>
            <a:ext cx="715617" cy="1143000"/>
          </a:xfrm>
          <a:prstGeom prst="cloud">
            <a:avLst/>
          </a:prstGeom>
          <a:solidFill>
            <a:schemeClr val="accent2">
              <a:alpha val="51881"/>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Cloud 8">
            <a:extLst>
              <a:ext uri="{FF2B5EF4-FFF2-40B4-BE49-F238E27FC236}">
                <a16:creationId xmlns:a16="http://schemas.microsoft.com/office/drawing/2014/main" id="{91421061-A4B3-6A38-0AE1-CE1FD3C625D9}"/>
              </a:ext>
            </a:extLst>
          </p:cNvPr>
          <p:cNvSpPr/>
          <p:nvPr/>
        </p:nvSpPr>
        <p:spPr>
          <a:xfrm>
            <a:off x="6971011" y="3753893"/>
            <a:ext cx="715617" cy="1143000"/>
          </a:xfrm>
          <a:prstGeom prst="cloud">
            <a:avLst/>
          </a:prstGeom>
          <a:solidFill>
            <a:schemeClr val="accent2">
              <a:alpha val="51881"/>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Cloud 9">
            <a:extLst>
              <a:ext uri="{FF2B5EF4-FFF2-40B4-BE49-F238E27FC236}">
                <a16:creationId xmlns:a16="http://schemas.microsoft.com/office/drawing/2014/main" id="{EA1C131E-1089-D612-0648-BE8E7F400D84}"/>
              </a:ext>
            </a:extLst>
          </p:cNvPr>
          <p:cNvSpPr/>
          <p:nvPr/>
        </p:nvSpPr>
        <p:spPr>
          <a:xfrm>
            <a:off x="7797617" y="3778723"/>
            <a:ext cx="715617" cy="1143000"/>
          </a:xfrm>
          <a:prstGeom prst="cloud">
            <a:avLst/>
          </a:prstGeom>
          <a:solidFill>
            <a:schemeClr val="accent2">
              <a:alpha val="51881"/>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3898016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3B296-B544-3FA1-98A4-779A25F2CAAF}"/>
              </a:ext>
            </a:extLst>
          </p:cNvPr>
          <p:cNvSpPr>
            <a:spLocks noGrp="1"/>
          </p:cNvSpPr>
          <p:nvPr>
            <p:ph type="title"/>
          </p:nvPr>
        </p:nvSpPr>
        <p:spPr>
          <a:xfrm>
            <a:off x="1343786" y="4592320"/>
            <a:ext cx="6152790" cy="352219"/>
          </a:xfrm>
        </p:spPr>
        <p:txBody>
          <a:bodyPr vert="horz" lIns="68580" tIns="34290" rIns="68580" bIns="34290" rtlCol="0" anchor="b">
            <a:normAutofit/>
          </a:bodyPr>
          <a:lstStyle/>
          <a:p>
            <a:pPr algn="ctr"/>
            <a:r>
              <a:rPr lang="en-US" sz="1725" dirty="0">
                <a:latin typeface="Chalkboard" panose="03050602040202020205" pitchFamily="66" charset="77"/>
              </a:rPr>
              <a:t>Orchestration vs. Choreography Summary</a:t>
            </a:r>
          </a:p>
        </p:txBody>
      </p:sp>
      <p:graphicFrame>
        <p:nvGraphicFramePr>
          <p:cNvPr id="4" name="Table 3">
            <a:extLst>
              <a:ext uri="{FF2B5EF4-FFF2-40B4-BE49-F238E27FC236}">
                <a16:creationId xmlns:a16="http://schemas.microsoft.com/office/drawing/2014/main" id="{A05E60E3-B77B-71DF-794F-B240BA5A7077}"/>
              </a:ext>
            </a:extLst>
          </p:cNvPr>
          <p:cNvGraphicFramePr>
            <a:graphicFrameLocks noGrp="1"/>
          </p:cNvGraphicFramePr>
          <p:nvPr>
            <p:extLst>
              <p:ext uri="{D42A27DB-BD31-4B8C-83A1-F6EECF244321}">
                <p14:modId xmlns:p14="http://schemas.microsoft.com/office/powerpoint/2010/main" val="1105303532"/>
              </p:ext>
            </p:extLst>
          </p:nvPr>
        </p:nvGraphicFramePr>
        <p:xfrm>
          <a:off x="1496186" y="1639686"/>
          <a:ext cx="6151628" cy="2792373"/>
        </p:xfrm>
        <a:graphic>
          <a:graphicData uri="http://schemas.openxmlformats.org/drawingml/2006/table">
            <a:tbl>
              <a:tblPr>
                <a:tableStyleId>{46F890A9-2807-4EBB-B81D-B2AA78EC7F39}</a:tableStyleId>
              </a:tblPr>
              <a:tblGrid>
                <a:gridCol w="2013790">
                  <a:extLst>
                    <a:ext uri="{9D8B030D-6E8A-4147-A177-3AD203B41FA5}">
                      <a16:colId xmlns:a16="http://schemas.microsoft.com/office/drawing/2014/main" val="2829360631"/>
                    </a:ext>
                  </a:extLst>
                </a:gridCol>
                <a:gridCol w="2035456">
                  <a:extLst>
                    <a:ext uri="{9D8B030D-6E8A-4147-A177-3AD203B41FA5}">
                      <a16:colId xmlns:a16="http://schemas.microsoft.com/office/drawing/2014/main" val="1236922362"/>
                    </a:ext>
                  </a:extLst>
                </a:gridCol>
                <a:gridCol w="2102382">
                  <a:extLst>
                    <a:ext uri="{9D8B030D-6E8A-4147-A177-3AD203B41FA5}">
                      <a16:colId xmlns:a16="http://schemas.microsoft.com/office/drawing/2014/main" val="3492740670"/>
                    </a:ext>
                  </a:extLst>
                </a:gridCol>
              </a:tblGrid>
              <a:tr h="322560">
                <a:tc>
                  <a:txBody>
                    <a:bodyPr/>
                    <a:lstStyle/>
                    <a:p>
                      <a:pPr>
                        <a:buNone/>
                      </a:pPr>
                      <a:r>
                        <a:rPr lang="en-GB" sz="1200" b="1">
                          <a:effectLst/>
                        </a:rPr>
                        <a:t>Aspect</a:t>
                      </a:r>
                      <a:endParaRPr lang="en-GB" sz="1200">
                        <a:effectLst/>
                      </a:endParaRPr>
                    </a:p>
                  </a:txBody>
                  <a:tcPr marL="60327" marR="60327" marT="60327" marB="60327" anchor="ctr"/>
                </a:tc>
                <a:tc>
                  <a:txBody>
                    <a:bodyPr/>
                    <a:lstStyle/>
                    <a:p>
                      <a:pPr>
                        <a:buNone/>
                      </a:pPr>
                      <a:r>
                        <a:rPr lang="en-GB" sz="1200" b="1">
                          <a:effectLst/>
                        </a:rPr>
                        <a:t>Orchestration</a:t>
                      </a:r>
                      <a:endParaRPr lang="en-GB" sz="1200">
                        <a:effectLst/>
                      </a:endParaRPr>
                    </a:p>
                  </a:txBody>
                  <a:tcPr marL="60327" marR="60327" marT="60327" marB="60327" anchor="ctr"/>
                </a:tc>
                <a:tc>
                  <a:txBody>
                    <a:bodyPr/>
                    <a:lstStyle/>
                    <a:p>
                      <a:pPr>
                        <a:buNone/>
                      </a:pPr>
                      <a:r>
                        <a:rPr lang="en-GB" sz="1200" b="1">
                          <a:effectLst/>
                        </a:rPr>
                        <a:t>Choreography</a:t>
                      </a:r>
                      <a:endParaRPr lang="en-GB" sz="1200">
                        <a:effectLst/>
                      </a:endParaRPr>
                    </a:p>
                  </a:txBody>
                  <a:tcPr marL="60327" marR="60327" marT="60327" marB="60327" anchor="ctr"/>
                </a:tc>
                <a:extLst>
                  <a:ext uri="{0D108BD9-81ED-4DB2-BD59-A6C34878D82A}">
                    <a16:rowId xmlns:a16="http://schemas.microsoft.com/office/drawing/2014/main" val="4176189691"/>
                  </a:ext>
                </a:extLst>
              </a:tr>
              <a:tr h="322560">
                <a:tc>
                  <a:txBody>
                    <a:bodyPr/>
                    <a:lstStyle/>
                    <a:p>
                      <a:pPr>
                        <a:buNone/>
                      </a:pPr>
                      <a:r>
                        <a:rPr lang="en-GB" sz="1200">
                          <a:effectLst/>
                        </a:rPr>
                        <a:t>Control</a:t>
                      </a:r>
                    </a:p>
                  </a:txBody>
                  <a:tcPr marL="60327" marR="60327" marT="60327" marB="60327" anchor="ctr"/>
                </a:tc>
                <a:tc>
                  <a:txBody>
                    <a:bodyPr/>
                    <a:lstStyle/>
                    <a:p>
                      <a:pPr>
                        <a:buNone/>
                      </a:pPr>
                      <a:r>
                        <a:rPr lang="en-GB" sz="1200">
                          <a:effectLst/>
                        </a:rPr>
                        <a:t>Centralized (one participant)</a:t>
                      </a:r>
                    </a:p>
                  </a:txBody>
                  <a:tcPr marL="60327" marR="60327" marT="60327" marB="60327" anchor="ctr"/>
                </a:tc>
                <a:tc>
                  <a:txBody>
                    <a:bodyPr/>
                    <a:lstStyle/>
                    <a:p>
                      <a:pPr>
                        <a:buNone/>
                      </a:pPr>
                      <a:r>
                        <a:rPr lang="en-GB" sz="1200">
                          <a:effectLst/>
                        </a:rPr>
                        <a:t>Decentralized (shared)</a:t>
                      </a:r>
                    </a:p>
                  </a:txBody>
                  <a:tcPr marL="60327" marR="60327" marT="60327" marB="60327" anchor="ctr"/>
                </a:tc>
                <a:extLst>
                  <a:ext uri="{0D108BD9-81ED-4DB2-BD59-A6C34878D82A}">
                    <a16:rowId xmlns:a16="http://schemas.microsoft.com/office/drawing/2014/main" val="1470044704"/>
                  </a:ext>
                </a:extLst>
              </a:tr>
              <a:tr h="322560">
                <a:tc>
                  <a:txBody>
                    <a:bodyPr/>
                    <a:lstStyle/>
                    <a:p>
                      <a:pPr>
                        <a:buNone/>
                      </a:pPr>
                      <a:r>
                        <a:rPr lang="en-GB" sz="1200" dirty="0">
                          <a:effectLst/>
                        </a:rPr>
                        <a:t>BPMN Shape</a:t>
                      </a:r>
                    </a:p>
                  </a:txBody>
                  <a:tcPr marL="60327" marR="60327" marT="60327" marB="60327" anchor="ctr"/>
                </a:tc>
                <a:tc>
                  <a:txBody>
                    <a:bodyPr/>
                    <a:lstStyle/>
                    <a:p>
                      <a:pPr>
                        <a:buNone/>
                      </a:pPr>
                      <a:r>
                        <a:rPr lang="en-GB" sz="1200">
                          <a:effectLst/>
                        </a:rPr>
                        <a:t>Inside a Pool</a:t>
                      </a:r>
                    </a:p>
                  </a:txBody>
                  <a:tcPr marL="60327" marR="60327" marT="60327" marB="60327" anchor="ctr"/>
                </a:tc>
                <a:tc>
                  <a:txBody>
                    <a:bodyPr/>
                    <a:lstStyle/>
                    <a:p>
                      <a:pPr>
                        <a:buNone/>
                      </a:pPr>
                      <a:r>
                        <a:rPr lang="en-GB" sz="1200">
                          <a:effectLst/>
                        </a:rPr>
                        <a:t>Between Pools</a:t>
                      </a:r>
                    </a:p>
                  </a:txBody>
                  <a:tcPr marL="60327" marR="60327" marT="60327" marB="60327" anchor="ctr"/>
                </a:tc>
                <a:extLst>
                  <a:ext uri="{0D108BD9-81ED-4DB2-BD59-A6C34878D82A}">
                    <a16:rowId xmlns:a16="http://schemas.microsoft.com/office/drawing/2014/main" val="3786711807"/>
                  </a:ext>
                </a:extLst>
              </a:tr>
              <a:tr h="500711">
                <a:tc>
                  <a:txBody>
                    <a:bodyPr/>
                    <a:lstStyle/>
                    <a:p>
                      <a:pPr>
                        <a:buNone/>
                      </a:pPr>
                      <a:r>
                        <a:rPr lang="en-GB" sz="1200">
                          <a:effectLst/>
                        </a:rPr>
                        <a:t>Perspective</a:t>
                      </a:r>
                    </a:p>
                  </a:txBody>
                  <a:tcPr marL="60327" marR="60327" marT="60327" marB="60327" anchor="ctr"/>
                </a:tc>
                <a:tc>
                  <a:txBody>
                    <a:bodyPr/>
                    <a:lstStyle/>
                    <a:p>
                      <a:pPr>
                        <a:buNone/>
                      </a:pPr>
                      <a:r>
                        <a:rPr lang="en-GB" sz="1200">
                          <a:effectLst/>
                        </a:rPr>
                        <a:t>One party’s process</a:t>
                      </a:r>
                    </a:p>
                  </a:txBody>
                  <a:tcPr marL="60327" marR="60327" marT="60327" marB="60327" anchor="ctr"/>
                </a:tc>
                <a:tc>
                  <a:txBody>
                    <a:bodyPr/>
                    <a:lstStyle/>
                    <a:p>
                      <a:pPr>
                        <a:buNone/>
                      </a:pPr>
                      <a:r>
                        <a:rPr lang="en-GB" sz="1200">
                          <a:effectLst/>
                        </a:rPr>
                        <a:t>Multi-party message exchange</a:t>
                      </a:r>
                    </a:p>
                  </a:txBody>
                  <a:tcPr marL="60327" marR="60327" marT="60327" marB="60327" anchor="ctr"/>
                </a:tc>
                <a:extLst>
                  <a:ext uri="{0D108BD9-81ED-4DB2-BD59-A6C34878D82A}">
                    <a16:rowId xmlns:a16="http://schemas.microsoft.com/office/drawing/2014/main" val="1934712609"/>
                  </a:ext>
                </a:extLst>
              </a:tr>
              <a:tr h="322560">
                <a:tc>
                  <a:txBody>
                    <a:bodyPr/>
                    <a:lstStyle/>
                    <a:p>
                      <a:pPr>
                        <a:buNone/>
                      </a:pPr>
                      <a:r>
                        <a:rPr lang="en-GB" sz="1200">
                          <a:effectLst/>
                        </a:rPr>
                        <a:t>Data Access</a:t>
                      </a:r>
                    </a:p>
                  </a:txBody>
                  <a:tcPr marL="60327" marR="60327" marT="60327" marB="60327" anchor="ctr"/>
                </a:tc>
                <a:tc>
                  <a:txBody>
                    <a:bodyPr/>
                    <a:lstStyle/>
                    <a:p>
                      <a:pPr>
                        <a:buNone/>
                      </a:pPr>
                      <a:r>
                        <a:rPr lang="en-GB" sz="1200">
                          <a:effectLst/>
                        </a:rPr>
                        <a:t>Internal</a:t>
                      </a:r>
                    </a:p>
                  </a:txBody>
                  <a:tcPr marL="60327" marR="60327" marT="60327" marB="60327"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a:solidFill>
                            <a:schemeClr val="tx1"/>
                          </a:solidFill>
                          <a:effectLst/>
                        </a:rPr>
                        <a:t>Shared messages</a:t>
                      </a:r>
                      <a:endParaRPr lang="en-GB" sz="1200"/>
                    </a:p>
                  </a:txBody>
                  <a:tcPr marL="60327" marR="60327" marT="60327" marB="60327" anchor="ctr"/>
                </a:tc>
                <a:extLst>
                  <a:ext uri="{0D108BD9-81ED-4DB2-BD59-A6C34878D82A}">
                    <a16:rowId xmlns:a16="http://schemas.microsoft.com/office/drawing/2014/main" val="3644635393"/>
                  </a:ext>
                </a:extLst>
              </a:tr>
              <a:tr h="500711">
                <a:tc>
                  <a:txBody>
                    <a:bodyPr/>
                    <a:lstStyle/>
                    <a:p>
                      <a:pPr>
                        <a:buNone/>
                      </a:pPr>
                      <a:r>
                        <a:rPr lang="en-GB" sz="1200">
                          <a:effectLst/>
                        </a:rPr>
                        <a:t>Execution Tool</a:t>
                      </a:r>
                    </a:p>
                  </a:txBody>
                  <a:tcPr marL="60327" marR="60327" marT="60327" marB="60327" anchor="ctr"/>
                </a:tc>
                <a:tc>
                  <a:txBody>
                    <a:bodyPr/>
                    <a:lstStyle/>
                    <a:p>
                      <a:pPr>
                        <a:buNone/>
                      </a:pPr>
                      <a:r>
                        <a:rPr lang="en-GB" sz="1200">
                          <a:effectLst/>
                        </a:rPr>
                        <a:t>API calls, Handlers, Workflow engine</a:t>
                      </a:r>
                    </a:p>
                  </a:txBody>
                  <a:tcPr marL="60327" marR="60327" marT="60327" marB="60327" anchor="ctr"/>
                </a:tc>
                <a:tc>
                  <a:txBody>
                    <a:bodyPr/>
                    <a:lstStyle/>
                    <a:p>
                      <a:pPr>
                        <a:buNone/>
                      </a:pPr>
                      <a:r>
                        <a:rPr lang="en-GB" sz="1200">
                          <a:effectLst/>
                        </a:rPr>
                        <a:t>Messaging protocol</a:t>
                      </a:r>
                    </a:p>
                  </a:txBody>
                  <a:tcPr marL="60327" marR="60327" marT="60327" marB="60327" anchor="ctr"/>
                </a:tc>
                <a:extLst>
                  <a:ext uri="{0D108BD9-81ED-4DB2-BD59-A6C34878D82A}">
                    <a16:rowId xmlns:a16="http://schemas.microsoft.com/office/drawing/2014/main" val="3292762143"/>
                  </a:ext>
                </a:extLst>
              </a:tr>
              <a:tr h="500711">
                <a:tc>
                  <a:txBody>
                    <a:bodyPr/>
                    <a:lstStyle/>
                    <a:p>
                      <a:pPr>
                        <a:buNone/>
                      </a:pPr>
                      <a:r>
                        <a:rPr lang="en-GB" sz="1200">
                          <a:effectLst/>
                        </a:rPr>
                        <a:t>Example</a:t>
                      </a:r>
                    </a:p>
                  </a:txBody>
                  <a:tcPr marL="60327" marR="60327" marT="60327" marB="60327" anchor="ctr"/>
                </a:tc>
                <a:tc>
                  <a:txBody>
                    <a:bodyPr/>
                    <a:lstStyle/>
                    <a:p>
                      <a:pPr>
                        <a:buNone/>
                      </a:pPr>
                      <a:r>
                        <a:rPr lang="en-GB" sz="1200">
                          <a:effectLst/>
                        </a:rPr>
                        <a:t>Pizza Shop coordinates cook + courier</a:t>
                      </a:r>
                    </a:p>
                  </a:txBody>
                  <a:tcPr marL="60327" marR="60327" marT="60327" marB="60327" anchor="ctr"/>
                </a:tc>
                <a:tc>
                  <a:txBody>
                    <a:bodyPr/>
                    <a:lstStyle/>
                    <a:p>
                      <a:pPr>
                        <a:buNone/>
                      </a:pPr>
                      <a:r>
                        <a:rPr lang="en-GB" sz="1200" dirty="0">
                          <a:effectLst/>
                        </a:rPr>
                        <a:t>Customer + Shop + Courier interact</a:t>
                      </a:r>
                    </a:p>
                  </a:txBody>
                  <a:tcPr marL="60327" marR="60327" marT="60327" marB="60327" anchor="ctr"/>
                </a:tc>
                <a:extLst>
                  <a:ext uri="{0D108BD9-81ED-4DB2-BD59-A6C34878D82A}">
                    <a16:rowId xmlns:a16="http://schemas.microsoft.com/office/drawing/2014/main" val="4201500768"/>
                  </a:ext>
                </a:extLst>
              </a:tr>
            </a:tbl>
          </a:graphicData>
        </a:graphic>
      </p:graphicFrame>
    </p:spTree>
    <p:extLst>
      <p:ext uri="{BB962C8B-B14F-4D97-AF65-F5344CB8AC3E}">
        <p14:creationId xmlns:p14="http://schemas.microsoft.com/office/powerpoint/2010/main" val="119915248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E58B1-07F0-E8E4-3B3B-1B8FA9AB31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44DAF8-2EA7-CBD2-F381-3EB9DF9D69EE}"/>
              </a:ext>
            </a:extLst>
          </p:cNvPr>
          <p:cNvSpPr>
            <a:spLocks noGrp="1"/>
          </p:cNvSpPr>
          <p:nvPr>
            <p:ph type="title"/>
          </p:nvPr>
        </p:nvSpPr>
        <p:spPr/>
        <p:txBody>
          <a:bodyPr>
            <a:normAutofit fontScale="90000"/>
          </a:bodyPr>
          <a:lstStyle/>
          <a:p>
            <a:r>
              <a:rPr lang="en-GB" dirty="0">
                <a:latin typeface="Chalkboard" panose="03050602040202020205" pitchFamily="66" charset="77"/>
              </a:rPr>
              <a:t>Activities and Resources</a:t>
            </a:r>
            <a:br>
              <a:rPr lang="en-GB" dirty="0">
                <a:latin typeface="Chalkboard" panose="03050602040202020205" pitchFamily="66" charset="77"/>
              </a:rPr>
            </a:br>
            <a:endParaRPr lang="en-US" dirty="0">
              <a:latin typeface="Chalkboard" panose="03050602040202020205" pitchFamily="66" charset="77"/>
            </a:endParaRPr>
          </a:p>
        </p:txBody>
      </p:sp>
      <p:sp>
        <p:nvSpPr>
          <p:cNvPr id="3" name="Content Placeholder 2">
            <a:extLst>
              <a:ext uri="{FF2B5EF4-FFF2-40B4-BE49-F238E27FC236}">
                <a16:creationId xmlns:a16="http://schemas.microsoft.com/office/drawing/2014/main" id="{B51B52A5-3213-2632-9B94-CFFC25571B6D}"/>
              </a:ext>
            </a:extLst>
          </p:cNvPr>
          <p:cNvSpPr>
            <a:spLocks noGrp="1"/>
          </p:cNvSpPr>
          <p:nvPr>
            <p:ph idx="1"/>
          </p:nvPr>
        </p:nvSpPr>
        <p:spPr>
          <a:xfrm>
            <a:off x="459486" y="2143900"/>
            <a:ext cx="7990184" cy="401474"/>
          </a:xfrm>
        </p:spPr>
        <p:txBody>
          <a:bodyPr>
            <a:normAutofit fontScale="47500" lnSpcReduction="20000"/>
          </a:bodyPr>
          <a:lstStyle/>
          <a:p>
            <a:pPr marL="0" indent="0">
              <a:buNone/>
            </a:pPr>
            <a:r>
              <a:rPr lang="en-GB" dirty="0">
                <a:latin typeface="Chalkboard" panose="03050602040202020205" pitchFamily="66" charset="77"/>
              </a:rPr>
              <a:t>Broadly, a software component manages </a:t>
            </a:r>
            <a:r>
              <a:rPr lang="en-GB" i="1" dirty="0">
                <a:latin typeface="Chalkboard" panose="03050602040202020205" pitchFamily="66" charset="77"/>
              </a:rPr>
              <a:t>activities</a:t>
            </a:r>
            <a:r>
              <a:rPr lang="en-GB" dirty="0">
                <a:latin typeface="Chalkboard" panose="03050602040202020205" pitchFamily="66" charset="77"/>
              </a:rPr>
              <a:t> and </a:t>
            </a:r>
            <a:r>
              <a:rPr lang="en-GB" i="1" dirty="0">
                <a:latin typeface="Chalkboard" panose="03050602040202020205" pitchFamily="66" charset="77"/>
              </a:rPr>
              <a:t>resources</a:t>
            </a:r>
            <a:r>
              <a:rPr lang="en-GB" dirty="0">
                <a:latin typeface="Chalkboard" panose="03050602040202020205" pitchFamily="66" charset="77"/>
              </a:rPr>
              <a:t> [Pat Helland].</a:t>
            </a:r>
          </a:p>
          <a:p>
            <a:endParaRPr lang="en-US" dirty="0">
              <a:latin typeface="Chalkboard" panose="03050602040202020205" pitchFamily="66" charset="77"/>
            </a:endParaRPr>
          </a:p>
        </p:txBody>
      </p:sp>
      <p:sp>
        <p:nvSpPr>
          <p:cNvPr id="5" name="TextBox 4">
            <a:extLst>
              <a:ext uri="{FF2B5EF4-FFF2-40B4-BE49-F238E27FC236}">
                <a16:creationId xmlns:a16="http://schemas.microsoft.com/office/drawing/2014/main" id="{C07A8073-3610-2628-4E2B-5E589A9F670D}"/>
              </a:ext>
            </a:extLst>
          </p:cNvPr>
          <p:cNvSpPr txBox="1"/>
          <p:nvPr/>
        </p:nvSpPr>
        <p:spPr>
          <a:xfrm>
            <a:off x="335364" y="2571349"/>
            <a:ext cx="7427097" cy="300082"/>
          </a:xfrm>
          <a:prstGeom prst="rect">
            <a:avLst/>
          </a:prstGeom>
          <a:noFill/>
        </p:spPr>
        <p:txBody>
          <a:bodyPr wrap="square">
            <a:spAutoFit/>
          </a:bodyPr>
          <a:lstStyle/>
          <a:p>
            <a:pPr marL="557213" lvl="1" indent="-214313">
              <a:buFont typeface="Arial" panose="020B0604020202020204" pitchFamily="34" charset="0"/>
              <a:buChar char="•"/>
            </a:pPr>
            <a:r>
              <a:rPr lang="en-GB" sz="1350" b="1" dirty="0">
                <a:latin typeface="Chalkboard" panose="03050602040202020205" pitchFamily="66" charset="77"/>
              </a:rPr>
              <a:t>Resources</a:t>
            </a:r>
            <a:r>
              <a:rPr lang="en-GB" sz="1350" dirty="0">
                <a:latin typeface="Chalkboard" panose="03050602040202020205" pitchFamily="66" charset="77"/>
              </a:rPr>
              <a:t>: domain concepts we manage, like restaurants, couriers, and customers.</a:t>
            </a:r>
          </a:p>
        </p:txBody>
      </p:sp>
      <p:sp>
        <p:nvSpPr>
          <p:cNvPr id="7" name="TextBox 6">
            <a:extLst>
              <a:ext uri="{FF2B5EF4-FFF2-40B4-BE49-F238E27FC236}">
                <a16:creationId xmlns:a16="http://schemas.microsoft.com/office/drawing/2014/main" id="{0FF4B3C9-A01F-8197-626B-E1CFA1BB9D95}"/>
              </a:ext>
            </a:extLst>
          </p:cNvPr>
          <p:cNvSpPr txBox="1"/>
          <p:nvPr/>
        </p:nvSpPr>
        <p:spPr>
          <a:xfrm>
            <a:off x="335364" y="2935543"/>
            <a:ext cx="7268071" cy="300082"/>
          </a:xfrm>
          <a:prstGeom prst="rect">
            <a:avLst/>
          </a:prstGeom>
          <a:noFill/>
        </p:spPr>
        <p:txBody>
          <a:bodyPr wrap="square">
            <a:spAutoFit/>
          </a:bodyPr>
          <a:lstStyle/>
          <a:p>
            <a:pPr marL="557213" lvl="1" indent="-214313">
              <a:buFont typeface="Arial" panose="020B0604020202020204" pitchFamily="34" charset="0"/>
              <a:buChar char="•"/>
            </a:pPr>
            <a:r>
              <a:rPr lang="en-GB" sz="1350" b="1" dirty="0">
                <a:latin typeface="Chalkboard" panose="03050602040202020205" pitchFamily="66" charset="77"/>
              </a:rPr>
              <a:t>Activities</a:t>
            </a:r>
            <a:r>
              <a:rPr lang="en-GB" sz="1350" dirty="0">
                <a:latin typeface="Chalkboard" panose="03050602040202020205" pitchFamily="66" charset="77"/>
              </a:rPr>
              <a:t>: one or more sequences for our interaction with our resources.</a:t>
            </a:r>
          </a:p>
        </p:txBody>
      </p:sp>
      <p:sp>
        <p:nvSpPr>
          <p:cNvPr id="9" name="TextBox 8">
            <a:extLst>
              <a:ext uri="{FF2B5EF4-FFF2-40B4-BE49-F238E27FC236}">
                <a16:creationId xmlns:a16="http://schemas.microsoft.com/office/drawing/2014/main" id="{4D1BD300-426E-8AFB-1F42-4A1BD735CE68}"/>
              </a:ext>
            </a:extLst>
          </p:cNvPr>
          <p:cNvSpPr txBox="1"/>
          <p:nvPr/>
        </p:nvSpPr>
        <p:spPr>
          <a:xfrm>
            <a:off x="335364" y="3299739"/>
            <a:ext cx="7427096" cy="507831"/>
          </a:xfrm>
          <a:prstGeom prst="rect">
            <a:avLst/>
          </a:prstGeom>
          <a:noFill/>
        </p:spPr>
        <p:txBody>
          <a:bodyPr wrap="square">
            <a:spAutoFit/>
          </a:bodyPr>
          <a:lstStyle/>
          <a:p>
            <a:pPr marL="557213" lvl="1" indent="-214313">
              <a:buFont typeface="Arial" panose="020B0604020202020204" pitchFamily="34" charset="0"/>
              <a:buChar char="•"/>
            </a:pPr>
            <a:r>
              <a:rPr lang="en-GB" sz="1350" dirty="0">
                <a:latin typeface="Chalkboard" panose="03050602040202020205" pitchFamily="66" charset="77"/>
              </a:rPr>
              <a:t>In response to the </a:t>
            </a:r>
            <a:r>
              <a:rPr lang="en-GB" sz="1350" i="1" dirty="0">
                <a:latin typeface="Chalkboard" panose="03050602040202020205" pitchFamily="66" charset="77"/>
              </a:rPr>
              <a:t>token</a:t>
            </a:r>
            <a:r>
              <a:rPr lang="en-GB" sz="1350" dirty="0">
                <a:latin typeface="Chalkboard" panose="03050602040202020205" pitchFamily="66" charset="77"/>
              </a:rPr>
              <a:t> moving through the sequence we update resources, and the activity to indicate our progress through the sequence.</a:t>
            </a:r>
          </a:p>
        </p:txBody>
      </p:sp>
      <p:sp>
        <p:nvSpPr>
          <p:cNvPr id="11" name="TextBox 10">
            <a:extLst>
              <a:ext uri="{FF2B5EF4-FFF2-40B4-BE49-F238E27FC236}">
                <a16:creationId xmlns:a16="http://schemas.microsoft.com/office/drawing/2014/main" id="{11205AD8-422B-C9FE-4A3A-3C0FEDB2357C}"/>
              </a:ext>
            </a:extLst>
          </p:cNvPr>
          <p:cNvSpPr txBox="1"/>
          <p:nvPr/>
        </p:nvSpPr>
        <p:spPr>
          <a:xfrm>
            <a:off x="606670" y="4191545"/>
            <a:ext cx="6996764" cy="300082"/>
          </a:xfrm>
          <a:prstGeom prst="rect">
            <a:avLst/>
          </a:prstGeom>
          <a:noFill/>
        </p:spPr>
        <p:txBody>
          <a:bodyPr wrap="square">
            <a:spAutoFit/>
          </a:bodyPr>
          <a:lstStyle/>
          <a:p>
            <a:r>
              <a:rPr lang="en-GB" sz="1350" dirty="0">
                <a:latin typeface="Chalkboard" panose="03050602040202020205" pitchFamily="66" charset="77"/>
              </a:rPr>
              <a:t>The implementation question is: where does our activity state live, and who updates it?</a:t>
            </a:r>
          </a:p>
        </p:txBody>
      </p:sp>
    </p:spTree>
    <p:extLst>
      <p:ext uri="{BB962C8B-B14F-4D97-AF65-F5344CB8AC3E}">
        <p14:creationId xmlns:p14="http://schemas.microsoft.com/office/powerpoint/2010/main" val="1137518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277"/>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Request-Reaction (Command-Acknowledgement)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15</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20929" y="2990599"/>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782631" y="2990608"/>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00693" y="312767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33419" y="269834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02815" y="2759767"/>
            <a:ext cx="962141" cy="253916"/>
          </a:xfrm>
          <a:prstGeom prst="rect">
            <a:avLst/>
          </a:prstGeom>
          <a:noFill/>
        </p:spPr>
        <p:txBody>
          <a:bodyPr wrap="square" rtlCol="0">
            <a:spAutoFit/>
          </a:bodyPr>
          <a:lstStyle/>
          <a:p>
            <a:r>
              <a:rPr lang="en-GB" sz="1050" dirty="0"/>
              <a:t>1.1 checkout()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00693" y="330181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33419" y="357567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33418" y="3679385"/>
            <a:ext cx="1586537" cy="253916"/>
          </a:xfrm>
          <a:prstGeom prst="rect">
            <a:avLst/>
          </a:prstGeom>
          <a:noFill/>
        </p:spPr>
        <p:txBody>
          <a:bodyPr wrap="square" rtlCol="0">
            <a:spAutoFit/>
          </a:bodyPr>
          <a:lstStyle/>
          <a:p>
            <a:r>
              <a:rPr lang="en-GB" sz="1050" dirty="0"/>
              <a:t>1.2 </a:t>
            </a:r>
            <a:r>
              <a:rPr lang="en-GB" sz="1050" dirty="0" err="1"/>
              <a:t>successfulpayment</a:t>
            </a:r>
            <a:r>
              <a:rPr lang="en-GB" sz="1050" dirty="0"/>
              <a: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169941" y="3058477"/>
            <a:ext cx="881743"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31642" y="3071295"/>
            <a:ext cx="881743" cy="300082"/>
          </a:xfrm>
          <a:prstGeom prst="rect">
            <a:avLst/>
          </a:prstGeom>
          <a:noFill/>
        </p:spPr>
        <p:txBody>
          <a:bodyPr wrap="square" rtlCol="0">
            <a:spAutoFit/>
          </a:bodyPr>
          <a:lstStyle/>
          <a:p>
            <a:r>
              <a:rPr lang="en-GB" sz="1350" dirty="0"/>
              <a:t>:Cashier</a:t>
            </a:r>
          </a:p>
        </p:txBody>
      </p:sp>
      <p:sp>
        <p:nvSpPr>
          <p:cNvPr id="9" name="TextBox 8">
            <a:extLst>
              <a:ext uri="{FF2B5EF4-FFF2-40B4-BE49-F238E27FC236}">
                <a16:creationId xmlns:a16="http://schemas.microsoft.com/office/drawing/2014/main" id="{75FF5848-40F3-6484-B5F5-4AD7B4A4A892}"/>
              </a:ext>
            </a:extLst>
          </p:cNvPr>
          <p:cNvSpPr txBox="1"/>
          <p:nvPr/>
        </p:nvSpPr>
        <p:spPr>
          <a:xfrm>
            <a:off x="645428" y="4161785"/>
            <a:ext cx="30860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can support the Request-Response or Command-Acknowledgement pattern; a requestor triggers an operation on the provider and gets a response</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DC71A5C5-14D0-5579-5B1B-A29CC764BCD8}"/>
              </a:ext>
            </a:extLst>
          </p:cNvPr>
          <p:cNvSpPr txBox="1"/>
          <p:nvPr/>
        </p:nvSpPr>
        <p:spPr>
          <a:xfrm>
            <a:off x="6866615" y="1538314"/>
            <a:ext cx="1665514"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Takes payment for the agreed amount and turns a basket into an order</a:t>
            </a:r>
          </a:p>
        </p:txBody>
      </p:sp>
      <p:cxnSp>
        <p:nvCxnSpPr>
          <p:cNvPr id="15" name="Straight Arrow Connector 14">
            <a:extLst>
              <a:ext uri="{FF2B5EF4-FFF2-40B4-BE49-F238E27FC236}">
                <a16:creationId xmlns:a16="http://schemas.microsoft.com/office/drawing/2014/main" id="{BEC2FF5D-4923-3924-30C9-1BC278C9DEC9}"/>
              </a:ext>
            </a:extLst>
          </p:cNvPr>
          <p:cNvCxnSpPr>
            <a:cxnSpLocks/>
            <a:stCxn id="10" idx="2"/>
          </p:cNvCxnSpPr>
          <p:nvPr/>
        </p:nvCxnSpPr>
        <p:spPr>
          <a:xfrm flipH="1">
            <a:off x="7266635" y="2669393"/>
            <a:ext cx="432737" cy="112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8C950A8-89CD-E00D-51A6-B268AFFC7F28}"/>
              </a:ext>
            </a:extLst>
          </p:cNvPr>
          <p:cNvSpPr txBox="1"/>
          <p:nvPr/>
        </p:nvSpPr>
        <p:spPr>
          <a:xfrm>
            <a:off x="844866" y="1748841"/>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items for purchase by a customer of our ecommerce site</a:t>
            </a:r>
          </a:p>
        </p:txBody>
      </p:sp>
      <p:cxnSp>
        <p:nvCxnSpPr>
          <p:cNvPr id="18" name="Straight Arrow Connector 17">
            <a:extLst>
              <a:ext uri="{FF2B5EF4-FFF2-40B4-BE49-F238E27FC236}">
                <a16:creationId xmlns:a16="http://schemas.microsoft.com/office/drawing/2014/main" id="{13E534C0-5BF2-A0AC-BEA8-85FB1F58B5E9}"/>
              </a:ext>
            </a:extLst>
          </p:cNvPr>
          <p:cNvCxnSpPr>
            <a:cxnSpLocks/>
            <a:stCxn id="16" idx="2"/>
          </p:cNvCxnSpPr>
          <p:nvPr/>
        </p:nvCxnSpPr>
        <p:spPr>
          <a:xfrm>
            <a:off x="1677623" y="2672171"/>
            <a:ext cx="926653" cy="3130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E06FA23-FCCB-FB6A-E72A-4D6E6CC1EE5F}"/>
              </a:ext>
            </a:extLst>
          </p:cNvPr>
          <p:cNvSpPr txBox="1"/>
          <p:nvPr/>
        </p:nvSpPr>
        <p:spPr>
          <a:xfrm>
            <a:off x="3360837" y="1642815"/>
            <a:ext cx="2082092" cy="923330"/>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Command: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asking checkout for the operation to price a basket</a:t>
            </a:r>
          </a:p>
        </p:txBody>
      </p:sp>
      <p:cxnSp>
        <p:nvCxnSpPr>
          <p:cNvPr id="21" name="Straight Arrow Connector 20">
            <a:extLst>
              <a:ext uri="{FF2B5EF4-FFF2-40B4-BE49-F238E27FC236}">
                <a16:creationId xmlns:a16="http://schemas.microsoft.com/office/drawing/2014/main" id="{9427CBDB-C280-D9F0-9690-A2713CC58D5F}"/>
              </a:ext>
            </a:extLst>
          </p:cNvPr>
          <p:cNvCxnSpPr>
            <a:cxnSpLocks/>
            <a:stCxn id="20" idx="2"/>
          </p:cNvCxnSpPr>
          <p:nvPr/>
        </p:nvCxnSpPr>
        <p:spPr>
          <a:xfrm flipH="1" flipV="1">
            <a:off x="4350404" y="2388865"/>
            <a:ext cx="51479" cy="1772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32565A2-8D79-4CE6-AF0C-D845B6719197}"/>
              </a:ext>
            </a:extLst>
          </p:cNvPr>
          <p:cNvSpPr txBox="1"/>
          <p:nvPr/>
        </p:nvSpPr>
        <p:spPr>
          <a:xfrm>
            <a:off x="4809214" y="4420677"/>
            <a:ext cx="2057400"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Response: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the basket has been paid for</a:t>
            </a:r>
          </a:p>
        </p:txBody>
      </p:sp>
      <p:cxnSp>
        <p:nvCxnSpPr>
          <p:cNvPr id="24" name="Straight Arrow Connector 23">
            <a:extLst>
              <a:ext uri="{FF2B5EF4-FFF2-40B4-BE49-F238E27FC236}">
                <a16:creationId xmlns:a16="http://schemas.microsoft.com/office/drawing/2014/main" id="{949C16F4-F590-B6DF-B5E8-0EF83A8956A7}"/>
              </a:ext>
            </a:extLst>
          </p:cNvPr>
          <p:cNvCxnSpPr>
            <a:cxnSpLocks/>
            <a:stCxn id="22" idx="0"/>
          </p:cNvCxnSpPr>
          <p:nvPr/>
        </p:nvCxnSpPr>
        <p:spPr>
          <a:xfrm flipH="1" flipV="1">
            <a:off x="4853272" y="3966700"/>
            <a:ext cx="984642" cy="4539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652171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7322E-8DBA-C837-730B-C552FA0D8037}"/>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8B43B82F-E918-9884-3016-79BCE8252F4D}"/>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D8DEC0A7-306F-DCDC-D287-EDAD97A95EDA}"/>
              </a:ext>
            </a:extLst>
          </p:cNvPr>
          <p:cNvSpPr>
            <a:spLocks noGrp="1"/>
          </p:cNvSpPr>
          <p:nvPr>
            <p:ph type="sldNum" sz="quarter" idx="12"/>
          </p:nvPr>
        </p:nvSpPr>
        <p:spPr/>
        <p:txBody>
          <a:bodyPr/>
          <a:lstStyle/>
          <a:p>
            <a:fld id="{53C7D256-7CB4-8D4B-B359-120D79D46DFF}" type="slidenum">
              <a:rPr lang="en-US" smtClean="0"/>
              <a:t>150</a:t>
            </a:fld>
            <a:endParaRPr lang="en-US"/>
          </a:p>
        </p:txBody>
      </p:sp>
      <p:sp>
        <p:nvSpPr>
          <p:cNvPr id="9" name="Rounded Rectangle 8">
            <a:extLst>
              <a:ext uri="{FF2B5EF4-FFF2-40B4-BE49-F238E27FC236}">
                <a16:creationId xmlns:a16="http://schemas.microsoft.com/office/drawing/2014/main" id="{575A33D4-BDD5-7CEF-A402-423DDE24D4DE}"/>
              </a:ext>
            </a:extLst>
          </p:cNvPr>
          <p:cNvSpPr/>
          <p:nvPr/>
        </p:nvSpPr>
        <p:spPr>
          <a:xfrm>
            <a:off x="3790828" y="687449"/>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E9927748-A68C-D3B6-85B7-A2C6C255EDCC}"/>
              </a:ext>
            </a:extLst>
          </p:cNvPr>
          <p:cNvSpPr txBox="1"/>
          <p:nvPr/>
        </p:nvSpPr>
        <p:spPr>
          <a:xfrm>
            <a:off x="4193362" y="699573"/>
            <a:ext cx="795639" cy="300082"/>
          </a:xfrm>
          <a:prstGeom prst="rect">
            <a:avLst/>
          </a:prstGeom>
          <a:noFill/>
        </p:spPr>
        <p:txBody>
          <a:bodyPr wrap="square" rtlCol="0">
            <a:spAutoFit/>
          </a:bodyPr>
          <a:lstStyle/>
          <a:p>
            <a:r>
              <a:rPr lang="en-GB" sz="1350" dirty="0"/>
              <a:t>:cashier</a:t>
            </a:r>
          </a:p>
        </p:txBody>
      </p:sp>
      <p:sp>
        <p:nvSpPr>
          <p:cNvPr id="24" name="Rounded Rectangle 23">
            <a:extLst>
              <a:ext uri="{FF2B5EF4-FFF2-40B4-BE49-F238E27FC236}">
                <a16:creationId xmlns:a16="http://schemas.microsoft.com/office/drawing/2014/main" id="{CEBF6317-BA49-9594-830C-FB6387199145}"/>
              </a:ext>
            </a:extLst>
          </p:cNvPr>
          <p:cNvSpPr/>
          <p:nvPr/>
        </p:nvSpPr>
        <p:spPr>
          <a:xfrm>
            <a:off x="7170884" y="1334505"/>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5" name="Straight Connector 24">
            <a:extLst>
              <a:ext uri="{FF2B5EF4-FFF2-40B4-BE49-F238E27FC236}">
                <a16:creationId xmlns:a16="http://schemas.microsoft.com/office/drawing/2014/main" id="{C5F65BFA-22DF-3C08-515F-0347FAE9BBBA}"/>
              </a:ext>
            </a:extLst>
          </p:cNvPr>
          <p:cNvCxnSpPr>
            <a:cxnSpLocks/>
          </p:cNvCxnSpPr>
          <p:nvPr/>
        </p:nvCxnSpPr>
        <p:spPr>
          <a:xfrm>
            <a:off x="5417609" y="1786393"/>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12470A1-28A0-3ABF-A402-2479DB1DAF39}"/>
              </a:ext>
            </a:extLst>
          </p:cNvPr>
          <p:cNvSpPr txBox="1"/>
          <p:nvPr/>
        </p:nvSpPr>
        <p:spPr>
          <a:xfrm>
            <a:off x="7356069" y="1454684"/>
            <a:ext cx="881743" cy="300082"/>
          </a:xfrm>
          <a:prstGeom prst="rect">
            <a:avLst/>
          </a:prstGeom>
          <a:noFill/>
        </p:spPr>
        <p:txBody>
          <a:bodyPr wrap="square" rtlCol="0">
            <a:spAutoFit/>
          </a:bodyPr>
          <a:lstStyle/>
          <a:p>
            <a:r>
              <a:rPr lang="en-GB" sz="1350" dirty="0"/>
              <a:t>:</a:t>
            </a:r>
            <a:r>
              <a:rPr lang="en-GB" sz="1350" dirty="0" err="1"/>
              <a:t>pricer</a:t>
            </a:r>
            <a:endParaRPr lang="en-GB" sz="1350" dirty="0"/>
          </a:p>
        </p:txBody>
      </p:sp>
      <p:cxnSp>
        <p:nvCxnSpPr>
          <p:cNvPr id="37" name="Straight Arrow Connector 36">
            <a:extLst>
              <a:ext uri="{FF2B5EF4-FFF2-40B4-BE49-F238E27FC236}">
                <a16:creationId xmlns:a16="http://schemas.microsoft.com/office/drawing/2014/main" id="{CEDEBBF3-2186-0DC7-D9D0-5E0A89329508}"/>
              </a:ext>
            </a:extLst>
          </p:cNvPr>
          <p:cNvCxnSpPr>
            <a:cxnSpLocks/>
          </p:cNvCxnSpPr>
          <p:nvPr/>
        </p:nvCxnSpPr>
        <p:spPr>
          <a:xfrm>
            <a:off x="5492747" y="1597760"/>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EB0A8BC-31FC-E287-2116-C7656CA86E6A}"/>
              </a:ext>
            </a:extLst>
          </p:cNvPr>
          <p:cNvSpPr txBox="1"/>
          <p:nvPr/>
        </p:nvSpPr>
        <p:spPr>
          <a:xfrm>
            <a:off x="5453722" y="1237753"/>
            <a:ext cx="1510925" cy="415498"/>
          </a:xfrm>
          <a:prstGeom prst="rect">
            <a:avLst/>
          </a:prstGeom>
          <a:noFill/>
        </p:spPr>
        <p:txBody>
          <a:bodyPr wrap="square" rtlCol="0">
            <a:spAutoFit/>
          </a:bodyPr>
          <a:lstStyle/>
          <a:p>
            <a:r>
              <a:rPr lang="en-GB" sz="1050" dirty="0"/>
              <a:t>1.2*: get pricing details()</a:t>
            </a:r>
          </a:p>
        </p:txBody>
      </p:sp>
      <p:cxnSp>
        <p:nvCxnSpPr>
          <p:cNvPr id="42" name="Straight Connector 41">
            <a:extLst>
              <a:ext uri="{FF2B5EF4-FFF2-40B4-BE49-F238E27FC236}">
                <a16:creationId xmlns:a16="http://schemas.microsoft.com/office/drawing/2014/main" id="{AA6405F3-2FD5-D8A1-68B0-E83F79A19938}"/>
              </a:ext>
            </a:extLst>
          </p:cNvPr>
          <p:cNvCxnSpPr>
            <a:cxnSpLocks/>
          </p:cNvCxnSpPr>
          <p:nvPr/>
        </p:nvCxnSpPr>
        <p:spPr>
          <a:xfrm>
            <a:off x="5400879" y="2269396"/>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1853F4F-DDC3-35D8-54A3-A6F5B3CD0BD0}"/>
              </a:ext>
            </a:extLst>
          </p:cNvPr>
          <p:cNvCxnSpPr>
            <a:cxnSpLocks/>
          </p:cNvCxnSpPr>
          <p:nvPr/>
        </p:nvCxnSpPr>
        <p:spPr>
          <a:xfrm flipH="1">
            <a:off x="5520631" y="2145170"/>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F19B55A-C7DF-D870-028B-AAF4AC96744F}"/>
              </a:ext>
            </a:extLst>
          </p:cNvPr>
          <p:cNvSpPr txBox="1"/>
          <p:nvPr/>
        </p:nvSpPr>
        <p:spPr>
          <a:xfrm>
            <a:off x="5498132" y="1852956"/>
            <a:ext cx="1510925" cy="253916"/>
          </a:xfrm>
          <a:prstGeom prst="rect">
            <a:avLst/>
          </a:prstGeom>
          <a:noFill/>
        </p:spPr>
        <p:txBody>
          <a:bodyPr wrap="square" rtlCol="0">
            <a:spAutoFit/>
          </a:bodyPr>
          <a:lstStyle/>
          <a:p>
            <a:r>
              <a:rPr lang="en-GB" sz="1050" dirty="0"/>
              <a:t>1.3*: item price()</a:t>
            </a:r>
          </a:p>
        </p:txBody>
      </p:sp>
      <p:sp>
        <p:nvSpPr>
          <p:cNvPr id="50" name="Rounded Rectangle 49">
            <a:extLst>
              <a:ext uri="{FF2B5EF4-FFF2-40B4-BE49-F238E27FC236}">
                <a16:creationId xmlns:a16="http://schemas.microsoft.com/office/drawing/2014/main" id="{638403AA-A775-99FD-5F76-226AD7814581}"/>
              </a:ext>
            </a:extLst>
          </p:cNvPr>
          <p:cNvSpPr/>
          <p:nvPr/>
        </p:nvSpPr>
        <p:spPr>
          <a:xfrm>
            <a:off x="7200120" y="2811248"/>
            <a:ext cx="1379765" cy="148062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1" name="TextBox 50">
            <a:extLst>
              <a:ext uri="{FF2B5EF4-FFF2-40B4-BE49-F238E27FC236}">
                <a16:creationId xmlns:a16="http://schemas.microsoft.com/office/drawing/2014/main" id="{0C646CF3-8922-EB5E-91E5-7E724DFE27B9}"/>
              </a:ext>
            </a:extLst>
          </p:cNvPr>
          <p:cNvSpPr txBox="1"/>
          <p:nvPr/>
        </p:nvSpPr>
        <p:spPr>
          <a:xfrm>
            <a:off x="7356069" y="2951564"/>
            <a:ext cx="1067866" cy="507831"/>
          </a:xfrm>
          <a:prstGeom prst="rect">
            <a:avLst/>
          </a:prstGeom>
          <a:noFill/>
        </p:spPr>
        <p:txBody>
          <a:bodyPr wrap="square" rtlCol="0">
            <a:spAutoFit/>
          </a:bodyPr>
          <a:lstStyle/>
          <a:p>
            <a:r>
              <a:rPr lang="en-GB" sz="1350" dirty="0"/>
              <a:t>:payment provider</a:t>
            </a:r>
          </a:p>
        </p:txBody>
      </p:sp>
      <p:cxnSp>
        <p:nvCxnSpPr>
          <p:cNvPr id="52" name="Straight Connector 51">
            <a:extLst>
              <a:ext uri="{FF2B5EF4-FFF2-40B4-BE49-F238E27FC236}">
                <a16:creationId xmlns:a16="http://schemas.microsoft.com/office/drawing/2014/main" id="{B10513CE-3EA0-8A41-D41A-04E1BCB300FE}"/>
              </a:ext>
            </a:extLst>
          </p:cNvPr>
          <p:cNvCxnSpPr>
            <a:cxnSpLocks/>
          </p:cNvCxnSpPr>
          <p:nvPr/>
        </p:nvCxnSpPr>
        <p:spPr>
          <a:xfrm>
            <a:off x="5468111" y="3296224"/>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B760D27-13B5-97D2-8A9D-89D7837DF97D}"/>
              </a:ext>
            </a:extLst>
          </p:cNvPr>
          <p:cNvCxnSpPr>
            <a:cxnSpLocks/>
          </p:cNvCxnSpPr>
          <p:nvPr/>
        </p:nvCxnSpPr>
        <p:spPr>
          <a:xfrm>
            <a:off x="5548634" y="3177220"/>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A27A818-8485-DB6F-4CFE-1855768D149B}"/>
              </a:ext>
            </a:extLst>
          </p:cNvPr>
          <p:cNvSpPr txBox="1"/>
          <p:nvPr/>
        </p:nvSpPr>
        <p:spPr>
          <a:xfrm>
            <a:off x="5504224" y="2859230"/>
            <a:ext cx="1510925" cy="253916"/>
          </a:xfrm>
          <a:prstGeom prst="rect">
            <a:avLst/>
          </a:prstGeom>
          <a:noFill/>
        </p:spPr>
        <p:txBody>
          <a:bodyPr wrap="square" rtlCol="0">
            <a:spAutoFit/>
          </a:bodyPr>
          <a:lstStyle/>
          <a:p>
            <a:r>
              <a:rPr lang="en-GB" sz="1050" dirty="0"/>
              <a:t>1.4*: take payment()</a:t>
            </a:r>
          </a:p>
        </p:txBody>
      </p:sp>
      <p:cxnSp>
        <p:nvCxnSpPr>
          <p:cNvPr id="55" name="Straight Connector 54">
            <a:extLst>
              <a:ext uri="{FF2B5EF4-FFF2-40B4-BE49-F238E27FC236}">
                <a16:creationId xmlns:a16="http://schemas.microsoft.com/office/drawing/2014/main" id="{DCAC1A90-04A4-F6D6-78AC-C2497FD0C936}"/>
              </a:ext>
            </a:extLst>
          </p:cNvPr>
          <p:cNvCxnSpPr>
            <a:cxnSpLocks/>
          </p:cNvCxnSpPr>
          <p:nvPr/>
        </p:nvCxnSpPr>
        <p:spPr>
          <a:xfrm>
            <a:off x="5451381" y="3763277"/>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404B2DC4-5C4F-C565-FB25-D34EECB1F4D1}"/>
              </a:ext>
            </a:extLst>
          </p:cNvPr>
          <p:cNvCxnSpPr>
            <a:cxnSpLocks/>
          </p:cNvCxnSpPr>
          <p:nvPr/>
        </p:nvCxnSpPr>
        <p:spPr>
          <a:xfrm flipH="1">
            <a:off x="5571133" y="3639051"/>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AEF26ACE-DBFF-A2FE-B12F-34399A11BB5E}"/>
              </a:ext>
            </a:extLst>
          </p:cNvPr>
          <p:cNvSpPr txBox="1"/>
          <p:nvPr/>
        </p:nvSpPr>
        <p:spPr>
          <a:xfrm>
            <a:off x="5548634" y="3346838"/>
            <a:ext cx="1510925" cy="253916"/>
          </a:xfrm>
          <a:prstGeom prst="rect">
            <a:avLst/>
          </a:prstGeom>
          <a:noFill/>
        </p:spPr>
        <p:txBody>
          <a:bodyPr wrap="square" rtlCol="0">
            <a:spAutoFit/>
          </a:bodyPr>
          <a:lstStyle/>
          <a:p>
            <a:r>
              <a:rPr lang="en-GB" sz="1050" dirty="0"/>
              <a:t>1.5*: payment taken()</a:t>
            </a:r>
          </a:p>
        </p:txBody>
      </p:sp>
      <p:sp>
        <p:nvSpPr>
          <p:cNvPr id="58" name="Oval 57">
            <a:extLst>
              <a:ext uri="{FF2B5EF4-FFF2-40B4-BE49-F238E27FC236}">
                <a16:creationId xmlns:a16="http://schemas.microsoft.com/office/drawing/2014/main" id="{C021AC6A-E5C0-292B-FD09-5705DED3236A}"/>
              </a:ext>
            </a:extLst>
          </p:cNvPr>
          <p:cNvSpPr/>
          <p:nvPr/>
        </p:nvSpPr>
        <p:spPr>
          <a:xfrm>
            <a:off x="4440106" y="1180339"/>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9" name="Oval 58">
            <a:extLst>
              <a:ext uri="{FF2B5EF4-FFF2-40B4-BE49-F238E27FC236}">
                <a16:creationId xmlns:a16="http://schemas.microsoft.com/office/drawing/2014/main" id="{02940A5A-375B-5524-F9D3-FAF061E0AD90}"/>
              </a:ext>
            </a:extLst>
          </p:cNvPr>
          <p:cNvSpPr/>
          <p:nvPr/>
        </p:nvSpPr>
        <p:spPr>
          <a:xfrm>
            <a:off x="4416181" y="3955973"/>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60" name="Straight Arrow Connector 59">
            <a:extLst>
              <a:ext uri="{FF2B5EF4-FFF2-40B4-BE49-F238E27FC236}">
                <a16:creationId xmlns:a16="http://schemas.microsoft.com/office/drawing/2014/main" id="{F1F4BFBA-37AD-4884-336A-7FC66F64CD6E}"/>
              </a:ext>
            </a:extLst>
          </p:cNvPr>
          <p:cNvCxnSpPr>
            <a:cxnSpLocks/>
            <a:stCxn id="58" idx="4"/>
            <a:endCxn id="64" idx="0"/>
          </p:cNvCxnSpPr>
          <p:nvPr/>
        </p:nvCxnSpPr>
        <p:spPr>
          <a:xfrm flipH="1">
            <a:off x="4541460" y="1352082"/>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7839F94-6B25-DF01-BB77-562768D92E3D}"/>
              </a:ext>
            </a:extLst>
          </p:cNvPr>
          <p:cNvCxnSpPr>
            <a:cxnSpLocks/>
            <a:stCxn id="64" idx="2"/>
            <a:endCxn id="70" idx="0"/>
          </p:cNvCxnSpPr>
          <p:nvPr/>
        </p:nvCxnSpPr>
        <p:spPr>
          <a:xfrm>
            <a:off x="4541460" y="2292811"/>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A3D2A877-B984-F9A7-483C-AB20A82EB3F8}"/>
              </a:ext>
            </a:extLst>
          </p:cNvPr>
          <p:cNvSpPr txBox="1"/>
          <p:nvPr/>
        </p:nvSpPr>
        <p:spPr>
          <a:xfrm>
            <a:off x="4169873" y="1862605"/>
            <a:ext cx="743173" cy="369332"/>
          </a:xfrm>
          <a:prstGeom prst="rect">
            <a:avLst/>
          </a:prstGeom>
          <a:noFill/>
        </p:spPr>
        <p:txBody>
          <a:bodyPr wrap="square" rtlCol="0">
            <a:spAutoFit/>
          </a:bodyPr>
          <a:lstStyle/>
          <a:p>
            <a:pPr algn="ctr"/>
            <a:r>
              <a:rPr lang="en-GB" sz="900" dirty="0"/>
              <a:t>Waiting for Response</a:t>
            </a:r>
          </a:p>
        </p:txBody>
      </p:sp>
      <p:sp>
        <p:nvSpPr>
          <p:cNvPr id="64" name="Rounded Rectangle 63">
            <a:extLst>
              <a:ext uri="{FF2B5EF4-FFF2-40B4-BE49-F238E27FC236}">
                <a16:creationId xmlns:a16="http://schemas.microsoft.com/office/drawing/2014/main" id="{99A98A2D-4B29-0254-FF72-F81D6560866F}"/>
              </a:ext>
            </a:extLst>
          </p:cNvPr>
          <p:cNvSpPr/>
          <p:nvPr/>
        </p:nvSpPr>
        <p:spPr>
          <a:xfrm>
            <a:off x="4100588" y="1810317"/>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9" name="TextBox 68">
            <a:extLst>
              <a:ext uri="{FF2B5EF4-FFF2-40B4-BE49-F238E27FC236}">
                <a16:creationId xmlns:a16="http://schemas.microsoft.com/office/drawing/2014/main" id="{03E5339A-9CB4-C069-3E64-93E7472CBDB3}"/>
              </a:ext>
            </a:extLst>
          </p:cNvPr>
          <p:cNvSpPr txBox="1"/>
          <p:nvPr/>
        </p:nvSpPr>
        <p:spPr>
          <a:xfrm>
            <a:off x="4177184" y="3340344"/>
            <a:ext cx="743173" cy="369332"/>
          </a:xfrm>
          <a:prstGeom prst="rect">
            <a:avLst/>
          </a:prstGeom>
          <a:noFill/>
        </p:spPr>
        <p:txBody>
          <a:bodyPr wrap="square" rtlCol="0">
            <a:spAutoFit/>
          </a:bodyPr>
          <a:lstStyle/>
          <a:p>
            <a:pPr algn="ctr"/>
            <a:r>
              <a:rPr lang="en-GB" sz="900" dirty="0"/>
              <a:t>Waiting for Response</a:t>
            </a:r>
          </a:p>
        </p:txBody>
      </p:sp>
      <p:sp>
        <p:nvSpPr>
          <p:cNvPr id="70" name="Rounded Rectangle 69">
            <a:extLst>
              <a:ext uri="{FF2B5EF4-FFF2-40B4-BE49-F238E27FC236}">
                <a16:creationId xmlns:a16="http://schemas.microsoft.com/office/drawing/2014/main" id="{1DDA8F31-8682-2A4C-5681-FCD78B88ED63}"/>
              </a:ext>
            </a:extLst>
          </p:cNvPr>
          <p:cNvSpPr/>
          <p:nvPr/>
        </p:nvSpPr>
        <p:spPr>
          <a:xfrm>
            <a:off x="4107900" y="3272222"/>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73" name="Straight Arrow Connector 72">
            <a:extLst>
              <a:ext uri="{FF2B5EF4-FFF2-40B4-BE49-F238E27FC236}">
                <a16:creationId xmlns:a16="http://schemas.microsoft.com/office/drawing/2014/main" id="{2567C352-9142-62B6-85B3-F9842FD4F90D}"/>
              </a:ext>
            </a:extLst>
          </p:cNvPr>
          <p:cNvCxnSpPr>
            <a:cxnSpLocks/>
            <a:stCxn id="70" idx="2"/>
            <a:endCxn id="59" idx="0"/>
          </p:cNvCxnSpPr>
          <p:nvPr/>
        </p:nvCxnSpPr>
        <p:spPr>
          <a:xfrm>
            <a:off x="4548772" y="3754716"/>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0CB4451-C1A7-59BE-469D-2E4735E35F6D}"/>
              </a:ext>
            </a:extLst>
          </p:cNvPr>
          <p:cNvSpPr txBox="1"/>
          <p:nvPr/>
        </p:nvSpPr>
        <p:spPr>
          <a:xfrm>
            <a:off x="287641" y="1099428"/>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 response to a trigger, we orchestrate the A</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ctivities (usually Task)</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 the flow updating those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Resources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resources that we own.</a:t>
            </a:r>
          </a:p>
        </p:txBody>
      </p:sp>
      <p:cxnSp>
        <p:nvCxnSpPr>
          <p:cNvPr id="84" name="Straight Arrow Connector 83">
            <a:extLst>
              <a:ext uri="{FF2B5EF4-FFF2-40B4-BE49-F238E27FC236}">
                <a16:creationId xmlns:a16="http://schemas.microsoft.com/office/drawing/2014/main" id="{0884CC6B-E827-02C9-DAAE-9288C1ACBA4C}"/>
              </a:ext>
            </a:extLst>
          </p:cNvPr>
          <p:cNvCxnSpPr>
            <a:cxnSpLocks/>
            <a:stCxn id="83" idx="0"/>
            <a:endCxn id="58" idx="1"/>
          </p:cNvCxnSpPr>
          <p:nvPr/>
        </p:nvCxnSpPr>
        <p:spPr>
          <a:xfrm>
            <a:off x="1964861" y="1099428"/>
            <a:ext cx="2505136" cy="1060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021D80AA-CA20-F562-DCB9-3C2D79F69C95}"/>
              </a:ext>
            </a:extLst>
          </p:cNvPr>
          <p:cNvSpPr txBox="1"/>
          <p:nvPr/>
        </p:nvSpPr>
        <p:spPr>
          <a:xfrm>
            <a:off x="287641" y="2090019"/>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Our workflow has to store the state associated with the token – where are we in the flow? </a:t>
            </a:r>
          </a:p>
        </p:txBody>
      </p:sp>
      <p:cxnSp>
        <p:nvCxnSpPr>
          <p:cNvPr id="89" name="Straight Arrow Connector 88">
            <a:extLst>
              <a:ext uri="{FF2B5EF4-FFF2-40B4-BE49-F238E27FC236}">
                <a16:creationId xmlns:a16="http://schemas.microsoft.com/office/drawing/2014/main" id="{6835DE2E-A549-1FD8-814D-81517ED643CE}"/>
              </a:ext>
            </a:extLst>
          </p:cNvPr>
          <p:cNvCxnSpPr>
            <a:cxnSpLocks/>
            <a:stCxn id="88" idx="0"/>
            <a:endCxn id="62" idx="1"/>
          </p:cNvCxnSpPr>
          <p:nvPr/>
        </p:nvCxnSpPr>
        <p:spPr>
          <a:xfrm flipV="1">
            <a:off x="1964861" y="2047271"/>
            <a:ext cx="2205012" cy="427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AA69D9C6-6C66-9487-6AEC-52733D9AD4A8}"/>
              </a:ext>
            </a:extLst>
          </p:cNvPr>
          <p:cNvSpPr txBox="1"/>
          <p:nvPr/>
        </p:nvSpPr>
        <p:spPr>
          <a:xfrm>
            <a:off x="299815" y="3177220"/>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There is a choreography - the messages that we exchange with other participants who run their own flows in response</a:t>
            </a:r>
          </a:p>
        </p:txBody>
      </p:sp>
      <p:cxnSp>
        <p:nvCxnSpPr>
          <p:cNvPr id="92" name="Straight Arrow Connector 91">
            <a:extLst>
              <a:ext uri="{FF2B5EF4-FFF2-40B4-BE49-F238E27FC236}">
                <a16:creationId xmlns:a16="http://schemas.microsoft.com/office/drawing/2014/main" id="{A5EE0A8C-AAFB-8273-EF2B-D83E44ABB59A}"/>
              </a:ext>
            </a:extLst>
          </p:cNvPr>
          <p:cNvCxnSpPr>
            <a:cxnSpLocks/>
            <a:stCxn id="91" idx="0"/>
          </p:cNvCxnSpPr>
          <p:nvPr/>
        </p:nvCxnSpPr>
        <p:spPr>
          <a:xfrm flipV="1">
            <a:off x="1977035" y="689566"/>
            <a:ext cx="1778210" cy="24876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24A15FA-061D-6DF2-4679-FA20783FD6A8}"/>
              </a:ext>
            </a:extLst>
          </p:cNvPr>
          <p:cNvCxnSpPr>
            <a:cxnSpLocks/>
            <a:stCxn id="91" idx="0"/>
          </p:cNvCxnSpPr>
          <p:nvPr/>
        </p:nvCxnSpPr>
        <p:spPr>
          <a:xfrm flipV="1">
            <a:off x="1977035" y="1239343"/>
            <a:ext cx="3438763" cy="19378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8491DCEB-EAC7-0D55-34A0-86D4C2677522}"/>
              </a:ext>
            </a:extLst>
          </p:cNvPr>
          <p:cNvCxnSpPr>
            <a:cxnSpLocks/>
          </p:cNvCxnSpPr>
          <p:nvPr/>
        </p:nvCxnSpPr>
        <p:spPr>
          <a:xfrm flipV="1">
            <a:off x="2021485" y="2411288"/>
            <a:ext cx="3812861" cy="13363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C78DECF2-CB8E-0D17-2BA3-57DADC7BBEF9}"/>
              </a:ext>
            </a:extLst>
          </p:cNvPr>
          <p:cNvCxnSpPr>
            <a:cxnSpLocks/>
          </p:cNvCxnSpPr>
          <p:nvPr/>
        </p:nvCxnSpPr>
        <p:spPr>
          <a:xfrm flipV="1">
            <a:off x="2027606" y="3197147"/>
            <a:ext cx="3324463" cy="5423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F4D47A2-27D9-AB56-E7E0-E59331C5A894}"/>
              </a:ext>
            </a:extLst>
          </p:cNvPr>
          <p:cNvCxnSpPr>
            <a:cxnSpLocks/>
            <a:stCxn id="91" idx="0"/>
          </p:cNvCxnSpPr>
          <p:nvPr/>
        </p:nvCxnSpPr>
        <p:spPr>
          <a:xfrm>
            <a:off x="1977035" y="3177220"/>
            <a:ext cx="3438763" cy="390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9A2DF79-15BA-3CD3-9C69-52A47A7349E8}"/>
              </a:ext>
            </a:extLst>
          </p:cNvPr>
          <p:cNvSpPr txBox="1"/>
          <p:nvPr/>
        </p:nvSpPr>
        <p:spPr>
          <a:xfrm>
            <a:off x="317500" y="4553311"/>
            <a:ext cx="8369300" cy="738664"/>
          </a:xfrm>
          <a:prstGeom prst="rect">
            <a:avLst/>
          </a:prstGeom>
          <a:noFill/>
        </p:spPr>
        <p:txBody>
          <a:bodyPr wrap="square">
            <a:spAutoFit/>
          </a:bodyPr>
          <a:lstStyle/>
          <a:p>
            <a:r>
              <a:rPr lang="en-GB" sz="1400" b="1" dirty="0">
                <a:latin typeface="Chalkboard" panose="03050602040202020205" pitchFamily="66" charset="77"/>
              </a:rPr>
              <a:t>Activity.</a:t>
            </a:r>
            <a:r>
              <a:rPr lang="en-GB" sz="1400" dirty="0">
                <a:latin typeface="Chalkboard" panose="03050602040202020205" pitchFamily="66" charset="77"/>
              </a:rPr>
              <a:t> Usually the task we need to perform. Most frequently a service task – our workflow engine just contains glue code that calls the domain logic internally, or messages another application. Might be a framework, might be bespoke state machine or pipes and filters.</a:t>
            </a:r>
          </a:p>
        </p:txBody>
      </p:sp>
      <p:sp>
        <p:nvSpPr>
          <p:cNvPr id="7" name="TextBox 6">
            <a:extLst>
              <a:ext uri="{FF2B5EF4-FFF2-40B4-BE49-F238E27FC236}">
                <a16:creationId xmlns:a16="http://schemas.microsoft.com/office/drawing/2014/main" id="{889FF09B-4AA0-8B5F-A8D6-8B89C97F8337}"/>
              </a:ext>
            </a:extLst>
          </p:cNvPr>
          <p:cNvSpPr txBox="1"/>
          <p:nvPr/>
        </p:nvSpPr>
        <p:spPr>
          <a:xfrm>
            <a:off x="317500" y="5356049"/>
            <a:ext cx="7975802" cy="523220"/>
          </a:xfrm>
          <a:prstGeom prst="rect">
            <a:avLst/>
          </a:prstGeom>
          <a:noFill/>
        </p:spPr>
        <p:txBody>
          <a:bodyPr wrap="square">
            <a:spAutoFit/>
          </a:bodyPr>
          <a:lstStyle/>
          <a:p>
            <a:r>
              <a:rPr lang="en-GB" sz="1400" b="1" dirty="0">
                <a:latin typeface="Chalkboard" panose="03050602040202020205" pitchFamily="66" charset="77"/>
              </a:rPr>
              <a:t>Resources.</a:t>
            </a:r>
            <a:r>
              <a:rPr lang="en-GB" sz="1400" dirty="0">
                <a:latin typeface="Chalkboard" panose="03050602040202020205" pitchFamily="66" charset="77"/>
              </a:rPr>
              <a:t> Code and data used to manage shared items coordinated across multiple activities such as widgets in inventory or space on a truck needed for a shipment.  Our domain model.</a:t>
            </a:r>
          </a:p>
        </p:txBody>
      </p:sp>
    </p:spTree>
    <p:extLst>
      <p:ext uri="{BB962C8B-B14F-4D97-AF65-F5344CB8AC3E}">
        <p14:creationId xmlns:p14="http://schemas.microsoft.com/office/powerpoint/2010/main" val="4083956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8" grpId="0"/>
      <p:bldP spid="91"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C94D3-AFEA-A1AF-A8C2-805D70BA4416}"/>
              </a:ext>
            </a:extLst>
          </p:cNvPr>
          <p:cNvSpPr>
            <a:spLocks noGrp="1"/>
          </p:cNvSpPr>
          <p:nvPr>
            <p:ph type="title"/>
          </p:nvPr>
        </p:nvSpPr>
        <p:spPr/>
        <p:txBody>
          <a:bodyPr>
            <a:normAutofit fontScale="90000"/>
          </a:bodyPr>
          <a:lstStyle/>
          <a:p>
            <a:r>
              <a:rPr lang="en-GB" dirty="0">
                <a:latin typeface="Chalkboard" panose="03050602040202020205" pitchFamily="66" charset="77"/>
              </a:rPr>
              <a:t>Durable Execution</a:t>
            </a:r>
            <a:br>
              <a:rPr lang="en-GB" dirty="0">
                <a:latin typeface="Chalkboard" panose="03050602040202020205" pitchFamily="66" charset="77"/>
              </a:rPr>
            </a:br>
            <a:endParaRPr lang="en-US" dirty="0">
              <a:latin typeface="Chalkboard" panose="03050602040202020205" pitchFamily="66" charset="77"/>
            </a:endParaRPr>
          </a:p>
        </p:txBody>
      </p:sp>
      <p:sp>
        <p:nvSpPr>
          <p:cNvPr id="3" name="Content Placeholder 2">
            <a:extLst>
              <a:ext uri="{FF2B5EF4-FFF2-40B4-BE49-F238E27FC236}">
                <a16:creationId xmlns:a16="http://schemas.microsoft.com/office/drawing/2014/main" id="{B45583A7-D19A-A41E-9B2D-2728C57D09DF}"/>
              </a:ext>
            </a:extLst>
          </p:cNvPr>
          <p:cNvSpPr>
            <a:spLocks noGrp="1"/>
          </p:cNvSpPr>
          <p:nvPr>
            <p:ph idx="1"/>
          </p:nvPr>
        </p:nvSpPr>
        <p:spPr>
          <a:xfrm>
            <a:off x="457200" y="1417638"/>
            <a:ext cx="7990184" cy="401474"/>
          </a:xfrm>
        </p:spPr>
        <p:txBody>
          <a:bodyPr>
            <a:noAutofit/>
          </a:bodyPr>
          <a:lstStyle/>
          <a:p>
            <a:pPr marL="0" indent="0">
              <a:buNone/>
            </a:pPr>
            <a:r>
              <a:rPr lang="en-GB" sz="1800" dirty="0">
                <a:latin typeface="Chalkboard" panose="03050602040202020205" pitchFamily="66" charset="77"/>
              </a:rPr>
              <a:t>Long-running processes must:</a:t>
            </a:r>
          </a:p>
          <a:p>
            <a:endParaRPr lang="en-US" sz="1800" dirty="0">
              <a:latin typeface="Chalkboard" panose="03050602040202020205" pitchFamily="66" charset="77"/>
            </a:endParaRPr>
          </a:p>
        </p:txBody>
      </p:sp>
      <p:sp>
        <p:nvSpPr>
          <p:cNvPr id="5" name="TextBox 4">
            <a:extLst>
              <a:ext uri="{FF2B5EF4-FFF2-40B4-BE49-F238E27FC236}">
                <a16:creationId xmlns:a16="http://schemas.microsoft.com/office/drawing/2014/main" id="{B49A1440-1C01-4DDF-BE6A-2BF046F858B0}"/>
              </a:ext>
            </a:extLst>
          </p:cNvPr>
          <p:cNvSpPr txBox="1"/>
          <p:nvPr/>
        </p:nvSpPr>
        <p:spPr>
          <a:xfrm>
            <a:off x="333078" y="1845087"/>
            <a:ext cx="4574511" cy="300082"/>
          </a:xfrm>
          <a:prstGeom prst="rect">
            <a:avLst/>
          </a:prstGeom>
          <a:noFill/>
        </p:spPr>
        <p:txBody>
          <a:bodyPr wrap="square">
            <a:spAutoFit/>
          </a:bodyPr>
          <a:lstStyle/>
          <a:p>
            <a:pPr marL="557213" lvl="1" indent="-214313">
              <a:buFont typeface="Arial" panose="020B0604020202020204" pitchFamily="34" charset="0"/>
              <a:buChar char="•"/>
            </a:pPr>
            <a:r>
              <a:rPr lang="en-GB" sz="1350" dirty="0">
                <a:latin typeface="Chalkboard" panose="03050602040202020205" pitchFamily="66" charset="77"/>
              </a:rPr>
              <a:t>Survive restarts</a:t>
            </a:r>
          </a:p>
        </p:txBody>
      </p:sp>
      <p:sp>
        <p:nvSpPr>
          <p:cNvPr id="7" name="TextBox 6">
            <a:extLst>
              <a:ext uri="{FF2B5EF4-FFF2-40B4-BE49-F238E27FC236}">
                <a16:creationId xmlns:a16="http://schemas.microsoft.com/office/drawing/2014/main" id="{E1B572B4-3549-D264-3D00-441052D885F8}"/>
              </a:ext>
            </a:extLst>
          </p:cNvPr>
          <p:cNvSpPr txBox="1"/>
          <p:nvPr/>
        </p:nvSpPr>
        <p:spPr>
          <a:xfrm>
            <a:off x="333078" y="2209281"/>
            <a:ext cx="4574511" cy="300082"/>
          </a:xfrm>
          <a:prstGeom prst="rect">
            <a:avLst/>
          </a:prstGeom>
          <a:noFill/>
        </p:spPr>
        <p:txBody>
          <a:bodyPr wrap="square">
            <a:spAutoFit/>
          </a:bodyPr>
          <a:lstStyle/>
          <a:p>
            <a:pPr marL="557213" lvl="1" indent="-214313">
              <a:buFont typeface="Arial" panose="020B0604020202020204" pitchFamily="34" charset="0"/>
              <a:buChar char="•"/>
            </a:pPr>
            <a:r>
              <a:rPr lang="en-GB" sz="1350" dirty="0">
                <a:latin typeface="Chalkboard" panose="03050602040202020205" pitchFamily="66" charset="77"/>
              </a:rPr>
              <a:t>Handle retries and failures</a:t>
            </a:r>
          </a:p>
        </p:txBody>
      </p:sp>
      <p:sp>
        <p:nvSpPr>
          <p:cNvPr id="9" name="TextBox 8">
            <a:extLst>
              <a:ext uri="{FF2B5EF4-FFF2-40B4-BE49-F238E27FC236}">
                <a16:creationId xmlns:a16="http://schemas.microsoft.com/office/drawing/2014/main" id="{F6AF4318-F4F5-A5EF-CD9E-7B2BE49DFE58}"/>
              </a:ext>
            </a:extLst>
          </p:cNvPr>
          <p:cNvSpPr txBox="1"/>
          <p:nvPr/>
        </p:nvSpPr>
        <p:spPr>
          <a:xfrm>
            <a:off x="333078" y="2573476"/>
            <a:ext cx="5618285" cy="300082"/>
          </a:xfrm>
          <a:prstGeom prst="rect">
            <a:avLst/>
          </a:prstGeom>
          <a:noFill/>
        </p:spPr>
        <p:txBody>
          <a:bodyPr wrap="square">
            <a:spAutoFit/>
          </a:bodyPr>
          <a:lstStyle/>
          <a:p>
            <a:pPr marL="557213" lvl="1" indent="-214313">
              <a:buFont typeface="Arial" panose="020B0604020202020204" pitchFamily="34" charset="0"/>
              <a:buChar char="•"/>
            </a:pPr>
            <a:r>
              <a:rPr lang="en-GB" sz="1350" dirty="0">
                <a:latin typeface="Chalkboard" panose="03050602040202020205" pitchFamily="66" charset="77"/>
              </a:rPr>
              <a:t>Resume after waiting (e.g., waiting for payment or a courier)</a:t>
            </a:r>
          </a:p>
        </p:txBody>
      </p:sp>
      <p:sp>
        <p:nvSpPr>
          <p:cNvPr id="11" name="TextBox 10">
            <a:extLst>
              <a:ext uri="{FF2B5EF4-FFF2-40B4-BE49-F238E27FC236}">
                <a16:creationId xmlns:a16="http://schemas.microsoft.com/office/drawing/2014/main" id="{36DA487F-96B5-3C98-2D25-DBC4A9F1CA7D}"/>
              </a:ext>
            </a:extLst>
          </p:cNvPr>
          <p:cNvSpPr txBox="1"/>
          <p:nvPr/>
        </p:nvSpPr>
        <p:spPr>
          <a:xfrm>
            <a:off x="604383" y="3120091"/>
            <a:ext cx="7493723" cy="507831"/>
          </a:xfrm>
          <a:prstGeom prst="rect">
            <a:avLst/>
          </a:prstGeom>
          <a:noFill/>
        </p:spPr>
        <p:txBody>
          <a:bodyPr wrap="square">
            <a:spAutoFit/>
          </a:bodyPr>
          <a:lstStyle/>
          <a:p>
            <a:r>
              <a:rPr lang="en-GB" sz="1350" dirty="0">
                <a:latin typeface="Chalkboard" panose="03050602040202020205" pitchFamily="66" charset="77"/>
              </a:rPr>
              <a:t>Durable execution = we </a:t>
            </a:r>
            <a:r>
              <a:rPr lang="en-GB" sz="1350" b="1" dirty="0">
                <a:latin typeface="Chalkboard" panose="03050602040202020205" pitchFamily="66" charset="77"/>
              </a:rPr>
              <a:t>persist activity state</a:t>
            </a:r>
            <a:r>
              <a:rPr lang="en-GB" sz="1350" dirty="0">
                <a:latin typeface="Chalkboard" panose="03050602040202020205" pitchFamily="66" charset="77"/>
              </a:rPr>
              <a:t> to indicate which steps in a sequence have been completed, when we are awaiting an event etc.</a:t>
            </a:r>
          </a:p>
        </p:txBody>
      </p:sp>
    </p:spTree>
    <p:extLst>
      <p:ext uri="{BB962C8B-B14F-4D97-AF65-F5344CB8AC3E}">
        <p14:creationId xmlns:p14="http://schemas.microsoft.com/office/powerpoint/2010/main" val="3643992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7156A-48AD-F19F-4D45-9258ED822A07}"/>
              </a:ext>
            </a:extLst>
          </p:cNvPr>
          <p:cNvSpPr>
            <a:spLocks noGrp="1"/>
          </p:cNvSpPr>
          <p:nvPr>
            <p:ph type="title"/>
          </p:nvPr>
        </p:nvSpPr>
        <p:spPr/>
        <p:txBody>
          <a:bodyPr>
            <a:normAutofit fontScale="90000"/>
          </a:bodyPr>
          <a:lstStyle/>
          <a:p>
            <a:r>
              <a:rPr lang="en-GB" dirty="0">
                <a:latin typeface="Chalkboard" panose="03050602040202020205" pitchFamily="66" charset="77"/>
              </a:rPr>
              <a:t>Handlers + Activity State Updates</a:t>
            </a:r>
            <a:br>
              <a:rPr lang="en-GB" dirty="0">
                <a:latin typeface="Chalkboard" panose="03050602040202020205" pitchFamily="66" charset="77"/>
              </a:rPr>
            </a:br>
            <a:endParaRPr lang="en-US" dirty="0">
              <a:latin typeface="Chalkboard" panose="03050602040202020205" pitchFamily="66" charset="77"/>
            </a:endParaRPr>
          </a:p>
        </p:txBody>
      </p:sp>
      <p:sp>
        <p:nvSpPr>
          <p:cNvPr id="3" name="Content Placeholder 2">
            <a:extLst>
              <a:ext uri="{FF2B5EF4-FFF2-40B4-BE49-F238E27FC236}">
                <a16:creationId xmlns:a16="http://schemas.microsoft.com/office/drawing/2014/main" id="{C807D1DA-CA9F-BED5-432C-08CB9EAE74E7}"/>
              </a:ext>
            </a:extLst>
          </p:cNvPr>
          <p:cNvSpPr>
            <a:spLocks noGrp="1"/>
          </p:cNvSpPr>
          <p:nvPr>
            <p:ph idx="1"/>
          </p:nvPr>
        </p:nvSpPr>
        <p:spPr>
          <a:xfrm>
            <a:off x="576908" y="1417638"/>
            <a:ext cx="7990184" cy="409010"/>
          </a:xfrm>
        </p:spPr>
        <p:txBody>
          <a:bodyPr>
            <a:normAutofit fontScale="55000" lnSpcReduction="20000"/>
          </a:bodyPr>
          <a:lstStyle/>
          <a:p>
            <a:pPr marL="0" indent="0">
              <a:buNone/>
            </a:pPr>
            <a:r>
              <a:rPr lang="en-GB" dirty="0">
                <a:latin typeface="Chalkboard" panose="03050602040202020205" pitchFamily="66" charset="77"/>
              </a:rPr>
              <a:t>Handlers process events (change resources) and update activity state.</a:t>
            </a:r>
          </a:p>
          <a:p>
            <a:endParaRPr lang="en-US" dirty="0">
              <a:latin typeface="Chalkboard" panose="03050602040202020205" pitchFamily="66" charset="77"/>
            </a:endParaRPr>
          </a:p>
        </p:txBody>
      </p:sp>
      <p:sp>
        <p:nvSpPr>
          <p:cNvPr id="5" name="TextBox 4">
            <a:extLst>
              <a:ext uri="{FF2B5EF4-FFF2-40B4-BE49-F238E27FC236}">
                <a16:creationId xmlns:a16="http://schemas.microsoft.com/office/drawing/2014/main" id="{B659B070-5F2E-484E-5EF4-323E92524606}"/>
              </a:ext>
            </a:extLst>
          </p:cNvPr>
          <p:cNvSpPr txBox="1"/>
          <p:nvPr/>
        </p:nvSpPr>
        <p:spPr>
          <a:xfrm>
            <a:off x="690179" y="2301088"/>
            <a:ext cx="7159451" cy="300082"/>
          </a:xfrm>
          <a:prstGeom prst="rect">
            <a:avLst/>
          </a:prstGeom>
          <a:noFill/>
        </p:spPr>
        <p:txBody>
          <a:bodyPr wrap="square">
            <a:spAutoFit/>
          </a:bodyPr>
          <a:lstStyle/>
          <a:p>
            <a:pPr marL="214313" indent="-214313">
              <a:buFont typeface="Arial" panose="020B0604020202020204" pitchFamily="34" charset="0"/>
              <a:buChar char="•"/>
            </a:pPr>
            <a:r>
              <a:rPr lang="en-GB" sz="1350" dirty="0">
                <a:latin typeface="Chalkboard" panose="03050602040202020205" pitchFamily="66" charset="77"/>
              </a:rPr>
              <a:t>Durable because the state is stored (e.g., database), but </a:t>
            </a:r>
            <a:r>
              <a:rPr lang="en-GB" sz="1350" b="1" dirty="0">
                <a:latin typeface="Chalkboard" panose="03050602040202020205" pitchFamily="66" charset="77"/>
              </a:rPr>
              <a:t>the control flow is implicit</a:t>
            </a:r>
            <a:endParaRPr lang="en-GB" sz="1350" dirty="0">
              <a:latin typeface="Chalkboard" panose="03050602040202020205" pitchFamily="66" charset="77"/>
            </a:endParaRPr>
          </a:p>
        </p:txBody>
      </p:sp>
      <p:sp>
        <p:nvSpPr>
          <p:cNvPr id="7" name="TextBox 6">
            <a:extLst>
              <a:ext uri="{FF2B5EF4-FFF2-40B4-BE49-F238E27FC236}">
                <a16:creationId xmlns:a16="http://schemas.microsoft.com/office/drawing/2014/main" id="{AFF1FA5A-91DF-5857-925A-5BE3A889C6CA}"/>
              </a:ext>
            </a:extLst>
          </p:cNvPr>
          <p:cNvSpPr txBox="1"/>
          <p:nvPr/>
        </p:nvSpPr>
        <p:spPr>
          <a:xfrm>
            <a:off x="690179" y="2702738"/>
            <a:ext cx="6481186" cy="300082"/>
          </a:xfrm>
          <a:prstGeom prst="rect">
            <a:avLst/>
          </a:prstGeom>
          <a:noFill/>
        </p:spPr>
        <p:txBody>
          <a:bodyPr wrap="square">
            <a:spAutoFit/>
          </a:bodyPr>
          <a:lstStyle/>
          <a:p>
            <a:pPr marL="214313" indent="-214313">
              <a:buFont typeface="Arial" panose="020B0604020202020204" pitchFamily="34" charset="0"/>
              <a:buChar char="•"/>
            </a:pPr>
            <a:r>
              <a:rPr lang="en-GB" sz="1350" dirty="0">
                <a:latin typeface="Chalkboard" panose="03050602040202020205" pitchFamily="66" charset="77"/>
              </a:rPr>
              <a:t>Great for simple workflows, but logic becomes scattered across handlers</a:t>
            </a:r>
          </a:p>
        </p:txBody>
      </p:sp>
      <p:sp>
        <p:nvSpPr>
          <p:cNvPr id="8" name="TextBox 7">
            <a:extLst>
              <a:ext uri="{FF2B5EF4-FFF2-40B4-BE49-F238E27FC236}">
                <a16:creationId xmlns:a16="http://schemas.microsoft.com/office/drawing/2014/main" id="{B2FEBE62-F05D-0960-2BD0-CF9AF1D4CF7D}"/>
              </a:ext>
            </a:extLst>
          </p:cNvPr>
          <p:cNvSpPr txBox="1"/>
          <p:nvPr/>
        </p:nvSpPr>
        <p:spPr>
          <a:xfrm>
            <a:off x="690179" y="3922802"/>
            <a:ext cx="6888144" cy="300082"/>
          </a:xfrm>
          <a:prstGeom prst="rect">
            <a:avLst/>
          </a:prstGeom>
          <a:noFill/>
        </p:spPr>
        <p:txBody>
          <a:bodyPr wrap="square">
            <a:spAutoFit/>
          </a:bodyPr>
          <a:lstStyle/>
          <a:p>
            <a:pPr marL="214313" indent="-214313">
              <a:buFont typeface="Arial" panose="020B0604020202020204" pitchFamily="34" charset="0"/>
              <a:buChar char="•"/>
            </a:pPr>
            <a:r>
              <a:rPr lang="en-GB" sz="1350" dirty="0">
                <a:latin typeface="Chalkboard" panose="03050602040202020205" pitchFamily="66" charset="77"/>
              </a:rPr>
              <a:t>Becomes complex once we introduce retry, circuit breakers &amp; compensation</a:t>
            </a:r>
          </a:p>
        </p:txBody>
      </p:sp>
      <p:sp>
        <p:nvSpPr>
          <p:cNvPr id="9" name="TextBox 8">
            <a:extLst>
              <a:ext uri="{FF2B5EF4-FFF2-40B4-BE49-F238E27FC236}">
                <a16:creationId xmlns:a16="http://schemas.microsoft.com/office/drawing/2014/main" id="{F3AA4DB9-A341-CD02-740A-A3ECE462CC0F}"/>
              </a:ext>
            </a:extLst>
          </p:cNvPr>
          <p:cNvSpPr txBox="1"/>
          <p:nvPr/>
        </p:nvSpPr>
        <p:spPr>
          <a:xfrm>
            <a:off x="690179" y="3145033"/>
            <a:ext cx="6888144" cy="300082"/>
          </a:xfrm>
          <a:prstGeom prst="rect">
            <a:avLst/>
          </a:prstGeom>
          <a:noFill/>
        </p:spPr>
        <p:txBody>
          <a:bodyPr wrap="square">
            <a:spAutoFit/>
          </a:bodyPr>
          <a:lstStyle/>
          <a:p>
            <a:pPr marL="214313" indent="-214313">
              <a:buFont typeface="Arial" panose="020B0604020202020204" pitchFamily="34" charset="0"/>
              <a:buChar char="•"/>
            </a:pPr>
            <a:r>
              <a:rPr lang="en-GB" sz="1350" dirty="0">
                <a:latin typeface="Chalkboard" panose="03050602040202020205" pitchFamily="66" charset="77"/>
              </a:rPr>
              <a:t>Relies on guaranteed delivery to store work for retry unless </a:t>
            </a:r>
            <a:r>
              <a:rPr lang="en-GB" sz="1350" dirty="0" err="1">
                <a:latin typeface="Chalkboard" panose="03050602040202020205" pitchFamily="66" charset="77"/>
              </a:rPr>
              <a:t>ack’d</a:t>
            </a:r>
            <a:endParaRPr lang="en-GB" sz="1350" dirty="0">
              <a:latin typeface="Chalkboard" panose="03050602040202020205" pitchFamily="66" charset="77"/>
            </a:endParaRPr>
          </a:p>
        </p:txBody>
      </p:sp>
      <p:sp>
        <p:nvSpPr>
          <p:cNvPr id="10" name="TextBox 9">
            <a:extLst>
              <a:ext uri="{FF2B5EF4-FFF2-40B4-BE49-F238E27FC236}">
                <a16:creationId xmlns:a16="http://schemas.microsoft.com/office/drawing/2014/main" id="{1702718C-23AC-173C-08BA-6BADA60FEB90}"/>
              </a:ext>
            </a:extLst>
          </p:cNvPr>
          <p:cNvSpPr txBox="1"/>
          <p:nvPr/>
        </p:nvSpPr>
        <p:spPr>
          <a:xfrm>
            <a:off x="690179" y="3543644"/>
            <a:ext cx="6888144" cy="300082"/>
          </a:xfrm>
          <a:prstGeom prst="rect">
            <a:avLst/>
          </a:prstGeom>
          <a:noFill/>
        </p:spPr>
        <p:txBody>
          <a:bodyPr wrap="square">
            <a:spAutoFit/>
          </a:bodyPr>
          <a:lstStyle/>
          <a:p>
            <a:pPr marL="214313" indent="-214313">
              <a:buFont typeface="Arial" panose="020B0604020202020204" pitchFamily="34" charset="0"/>
              <a:buChar char="•"/>
            </a:pPr>
            <a:r>
              <a:rPr lang="en-GB" sz="1350" dirty="0">
                <a:latin typeface="Chalkboard" panose="03050602040202020205" pitchFamily="66" charset="77"/>
              </a:rPr>
              <a:t>Relies on Transactional Messaging (Outbox)</a:t>
            </a:r>
          </a:p>
        </p:txBody>
      </p:sp>
      <p:sp>
        <p:nvSpPr>
          <p:cNvPr id="4" name="TextBox 3">
            <a:extLst>
              <a:ext uri="{FF2B5EF4-FFF2-40B4-BE49-F238E27FC236}">
                <a16:creationId xmlns:a16="http://schemas.microsoft.com/office/drawing/2014/main" id="{4DA90D08-4254-005C-9051-2B3AD6F0E9C1}"/>
              </a:ext>
            </a:extLst>
          </p:cNvPr>
          <p:cNvSpPr txBox="1"/>
          <p:nvPr/>
        </p:nvSpPr>
        <p:spPr>
          <a:xfrm>
            <a:off x="690179" y="1858793"/>
            <a:ext cx="7159451" cy="300082"/>
          </a:xfrm>
          <a:prstGeom prst="rect">
            <a:avLst/>
          </a:prstGeom>
          <a:noFill/>
        </p:spPr>
        <p:txBody>
          <a:bodyPr wrap="square">
            <a:spAutoFit/>
          </a:bodyPr>
          <a:lstStyle/>
          <a:p>
            <a:pPr marL="214313" indent="-214313">
              <a:buFont typeface="Arial" panose="020B0604020202020204" pitchFamily="34" charset="0"/>
              <a:buChar char="•"/>
            </a:pPr>
            <a:r>
              <a:rPr lang="en-GB" sz="1350" dirty="0">
                <a:latin typeface="Chalkboard" panose="03050602040202020205" pitchFamily="66" charset="77"/>
              </a:rPr>
              <a:t>Activity state is often implicit, such as within an aggregate.</a:t>
            </a:r>
          </a:p>
        </p:txBody>
      </p:sp>
      <p:sp>
        <p:nvSpPr>
          <p:cNvPr id="6" name="TextBox 5">
            <a:extLst>
              <a:ext uri="{FF2B5EF4-FFF2-40B4-BE49-F238E27FC236}">
                <a16:creationId xmlns:a16="http://schemas.microsoft.com/office/drawing/2014/main" id="{8053A5ED-C6E6-5E76-8074-A559150CAB7A}"/>
              </a:ext>
            </a:extLst>
          </p:cNvPr>
          <p:cNvSpPr txBox="1"/>
          <p:nvPr/>
        </p:nvSpPr>
        <p:spPr>
          <a:xfrm>
            <a:off x="690179" y="4301960"/>
            <a:ext cx="6888144" cy="300082"/>
          </a:xfrm>
          <a:prstGeom prst="rect">
            <a:avLst/>
          </a:prstGeom>
          <a:noFill/>
        </p:spPr>
        <p:txBody>
          <a:bodyPr wrap="square">
            <a:spAutoFit/>
          </a:bodyPr>
          <a:lstStyle/>
          <a:p>
            <a:pPr marL="214313" indent="-214313">
              <a:buFont typeface="Arial" panose="020B0604020202020204" pitchFamily="34" charset="0"/>
              <a:buChar char="•"/>
            </a:pPr>
            <a:r>
              <a:rPr lang="en-GB" sz="1350" dirty="0">
                <a:latin typeface="Chalkboard" panose="03050602040202020205" pitchFamily="66" charset="77"/>
              </a:rPr>
              <a:t>Becomes complex once we have split, join, choice, merge (not a sequence)</a:t>
            </a:r>
          </a:p>
        </p:txBody>
      </p:sp>
    </p:spTree>
    <p:extLst>
      <p:ext uri="{BB962C8B-B14F-4D97-AF65-F5344CB8AC3E}">
        <p14:creationId xmlns:p14="http://schemas.microsoft.com/office/powerpoint/2010/main" val="772316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P spid="4" grpId="0"/>
      <p:bldP spid="6"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omputer screen shot of a program code&#10;&#10;AI-generated content may be incorrect.">
            <a:extLst>
              <a:ext uri="{FF2B5EF4-FFF2-40B4-BE49-F238E27FC236}">
                <a16:creationId xmlns:a16="http://schemas.microsoft.com/office/drawing/2014/main" id="{3B3DA8FB-A9CB-3EF2-C287-50080D734324}"/>
              </a:ext>
            </a:extLst>
          </p:cNvPr>
          <p:cNvPicPr>
            <a:picLocks noChangeAspect="1"/>
          </p:cNvPicPr>
          <p:nvPr/>
        </p:nvPicPr>
        <p:blipFill>
          <a:blip r:embed="rId3"/>
          <a:stretch>
            <a:fillRect/>
          </a:stretch>
        </p:blipFill>
        <p:spPr>
          <a:xfrm>
            <a:off x="909911" y="989600"/>
            <a:ext cx="6322311" cy="5011150"/>
          </a:xfrm>
          <a:prstGeom prst="rect">
            <a:avLst/>
          </a:prstGeom>
        </p:spPr>
      </p:pic>
    </p:spTree>
    <p:extLst>
      <p:ext uri="{BB962C8B-B14F-4D97-AF65-F5344CB8AC3E}">
        <p14:creationId xmlns:p14="http://schemas.microsoft.com/office/powerpoint/2010/main" val="87652893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A5ED5-8287-7808-3FFD-4687E056EC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685491-25A8-049F-B7CC-2BB310F3DB91}"/>
              </a:ext>
            </a:extLst>
          </p:cNvPr>
          <p:cNvSpPr>
            <a:spLocks noGrp="1"/>
          </p:cNvSpPr>
          <p:nvPr>
            <p:ph type="title"/>
          </p:nvPr>
        </p:nvSpPr>
        <p:spPr/>
        <p:txBody>
          <a:bodyPr>
            <a:normAutofit fontScale="90000"/>
          </a:bodyPr>
          <a:lstStyle/>
          <a:p>
            <a:r>
              <a:rPr lang="en-GB" dirty="0">
                <a:latin typeface="Chalkboard" panose="03050602040202020205" pitchFamily="66" charset="77"/>
              </a:rPr>
              <a:t>(Fault) Handlers + Activity State Updates</a:t>
            </a:r>
            <a:endParaRPr lang="en-US" dirty="0">
              <a:latin typeface="Chalkboard" panose="03050602040202020205" pitchFamily="66" charset="77"/>
            </a:endParaRPr>
          </a:p>
        </p:txBody>
      </p:sp>
      <p:sp>
        <p:nvSpPr>
          <p:cNvPr id="3" name="Content Placeholder 2">
            <a:extLst>
              <a:ext uri="{FF2B5EF4-FFF2-40B4-BE49-F238E27FC236}">
                <a16:creationId xmlns:a16="http://schemas.microsoft.com/office/drawing/2014/main" id="{9C86C92C-E900-E96B-5395-204FF0A08B01}"/>
              </a:ext>
            </a:extLst>
          </p:cNvPr>
          <p:cNvSpPr>
            <a:spLocks noGrp="1"/>
          </p:cNvSpPr>
          <p:nvPr>
            <p:ph idx="1"/>
          </p:nvPr>
        </p:nvSpPr>
        <p:spPr>
          <a:xfrm>
            <a:off x="299584" y="2193595"/>
            <a:ext cx="7990184" cy="343369"/>
          </a:xfrm>
        </p:spPr>
        <p:txBody>
          <a:bodyPr>
            <a:noAutofit/>
          </a:bodyPr>
          <a:lstStyle/>
          <a:p>
            <a:pPr marL="0" indent="0">
              <a:buNone/>
            </a:pPr>
            <a:r>
              <a:rPr lang="en-US" sz="1800" dirty="0">
                <a:latin typeface="Chalkboard" panose="03050602040202020205" pitchFamily="66" charset="77"/>
              </a:rPr>
              <a:t>How do we handle compensation flows?</a:t>
            </a:r>
          </a:p>
        </p:txBody>
      </p:sp>
      <p:sp>
        <p:nvSpPr>
          <p:cNvPr id="5" name="Content Placeholder 2">
            <a:extLst>
              <a:ext uri="{FF2B5EF4-FFF2-40B4-BE49-F238E27FC236}">
                <a16:creationId xmlns:a16="http://schemas.microsoft.com/office/drawing/2014/main" id="{1CC78313-683D-584E-CED7-6F9C69FFEEBC}"/>
              </a:ext>
            </a:extLst>
          </p:cNvPr>
          <p:cNvSpPr txBox="1">
            <a:spLocks/>
          </p:cNvSpPr>
          <p:nvPr/>
        </p:nvSpPr>
        <p:spPr>
          <a:xfrm>
            <a:off x="299584" y="4391091"/>
            <a:ext cx="7990184" cy="1054016"/>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Chalkboard" panose="03050602040202020205" pitchFamily="66" charset="77"/>
              </a:rPr>
              <a:t>Fault Message</a:t>
            </a:r>
          </a:p>
          <a:p>
            <a:pPr lvl="1"/>
            <a:r>
              <a:rPr lang="en-US" sz="1350" dirty="0">
                <a:latin typeface="Chalkboard" panose="03050602040202020205" pitchFamily="66" charset="77"/>
              </a:rPr>
              <a:t>For reliable In-Only, a fault channel is required, which is only used for compensation.</a:t>
            </a:r>
          </a:p>
          <a:p>
            <a:pPr lvl="1"/>
            <a:r>
              <a:rPr lang="en-US" sz="1350" dirty="0">
                <a:latin typeface="Chalkboard" panose="03050602040202020205" pitchFamily="66" charset="77"/>
              </a:rPr>
              <a:t>For In-Out, the message sent to the response channel should indicate fault, not success.</a:t>
            </a:r>
          </a:p>
        </p:txBody>
      </p:sp>
      <p:sp>
        <p:nvSpPr>
          <p:cNvPr id="7" name="TextBox 6">
            <a:extLst>
              <a:ext uri="{FF2B5EF4-FFF2-40B4-BE49-F238E27FC236}">
                <a16:creationId xmlns:a16="http://schemas.microsoft.com/office/drawing/2014/main" id="{159867C8-5E34-C1E7-5685-CD42164DD636}"/>
              </a:ext>
            </a:extLst>
          </p:cNvPr>
          <p:cNvSpPr txBox="1"/>
          <p:nvPr/>
        </p:nvSpPr>
        <p:spPr>
          <a:xfrm>
            <a:off x="299582" y="2562939"/>
            <a:ext cx="6466977" cy="300082"/>
          </a:xfrm>
          <a:prstGeom prst="rect">
            <a:avLst/>
          </a:prstGeom>
          <a:noFill/>
        </p:spPr>
        <p:txBody>
          <a:bodyPr wrap="square">
            <a:spAutoFit/>
          </a:bodyPr>
          <a:lstStyle/>
          <a:p>
            <a:pPr marL="557213" lvl="1" indent="-214313">
              <a:buFont typeface="Arial" panose="020B0604020202020204" pitchFamily="34" charset="0"/>
              <a:buChar char="•"/>
            </a:pPr>
            <a:r>
              <a:rPr lang="en-US" sz="1350" dirty="0">
                <a:latin typeface="Chalkboard" panose="03050602040202020205" pitchFamily="66" charset="77"/>
              </a:rPr>
              <a:t>May retry the handler, and only if it fails X times, run the fallback.</a:t>
            </a:r>
          </a:p>
        </p:txBody>
      </p:sp>
      <p:sp>
        <p:nvSpPr>
          <p:cNvPr id="9" name="TextBox 8">
            <a:extLst>
              <a:ext uri="{FF2B5EF4-FFF2-40B4-BE49-F238E27FC236}">
                <a16:creationId xmlns:a16="http://schemas.microsoft.com/office/drawing/2014/main" id="{C2E9350A-28FC-EE11-3B79-D22210AE598B}"/>
              </a:ext>
            </a:extLst>
          </p:cNvPr>
          <p:cNvSpPr txBox="1"/>
          <p:nvPr/>
        </p:nvSpPr>
        <p:spPr>
          <a:xfrm>
            <a:off x="299583" y="2930027"/>
            <a:ext cx="6957390" cy="300082"/>
          </a:xfrm>
          <a:prstGeom prst="rect">
            <a:avLst/>
          </a:prstGeom>
          <a:noFill/>
        </p:spPr>
        <p:txBody>
          <a:bodyPr wrap="square">
            <a:spAutoFit/>
          </a:bodyPr>
          <a:lstStyle/>
          <a:p>
            <a:pPr marL="557213" lvl="1" indent="-214313">
              <a:buFont typeface="Arial" panose="020B0604020202020204" pitchFamily="34" charset="0"/>
              <a:buChar char="•"/>
            </a:pPr>
            <a:r>
              <a:rPr lang="en-US" sz="1350" dirty="0">
                <a:latin typeface="Chalkboard" panose="03050602040202020205" pitchFamily="66" charset="77"/>
              </a:rPr>
              <a:t>On fault, choose to run a “fallback handler” – initiates compensating action.</a:t>
            </a:r>
          </a:p>
        </p:txBody>
      </p:sp>
      <p:sp>
        <p:nvSpPr>
          <p:cNvPr id="11" name="TextBox 10">
            <a:extLst>
              <a:ext uri="{FF2B5EF4-FFF2-40B4-BE49-F238E27FC236}">
                <a16:creationId xmlns:a16="http://schemas.microsoft.com/office/drawing/2014/main" id="{446304DE-FDAE-69CE-AC49-CDF4A13C2BF6}"/>
              </a:ext>
            </a:extLst>
          </p:cNvPr>
          <p:cNvSpPr txBox="1"/>
          <p:nvPr/>
        </p:nvSpPr>
        <p:spPr>
          <a:xfrm>
            <a:off x="299583" y="3325528"/>
            <a:ext cx="8150087" cy="300082"/>
          </a:xfrm>
          <a:prstGeom prst="rect">
            <a:avLst/>
          </a:prstGeom>
          <a:noFill/>
        </p:spPr>
        <p:txBody>
          <a:bodyPr wrap="square">
            <a:spAutoFit/>
          </a:bodyPr>
          <a:lstStyle/>
          <a:p>
            <a:pPr marL="557213" lvl="1" indent="-214313">
              <a:buFont typeface="Arial" panose="020B0604020202020204" pitchFamily="34" charset="0"/>
              <a:buChar char="•"/>
            </a:pPr>
            <a:r>
              <a:rPr lang="en-US" sz="1350" dirty="0">
                <a:latin typeface="Chalkboard" panose="03050602040202020205" pitchFamily="66" charset="77"/>
              </a:rPr>
              <a:t>Typically, needs to reverse actions that have occurred so far; write an “undo” for each “do”.</a:t>
            </a:r>
          </a:p>
        </p:txBody>
      </p:sp>
      <p:sp>
        <p:nvSpPr>
          <p:cNvPr id="13" name="TextBox 12">
            <a:extLst>
              <a:ext uri="{FF2B5EF4-FFF2-40B4-BE49-F238E27FC236}">
                <a16:creationId xmlns:a16="http://schemas.microsoft.com/office/drawing/2014/main" id="{FB26FAB7-20C4-5F27-85A5-D73B643E92C3}"/>
              </a:ext>
            </a:extLst>
          </p:cNvPr>
          <p:cNvSpPr txBox="1"/>
          <p:nvPr/>
        </p:nvSpPr>
        <p:spPr>
          <a:xfrm>
            <a:off x="299584" y="3753216"/>
            <a:ext cx="8062043" cy="507831"/>
          </a:xfrm>
          <a:prstGeom prst="rect">
            <a:avLst/>
          </a:prstGeom>
          <a:noFill/>
        </p:spPr>
        <p:txBody>
          <a:bodyPr wrap="square">
            <a:spAutoFit/>
          </a:bodyPr>
          <a:lstStyle/>
          <a:p>
            <a:pPr marL="557213" lvl="1" indent="-214313">
              <a:buFont typeface="Arial" panose="020B0604020202020204" pitchFamily="34" charset="0"/>
              <a:buChar char="•"/>
            </a:pPr>
            <a:r>
              <a:rPr lang="en-US" sz="1350" dirty="0">
                <a:latin typeface="Chalkboard" panose="03050602040202020205" pitchFamily="66" charset="77"/>
              </a:rPr>
              <a:t>Typically, a straightforward approach is to send a fault message back upstream and undo it upon receipt.</a:t>
            </a:r>
          </a:p>
        </p:txBody>
      </p:sp>
    </p:spTree>
    <p:extLst>
      <p:ext uri="{BB962C8B-B14F-4D97-AF65-F5344CB8AC3E}">
        <p14:creationId xmlns:p14="http://schemas.microsoft.com/office/powerpoint/2010/main" val="3792591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P spid="13"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46FF0-414A-4799-5587-5DF9FAD04838}"/>
              </a:ext>
            </a:extLst>
          </p:cNvPr>
          <p:cNvSpPr>
            <a:spLocks noGrp="1"/>
          </p:cNvSpPr>
          <p:nvPr>
            <p:ph type="title"/>
          </p:nvPr>
        </p:nvSpPr>
        <p:spPr/>
        <p:txBody>
          <a:bodyPr>
            <a:normAutofit fontScale="90000"/>
          </a:bodyPr>
          <a:lstStyle/>
          <a:p>
            <a:r>
              <a:rPr lang="en-GB" dirty="0">
                <a:latin typeface="Chalkboard" panose="03050602040202020205" pitchFamily="66" charset="77"/>
              </a:rPr>
              <a:t>State Machine + Activity State Updates</a:t>
            </a:r>
            <a:endParaRPr lang="en-US" dirty="0">
              <a:latin typeface="Chalkboard" panose="03050602040202020205" pitchFamily="66" charset="77"/>
            </a:endParaRPr>
          </a:p>
        </p:txBody>
      </p:sp>
      <p:sp>
        <p:nvSpPr>
          <p:cNvPr id="3" name="Content Placeholder 2">
            <a:extLst>
              <a:ext uri="{FF2B5EF4-FFF2-40B4-BE49-F238E27FC236}">
                <a16:creationId xmlns:a16="http://schemas.microsoft.com/office/drawing/2014/main" id="{79D55893-06BC-5E00-8238-1EEA7B7A64BC}"/>
              </a:ext>
            </a:extLst>
          </p:cNvPr>
          <p:cNvSpPr>
            <a:spLocks noGrp="1"/>
          </p:cNvSpPr>
          <p:nvPr>
            <p:ph idx="1"/>
          </p:nvPr>
        </p:nvSpPr>
        <p:spPr>
          <a:xfrm>
            <a:off x="457200" y="1891520"/>
            <a:ext cx="7990184" cy="810261"/>
          </a:xfrm>
        </p:spPr>
        <p:txBody>
          <a:bodyPr>
            <a:normAutofit/>
          </a:bodyPr>
          <a:lstStyle/>
          <a:p>
            <a:pPr marL="0" indent="0">
              <a:buNone/>
            </a:pPr>
            <a:r>
              <a:rPr lang="en-US" sz="1800" dirty="0">
                <a:latin typeface="Chalkboard" panose="03050602040202020205" pitchFamily="66" charset="77"/>
              </a:rPr>
              <a:t>When the interaction of Handlers becomes complex, we can make the activity explicit.</a:t>
            </a:r>
          </a:p>
        </p:txBody>
      </p:sp>
      <p:sp>
        <p:nvSpPr>
          <p:cNvPr id="7" name="TextBox 6">
            <a:extLst>
              <a:ext uri="{FF2B5EF4-FFF2-40B4-BE49-F238E27FC236}">
                <a16:creationId xmlns:a16="http://schemas.microsoft.com/office/drawing/2014/main" id="{55919C9A-3BA9-0B83-72FF-66E4464E6D41}"/>
              </a:ext>
            </a:extLst>
          </p:cNvPr>
          <p:cNvSpPr txBox="1"/>
          <p:nvPr/>
        </p:nvSpPr>
        <p:spPr>
          <a:xfrm>
            <a:off x="459485" y="2622682"/>
            <a:ext cx="7653131" cy="300082"/>
          </a:xfrm>
          <a:prstGeom prst="rect">
            <a:avLst/>
          </a:prstGeom>
          <a:noFill/>
        </p:spPr>
        <p:txBody>
          <a:bodyPr wrap="square">
            <a:spAutoFit/>
          </a:bodyPr>
          <a:lstStyle/>
          <a:p>
            <a:pPr marL="557213" lvl="1" indent="-214313">
              <a:buFont typeface="Arial" panose="020B0604020202020204" pitchFamily="34" charset="0"/>
              <a:buChar char="•"/>
            </a:pPr>
            <a:r>
              <a:rPr lang="en-US" sz="1350" dirty="0">
                <a:latin typeface="Chalkboard" panose="03050602040202020205" pitchFamily="66" charset="77"/>
              </a:rPr>
              <a:t>A State Machine represents the activity and triggers actions in response to transitions.</a:t>
            </a:r>
          </a:p>
        </p:txBody>
      </p:sp>
      <p:sp>
        <p:nvSpPr>
          <p:cNvPr id="9" name="TextBox 8">
            <a:extLst>
              <a:ext uri="{FF2B5EF4-FFF2-40B4-BE49-F238E27FC236}">
                <a16:creationId xmlns:a16="http://schemas.microsoft.com/office/drawing/2014/main" id="{5C847386-EE24-4472-11C9-8E5383DB99E8}"/>
              </a:ext>
            </a:extLst>
          </p:cNvPr>
          <p:cNvSpPr txBox="1"/>
          <p:nvPr/>
        </p:nvSpPr>
        <p:spPr>
          <a:xfrm>
            <a:off x="119270" y="2954161"/>
            <a:ext cx="5088835" cy="300082"/>
          </a:xfrm>
          <a:prstGeom prst="rect">
            <a:avLst/>
          </a:prstGeom>
          <a:noFill/>
        </p:spPr>
        <p:txBody>
          <a:bodyPr wrap="square">
            <a:spAutoFit/>
          </a:bodyPr>
          <a:lstStyle/>
          <a:p>
            <a:pPr marL="900113" lvl="2" indent="-214313">
              <a:buFont typeface="Arial" panose="020B0604020202020204" pitchFamily="34" charset="0"/>
              <a:buChar char="•"/>
            </a:pPr>
            <a:r>
              <a:rPr lang="en-US" sz="1350" dirty="0">
                <a:latin typeface="Chalkboard" panose="03050602040202020205" pitchFamily="66" charset="77"/>
              </a:rPr>
              <a:t>Transitions are caused by receiving a message. </a:t>
            </a:r>
          </a:p>
        </p:txBody>
      </p:sp>
      <p:sp>
        <p:nvSpPr>
          <p:cNvPr id="11" name="TextBox 10">
            <a:extLst>
              <a:ext uri="{FF2B5EF4-FFF2-40B4-BE49-F238E27FC236}">
                <a16:creationId xmlns:a16="http://schemas.microsoft.com/office/drawing/2014/main" id="{7A668588-9C1D-F0E0-8D87-15B98BACA29E}"/>
              </a:ext>
            </a:extLst>
          </p:cNvPr>
          <p:cNvSpPr txBox="1"/>
          <p:nvPr/>
        </p:nvSpPr>
        <p:spPr>
          <a:xfrm>
            <a:off x="122432" y="3311615"/>
            <a:ext cx="7990184" cy="507831"/>
          </a:xfrm>
          <a:prstGeom prst="rect">
            <a:avLst/>
          </a:prstGeom>
          <a:noFill/>
        </p:spPr>
        <p:txBody>
          <a:bodyPr wrap="square">
            <a:spAutoFit/>
          </a:bodyPr>
          <a:lstStyle/>
          <a:p>
            <a:pPr marL="900113" lvl="2" indent="-214313">
              <a:buFont typeface="Arial" panose="020B0604020202020204" pitchFamily="34" charset="0"/>
              <a:buChar char="•"/>
            </a:pPr>
            <a:r>
              <a:rPr lang="en-US" sz="1350" dirty="0">
                <a:latin typeface="Chalkboard" panose="03050602040202020205" pitchFamily="66" charset="77"/>
              </a:rPr>
              <a:t>The handler receives a message and loads the corresponding state machine associated with the conversation ID. </a:t>
            </a:r>
          </a:p>
        </p:txBody>
      </p:sp>
      <p:sp>
        <p:nvSpPr>
          <p:cNvPr id="13" name="TextBox 12">
            <a:extLst>
              <a:ext uri="{FF2B5EF4-FFF2-40B4-BE49-F238E27FC236}">
                <a16:creationId xmlns:a16="http://schemas.microsoft.com/office/drawing/2014/main" id="{06A8CA05-AF27-AC4C-6576-5A9BA554E806}"/>
              </a:ext>
            </a:extLst>
          </p:cNvPr>
          <p:cNvSpPr txBox="1"/>
          <p:nvPr/>
        </p:nvSpPr>
        <p:spPr>
          <a:xfrm>
            <a:off x="119270" y="3837856"/>
            <a:ext cx="8565245" cy="715581"/>
          </a:xfrm>
          <a:prstGeom prst="rect">
            <a:avLst/>
          </a:prstGeom>
          <a:noFill/>
        </p:spPr>
        <p:txBody>
          <a:bodyPr wrap="square">
            <a:spAutoFit/>
          </a:bodyPr>
          <a:lstStyle/>
          <a:p>
            <a:pPr marL="900113" lvl="2" indent="-214313">
              <a:buFont typeface="Arial" panose="020B0604020202020204" pitchFamily="34" charset="0"/>
              <a:buChar char="•"/>
            </a:pPr>
            <a:r>
              <a:rPr lang="en-US" sz="1350" dirty="0">
                <a:latin typeface="Chalkboard" panose="03050602040202020205" pitchFamily="66" charset="77"/>
              </a:rPr>
              <a:t>This triggers the transition denoted by the receipt of the message; the state machine runs any code associated with that transition.</a:t>
            </a:r>
          </a:p>
          <a:p>
            <a:pPr lvl="2"/>
            <a:r>
              <a:rPr lang="en-US" sz="1350" dirty="0">
                <a:latin typeface="Chalkboard" panose="03050602040202020205" pitchFamily="66" charset="77"/>
              </a:rPr>
              <a:t> </a:t>
            </a:r>
          </a:p>
        </p:txBody>
      </p:sp>
      <p:sp>
        <p:nvSpPr>
          <p:cNvPr id="15" name="TextBox 14">
            <a:extLst>
              <a:ext uri="{FF2B5EF4-FFF2-40B4-BE49-F238E27FC236}">
                <a16:creationId xmlns:a16="http://schemas.microsoft.com/office/drawing/2014/main" id="{E2654E4D-D06F-DCF2-7396-8C7A23FFEEA9}"/>
              </a:ext>
            </a:extLst>
          </p:cNvPr>
          <p:cNvSpPr txBox="1"/>
          <p:nvPr/>
        </p:nvSpPr>
        <p:spPr>
          <a:xfrm>
            <a:off x="805069" y="4342615"/>
            <a:ext cx="5555975" cy="300082"/>
          </a:xfrm>
          <a:prstGeom prst="rect">
            <a:avLst/>
          </a:prstGeom>
          <a:noFill/>
        </p:spPr>
        <p:txBody>
          <a:bodyPr wrap="square">
            <a:spAutoFit/>
          </a:bodyPr>
          <a:lstStyle/>
          <a:p>
            <a:pPr marL="214313" indent="-214313">
              <a:buFont typeface="Arial" panose="020B0604020202020204" pitchFamily="34" charset="0"/>
              <a:buChar char="•"/>
            </a:pPr>
            <a:r>
              <a:rPr lang="en-US" sz="1350" dirty="0">
                <a:latin typeface="Chalkboard" panose="03050602040202020205" pitchFamily="66" charset="77"/>
              </a:rPr>
              <a:t>Save the new state of the state machine and ack the message.</a:t>
            </a:r>
            <a:endParaRPr lang="en-GB" sz="1350" dirty="0">
              <a:latin typeface="Chalkboard" panose="03050602040202020205" pitchFamily="66" charset="77"/>
            </a:endParaRPr>
          </a:p>
        </p:txBody>
      </p:sp>
    </p:spTree>
    <p:extLst>
      <p:ext uri="{BB962C8B-B14F-4D97-AF65-F5344CB8AC3E}">
        <p14:creationId xmlns:p14="http://schemas.microsoft.com/office/powerpoint/2010/main" val="2625559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3" grpId="0"/>
      <p:bldP spid="15"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mputer screen shot of a program code&#10;&#10;AI-generated content may be incorrect.">
            <a:extLst>
              <a:ext uri="{FF2B5EF4-FFF2-40B4-BE49-F238E27FC236}">
                <a16:creationId xmlns:a16="http://schemas.microsoft.com/office/drawing/2014/main" id="{9A39D67D-502A-5438-A215-B6AC941488BC}"/>
              </a:ext>
            </a:extLst>
          </p:cNvPr>
          <p:cNvPicPr>
            <a:picLocks noChangeAspect="1"/>
          </p:cNvPicPr>
          <p:nvPr/>
        </p:nvPicPr>
        <p:blipFill>
          <a:blip r:embed="rId2"/>
          <a:stretch>
            <a:fillRect/>
          </a:stretch>
        </p:blipFill>
        <p:spPr>
          <a:xfrm>
            <a:off x="831272" y="857250"/>
            <a:ext cx="7481456" cy="5143500"/>
          </a:xfrm>
          <a:prstGeom prst="rect">
            <a:avLst/>
          </a:prstGeom>
        </p:spPr>
      </p:pic>
    </p:spTree>
    <p:extLst>
      <p:ext uri="{BB962C8B-B14F-4D97-AF65-F5344CB8AC3E}">
        <p14:creationId xmlns:p14="http://schemas.microsoft.com/office/powerpoint/2010/main" val="372607124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DDCC6-4DDE-F5A9-ACED-4FBACD45C2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98B025-5D5C-0BCE-AF5D-814E3DCF9FFF}"/>
              </a:ext>
            </a:extLst>
          </p:cNvPr>
          <p:cNvSpPr>
            <a:spLocks noGrp="1"/>
          </p:cNvSpPr>
          <p:nvPr>
            <p:ph type="title"/>
          </p:nvPr>
        </p:nvSpPr>
        <p:spPr/>
        <p:txBody>
          <a:bodyPr>
            <a:normAutofit fontScale="90000"/>
          </a:bodyPr>
          <a:lstStyle/>
          <a:p>
            <a:r>
              <a:rPr lang="en-GB" dirty="0">
                <a:latin typeface="Chalkboard" panose="03050602040202020205" pitchFamily="66" charset="77"/>
              </a:rPr>
              <a:t>(Fault) State Machine + Activity State Updates</a:t>
            </a:r>
            <a:endParaRPr lang="en-US" dirty="0">
              <a:latin typeface="Chalkboard" panose="03050602040202020205" pitchFamily="66" charset="77"/>
            </a:endParaRPr>
          </a:p>
        </p:txBody>
      </p:sp>
      <p:sp>
        <p:nvSpPr>
          <p:cNvPr id="5" name="Content Placeholder 2">
            <a:extLst>
              <a:ext uri="{FF2B5EF4-FFF2-40B4-BE49-F238E27FC236}">
                <a16:creationId xmlns:a16="http://schemas.microsoft.com/office/drawing/2014/main" id="{FAF40658-C27D-4DE9-B108-FBFE8258AD48}"/>
              </a:ext>
            </a:extLst>
          </p:cNvPr>
          <p:cNvSpPr>
            <a:spLocks noGrp="1"/>
          </p:cNvSpPr>
          <p:nvPr>
            <p:ph idx="1"/>
          </p:nvPr>
        </p:nvSpPr>
        <p:spPr>
          <a:xfrm>
            <a:off x="459486" y="2143899"/>
            <a:ext cx="7990184" cy="323490"/>
          </a:xfrm>
        </p:spPr>
        <p:txBody>
          <a:bodyPr>
            <a:normAutofit fontScale="55000" lnSpcReduction="20000"/>
          </a:bodyPr>
          <a:lstStyle/>
          <a:p>
            <a:pPr marL="0" indent="0">
              <a:buNone/>
            </a:pPr>
            <a:r>
              <a:rPr lang="en-US" dirty="0">
                <a:latin typeface="Chalkboard" panose="03050602040202020205" pitchFamily="66" charset="77"/>
              </a:rPr>
              <a:t>How do we handle compensation flows?</a:t>
            </a:r>
          </a:p>
        </p:txBody>
      </p:sp>
      <p:sp>
        <p:nvSpPr>
          <p:cNvPr id="6" name="Content Placeholder 2">
            <a:extLst>
              <a:ext uri="{FF2B5EF4-FFF2-40B4-BE49-F238E27FC236}">
                <a16:creationId xmlns:a16="http://schemas.microsoft.com/office/drawing/2014/main" id="{47616BB1-79E1-EE9B-FC75-6F658C044FAF}"/>
              </a:ext>
            </a:extLst>
          </p:cNvPr>
          <p:cNvSpPr txBox="1">
            <a:spLocks/>
          </p:cNvSpPr>
          <p:nvPr/>
        </p:nvSpPr>
        <p:spPr>
          <a:xfrm>
            <a:off x="459485" y="4390612"/>
            <a:ext cx="7990184" cy="1008915"/>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Chalkboard" panose="03050602040202020205" pitchFamily="66" charset="77"/>
              </a:rPr>
              <a:t>The “</a:t>
            </a:r>
            <a:r>
              <a:rPr lang="en-US" sz="1500" b="1" dirty="0">
                <a:latin typeface="Chalkboard" panose="03050602040202020205" pitchFamily="66" charset="77"/>
              </a:rPr>
              <a:t>saga</a:t>
            </a:r>
            <a:r>
              <a:rPr lang="en-US" sz="1500" dirty="0">
                <a:latin typeface="Chalkboard" panose="03050602040202020205" pitchFamily="66" charset="77"/>
              </a:rPr>
              <a:t>” pattern, when used by messaging frameworks, is typically a state machine.</a:t>
            </a:r>
          </a:p>
          <a:p>
            <a:pPr lvl="1"/>
            <a:r>
              <a:rPr lang="en-US" sz="1350" dirty="0">
                <a:latin typeface="Chalkboard" panose="03050602040202020205" pitchFamily="66" charset="77"/>
              </a:rPr>
              <a:t>In essence, guarantees that on a fault, the state machine will transition back to “safe”</a:t>
            </a:r>
          </a:p>
          <a:p>
            <a:pPr lvl="1"/>
            <a:r>
              <a:rPr lang="en-US" sz="1350" dirty="0">
                <a:latin typeface="Chalkboard" panose="03050602040202020205" pitchFamily="66" charset="77"/>
              </a:rPr>
              <a:t>Implementations run all fault transitions to safe before ack fault message.</a:t>
            </a:r>
          </a:p>
        </p:txBody>
      </p:sp>
      <p:sp>
        <p:nvSpPr>
          <p:cNvPr id="8" name="TextBox 7">
            <a:extLst>
              <a:ext uri="{FF2B5EF4-FFF2-40B4-BE49-F238E27FC236}">
                <a16:creationId xmlns:a16="http://schemas.microsoft.com/office/drawing/2014/main" id="{5C4FC280-96DB-C6F1-C9E1-AFA8793CB6A7}"/>
              </a:ext>
            </a:extLst>
          </p:cNvPr>
          <p:cNvSpPr txBox="1"/>
          <p:nvPr/>
        </p:nvSpPr>
        <p:spPr>
          <a:xfrm>
            <a:off x="367748" y="2541399"/>
            <a:ext cx="7079532" cy="300082"/>
          </a:xfrm>
          <a:prstGeom prst="rect">
            <a:avLst/>
          </a:prstGeom>
          <a:noFill/>
        </p:spPr>
        <p:txBody>
          <a:bodyPr wrap="square">
            <a:spAutoFit/>
          </a:bodyPr>
          <a:lstStyle/>
          <a:p>
            <a:pPr marL="557213" lvl="1" indent="-214313">
              <a:buFont typeface="Arial" panose="020B0604020202020204" pitchFamily="34" charset="0"/>
              <a:buChar char="•"/>
            </a:pPr>
            <a:r>
              <a:rPr lang="en-US" sz="1350" dirty="0">
                <a:latin typeface="Chalkboard" panose="03050602040202020205" pitchFamily="66" charset="77"/>
              </a:rPr>
              <a:t>May retry the transition, and only if it fails X times, run the compensation.</a:t>
            </a:r>
          </a:p>
        </p:txBody>
      </p:sp>
      <p:sp>
        <p:nvSpPr>
          <p:cNvPr id="10" name="TextBox 9">
            <a:extLst>
              <a:ext uri="{FF2B5EF4-FFF2-40B4-BE49-F238E27FC236}">
                <a16:creationId xmlns:a16="http://schemas.microsoft.com/office/drawing/2014/main" id="{46285564-61F4-D7B8-CE4B-75324EFD3E93}"/>
              </a:ext>
            </a:extLst>
          </p:cNvPr>
          <p:cNvSpPr txBox="1"/>
          <p:nvPr/>
        </p:nvSpPr>
        <p:spPr>
          <a:xfrm>
            <a:off x="367749" y="2890864"/>
            <a:ext cx="7704233" cy="300082"/>
          </a:xfrm>
          <a:prstGeom prst="rect">
            <a:avLst/>
          </a:prstGeom>
          <a:noFill/>
        </p:spPr>
        <p:txBody>
          <a:bodyPr wrap="square">
            <a:spAutoFit/>
          </a:bodyPr>
          <a:lstStyle/>
          <a:p>
            <a:pPr marL="557213" lvl="1" indent="-214313">
              <a:buFont typeface="Arial" panose="020B0604020202020204" pitchFamily="34" charset="0"/>
              <a:buChar char="•"/>
            </a:pPr>
            <a:r>
              <a:rPr lang="en-US" sz="1350" dirty="0">
                <a:latin typeface="Chalkboard" panose="03050602040202020205" pitchFamily="66" charset="77"/>
              </a:rPr>
              <a:t>On fault, transition to a faulted state and initiate compensating flow to the “safe” state.</a:t>
            </a:r>
          </a:p>
        </p:txBody>
      </p:sp>
      <p:sp>
        <p:nvSpPr>
          <p:cNvPr id="12" name="TextBox 11">
            <a:extLst>
              <a:ext uri="{FF2B5EF4-FFF2-40B4-BE49-F238E27FC236}">
                <a16:creationId xmlns:a16="http://schemas.microsoft.com/office/drawing/2014/main" id="{4460ACA7-7715-8BE2-0CFC-76C9D1958C39}"/>
              </a:ext>
            </a:extLst>
          </p:cNvPr>
          <p:cNvSpPr txBox="1"/>
          <p:nvPr/>
        </p:nvSpPr>
        <p:spPr>
          <a:xfrm>
            <a:off x="367749" y="3208027"/>
            <a:ext cx="7911547" cy="507831"/>
          </a:xfrm>
          <a:prstGeom prst="rect">
            <a:avLst/>
          </a:prstGeom>
          <a:noFill/>
        </p:spPr>
        <p:txBody>
          <a:bodyPr wrap="square">
            <a:spAutoFit/>
          </a:bodyPr>
          <a:lstStyle/>
          <a:p>
            <a:pPr marL="557213" lvl="1" indent="-214313">
              <a:buFont typeface="Arial" panose="020B0604020202020204" pitchFamily="34" charset="0"/>
              <a:buChar char="•"/>
            </a:pPr>
            <a:r>
              <a:rPr lang="en-US" sz="1350" dirty="0">
                <a:latin typeface="Chalkboard" panose="03050602040202020205" pitchFamily="66" charset="77"/>
              </a:rPr>
              <a:t>Typically, this involves reversing actions that have occurred so far; write an “undo” for each “do”.</a:t>
            </a:r>
          </a:p>
        </p:txBody>
      </p:sp>
      <p:sp>
        <p:nvSpPr>
          <p:cNvPr id="14" name="TextBox 13">
            <a:extLst>
              <a:ext uri="{FF2B5EF4-FFF2-40B4-BE49-F238E27FC236}">
                <a16:creationId xmlns:a16="http://schemas.microsoft.com/office/drawing/2014/main" id="{04056D2E-DB0E-C6A9-E0B6-02FA7A744758}"/>
              </a:ext>
            </a:extLst>
          </p:cNvPr>
          <p:cNvSpPr txBox="1"/>
          <p:nvPr/>
        </p:nvSpPr>
        <p:spPr>
          <a:xfrm>
            <a:off x="367748" y="3749091"/>
            <a:ext cx="7704234" cy="300082"/>
          </a:xfrm>
          <a:prstGeom prst="rect">
            <a:avLst/>
          </a:prstGeom>
          <a:noFill/>
        </p:spPr>
        <p:txBody>
          <a:bodyPr wrap="square">
            <a:spAutoFit/>
          </a:bodyPr>
          <a:lstStyle/>
          <a:p>
            <a:pPr marL="557213" lvl="1" indent="-214313">
              <a:buFont typeface="Arial" panose="020B0604020202020204" pitchFamily="34" charset="0"/>
              <a:buChar char="•"/>
            </a:pPr>
            <a:r>
              <a:rPr lang="en-US" sz="1350" dirty="0">
                <a:latin typeface="Chalkboard" panose="03050602040202020205" pitchFamily="66" charset="77"/>
              </a:rPr>
              <a:t>Requires </a:t>
            </a:r>
            <a:r>
              <a:rPr lang="en-US" sz="1350" i="1" dirty="0">
                <a:latin typeface="Chalkboard" panose="03050602040202020205" pitchFamily="66" charset="77"/>
              </a:rPr>
              <a:t>durable execution</a:t>
            </a:r>
            <a:r>
              <a:rPr lang="en-US" sz="1350" dirty="0">
                <a:latin typeface="Chalkboard" panose="03050602040202020205" pitchFamily="66" charset="77"/>
              </a:rPr>
              <a:t> – if we fault partway through, on restart, we can resume.</a:t>
            </a:r>
          </a:p>
        </p:txBody>
      </p:sp>
    </p:spTree>
    <p:extLst>
      <p:ext uri="{BB962C8B-B14F-4D97-AF65-F5344CB8AC3E}">
        <p14:creationId xmlns:p14="http://schemas.microsoft.com/office/powerpoint/2010/main" val="308085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14"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89337-95EF-AF43-B2BA-77CF41B9DE84}"/>
              </a:ext>
            </a:extLst>
          </p:cNvPr>
          <p:cNvSpPr>
            <a:spLocks noGrp="1"/>
          </p:cNvSpPr>
          <p:nvPr>
            <p:ph type="title"/>
          </p:nvPr>
        </p:nvSpPr>
        <p:spPr/>
        <p:txBody>
          <a:bodyPr>
            <a:normAutofit fontScale="90000"/>
          </a:bodyPr>
          <a:lstStyle/>
          <a:p>
            <a:r>
              <a:rPr lang="en-GB" dirty="0">
                <a:latin typeface="Chalkboard" panose="03050602040202020205" pitchFamily="66" charset="77"/>
              </a:rPr>
              <a:t>Routing Slip + Activity State Updates</a:t>
            </a:r>
          </a:p>
        </p:txBody>
      </p:sp>
      <p:sp>
        <p:nvSpPr>
          <p:cNvPr id="3" name="Content Placeholder 2">
            <a:extLst>
              <a:ext uri="{FF2B5EF4-FFF2-40B4-BE49-F238E27FC236}">
                <a16:creationId xmlns:a16="http://schemas.microsoft.com/office/drawing/2014/main" id="{756704AD-B92E-914F-8758-694C55C18725}"/>
              </a:ext>
            </a:extLst>
          </p:cNvPr>
          <p:cNvSpPr>
            <a:spLocks noGrp="1"/>
          </p:cNvSpPr>
          <p:nvPr>
            <p:ph idx="1"/>
          </p:nvPr>
        </p:nvSpPr>
        <p:spPr>
          <a:xfrm>
            <a:off x="459486" y="2143899"/>
            <a:ext cx="7990184" cy="611725"/>
          </a:xfrm>
        </p:spPr>
        <p:txBody>
          <a:bodyPr>
            <a:noAutofit/>
          </a:bodyPr>
          <a:lstStyle/>
          <a:p>
            <a:pPr marL="0" indent="0">
              <a:buNone/>
            </a:pPr>
            <a:r>
              <a:rPr lang="en-US" sz="1800" dirty="0">
                <a:latin typeface="Chalkboard" panose="03050602040202020205" pitchFamily="66" charset="77"/>
              </a:rPr>
              <a:t>If we want to distribute steps in the sequence, we need to transport the activity state in the message.</a:t>
            </a:r>
          </a:p>
        </p:txBody>
      </p:sp>
      <p:sp>
        <p:nvSpPr>
          <p:cNvPr id="5" name="TextBox 4">
            <a:extLst>
              <a:ext uri="{FF2B5EF4-FFF2-40B4-BE49-F238E27FC236}">
                <a16:creationId xmlns:a16="http://schemas.microsoft.com/office/drawing/2014/main" id="{1E05AE04-B499-5337-FE4A-7F9C18887AFA}"/>
              </a:ext>
            </a:extLst>
          </p:cNvPr>
          <p:cNvSpPr txBox="1"/>
          <p:nvPr/>
        </p:nvSpPr>
        <p:spPr>
          <a:xfrm>
            <a:off x="606287" y="2954407"/>
            <a:ext cx="7235687" cy="300082"/>
          </a:xfrm>
          <a:prstGeom prst="rect">
            <a:avLst/>
          </a:prstGeom>
          <a:noFill/>
        </p:spPr>
        <p:txBody>
          <a:bodyPr wrap="square" rtlCol="0">
            <a:spAutoFit/>
          </a:bodyPr>
          <a:lstStyle/>
          <a:p>
            <a:pPr marL="214313" indent="-214313">
              <a:buFont typeface="Arial" panose="020B0604020202020204" pitchFamily="34" charset="0"/>
              <a:buChar char="•"/>
            </a:pPr>
            <a:r>
              <a:rPr lang="en-GB" sz="1350" dirty="0">
                <a:latin typeface="Chalkboard" panose="03050602040202020205" pitchFamily="66" charset="77"/>
              </a:rPr>
              <a:t>A routing slip is an envelope that indicates the activity state (next step, context, etc.).</a:t>
            </a:r>
          </a:p>
        </p:txBody>
      </p:sp>
      <p:sp>
        <p:nvSpPr>
          <p:cNvPr id="6" name="TextBox 5">
            <a:extLst>
              <a:ext uri="{FF2B5EF4-FFF2-40B4-BE49-F238E27FC236}">
                <a16:creationId xmlns:a16="http://schemas.microsoft.com/office/drawing/2014/main" id="{417D9AE1-D6E1-2B0E-2FFC-0AE948780D7D}"/>
              </a:ext>
            </a:extLst>
          </p:cNvPr>
          <p:cNvSpPr txBox="1"/>
          <p:nvPr/>
        </p:nvSpPr>
        <p:spPr>
          <a:xfrm>
            <a:off x="606287" y="3349596"/>
            <a:ext cx="7235687" cy="300082"/>
          </a:xfrm>
          <a:prstGeom prst="rect">
            <a:avLst/>
          </a:prstGeom>
          <a:noFill/>
        </p:spPr>
        <p:txBody>
          <a:bodyPr wrap="square" rtlCol="0">
            <a:spAutoFit/>
          </a:bodyPr>
          <a:lstStyle/>
          <a:p>
            <a:pPr marL="214313" indent="-214313">
              <a:buFont typeface="Arial" panose="020B0604020202020204" pitchFamily="34" charset="0"/>
              <a:buChar char="•"/>
            </a:pPr>
            <a:r>
              <a:rPr lang="en-GB" sz="1350" dirty="0">
                <a:latin typeface="Chalkboard" panose="03050602040202020205" pitchFamily="66" charset="77"/>
              </a:rPr>
              <a:t>Think of it as “Message As the Engine of Application State” </a:t>
            </a:r>
          </a:p>
        </p:txBody>
      </p:sp>
      <p:sp>
        <p:nvSpPr>
          <p:cNvPr id="7" name="TextBox 6">
            <a:extLst>
              <a:ext uri="{FF2B5EF4-FFF2-40B4-BE49-F238E27FC236}">
                <a16:creationId xmlns:a16="http://schemas.microsoft.com/office/drawing/2014/main" id="{0A45BE57-F910-14F9-BA38-26713924C6F6}"/>
              </a:ext>
            </a:extLst>
          </p:cNvPr>
          <p:cNvSpPr txBox="1"/>
          <p:nvPr/>
        </p:nvSpPr>
        <p:spPr>
          <a:xfrm>
            <a:off x="606287" y="3744785"/>
            <a:ext cx="7235687" cy="507831"/>
          </a:xfrm>
          <a:prstGeom prst="rect">
            <a:avLst/>
          </a:prstGeom>
          <a:noFill/>
        </p:spPr>
        <p:txBody>
          <a:bodyPr wrap="square" rtlCol="0">
            <a:spAutoFit/>
          </a:bodyPr>
          <a:lstStyle/>
          <a:p>
            <a:pPr marL="214313" indent="-214313">
              <a:buFont typeface="Arial" panose="020B0604020202020204" pitchFamily="34" charset="0"/>
              <a:buChar char="•"/>
            </a:pPr>
            <a:r>
              <a:rPr lang="en-GB" sz="1350" dirty="0">
                <a:latin typeface="Chalkboard" panose="03050602040202020205" pitchFamily="66" charset="77"/>
              </a:rPr>
              <a:t>The handler updates the state when work is done and forwards according to the routing slip. Then acks.</a:t>
            </a:r>
          </a:p>
        </p:txBody>
      </p:sp>
      <p:sp>
        <p:nvSpPr>
          <p:cNvPr id="8" name="TextBox 7">
            <a:extLst>
              <a:ext uri="{FF2B5EF4-FFF2-40B4-BE49-F238E27FC236}">
                <a16:creationId xmlns:a16="http://schemas.microsoft.com/office/drawing/2014/main" id="{43F4B735-25EB-A7E7-FA3F-2F67E2D66557}"/>
              </a:ext>
            </a:extLst>
          </p:cNvPr>
          <p:cNvSpPr txBox="1"/>
          <p:nvPr/>
        </p:nvSpPr>
        <p:spPr>
          <a:xfrm>
            <a:off x="606287" y="4425615"/>
            <a:ext cx="7235687" cy="300082"/>
          </a:xfrm>
          <a:prstGeom prst="rect">
            <a:avLst/>
          </a:prstGeom>
          <a:noFill/>
        </p:spPr>
        <p:txBody>
          <a:bodyPr wrap="square" rtlCol="0">
            <a:spAutoFit/>
          </a:bodyPr>
          <a:lstStyle/>
          <a:p>
            <a:pPr marL="214313" indent="-214313">
              <a:buFont typeface="Arial" panose="020B0604020202020204" pitchFamily="34" charset="0"/>
              <a:buChar char="•"/>
            </a:pPr>
            <a:r>
              <a:rPr lang="en-GB" sz="1350" dirty="0">
                <a:latin typeface="Chalkboard" panose="03050602040202020205" pitchFamily="66" charset="77"/>
              </a:rPr>
              <a:t>Complex if “next” is dynamic routing, as the code must understand how to execute.</a:t>
            </a:r>
          </a:p>
        </p:txBody>
      </p:sp>
      <p:sp>
        <p:nvSpPr>
          <p:cNvPr id="9" name="TextBox 8">
            <a:extLst>
              <a:ext uri="{FF2B5EF4-FFF2-40B4-BE49-F238E27FC236}">
                <a16:creationId xmlns:a16="http://schemas.microsoft.com/office/drawing/2014/main" id="{57B79272-1BE7-9504-197C-D4E9C02B13CE}"/>
              </a:ext>
            </a:extLst>
          </p:cNvPr>
          <p:cNvSpPr txBox="1"/>
          <p:nvPr/>
        </p:nvSpPr>
        <p:spPr>
          <a:xfrm>
            <a:off x="606287" y="4898695"/>
            <a:ext cx="7235687" cy="300082"/>
          </a:xfrm>
          <a:prstGeom prst="rect">
            <a:avLst/>
          </a:prstGeom>
          <a:noFill/>
        </p:spPr>
        <p:txBody>
          <a:bodyPr wrap="square" rtlCol="0">
            <a:spAutoFit/>
          </a:bodyPr>
          <a:lstStyle/>
          <a:p>
            <a:pPr marL="214313" indent="-214313">
              <a:buFont typeface="Arial" panose="020B0604020202020204" pitchFamily="34" charset="0"/>
              <a:buChar char="•"/>
            </a:pPr>
            <a:r>
              <a:rPr lang="en-GB" sz="1350" dirty="0">
                <a:latin typeface="Chalkboard" panose="03050602040202020205" pitchFamily="66" charset="77"/>
              </a:rPr>
              <a:t>Complex because you are distributing the steps, hard to observe [</a:t>
            </a:r>
            <a:r>
              <a:rPr lang="en-GB" sz="1350" dirty="0" err="1">
                <a:latin typeface="Chalkboard" panose="03050602040202020205" pitchFamily="66" charset="77"/>
              </a:rPr>
              <a:t>Otel</a:t>
            </a:r>
            <a:r>
              <a:rPr lang="en-GB" sz="1350" dirty="0">
                <a:latin typeface="Chalkboard" panose="03050602040202020205" pitchFamily="66" charset="77"/>
              </a:rPr>
              <a:t>]</a:t>
            </a:r>
          </a:p>
        </p:txBody>
      </p:sp>
    </p:spTree>
    <p:extLst>
      <p:ext uri="{BB962C8B-B14F-4D97-AF65-F5344CB8AC3E}">
        <p14:creationId xmlns:p14="http://schemas.microsoft.com/office/powerpoint/2010/main" val="193444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32971F-7749-267C-0722-30DA90B1EA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F217A4-8850-5E2D-72BC-AEE6B7312DC0}"/>
              </a:ext>
            </a:extLst>
          </p:cNvPr>
          <p:cNvSpPr>
            <a:spLocks noGrp="1"/>
          </p:cNvSpPr>
          <p:nvPr>
            <p:ph type="title"/>
          </p:nvPr>
        </p:nvSpPr>
        <p:spPr/>
        <p:txBody>
          <a:bodyPr>
            <a:normAutofit fontScale="90000"/>
          </a:bodyPr>
          <a:lstStyle/>
          <a:p>
            <a:r>
              <a:rPr lang="en-GB" dirty="0">
                <a:latin typeface="Chalkboard" panose="03050602040202020205" pitchFamily="66" charset="77"/>
              </a:rPr>
              <a:t>(Fault) Routing Slip + Activity State Updates</a:t>
            </a:r>
          </a:p>
        </p:txBody>
      </p:sp>
      <p:sp>
        <p:nvSpPr>
          <p:cNvPr id="3" name="Content Placeholder 2">
            <a:extLst>
              <a:ext uri="{FF2B5EF4-FFF2-40B4-BE49-F238E27FC236}">
                <a16:creationId xmlns:a16="http://schemas.microsoft.com/office/drawing/2014/main" id="{DF7A2D1C-ADD4-A05B-B995-C03CF551EB1A}"/>
              </a:ext>
            </a:extLst>
          </p:cNvPr>
          <p:cNvSpPr>
            <a:spLocks noGrp="1"/>
          </p:cNvSpPr>
          <p:nvPr>
            <p:ph idx="1"/>
          </p:nvPr>
        </p:nvSpPr>
        <p:spPr>
          <a:xfrm>
            <a:off x="457200" y="1948131"/>
            <a:ext cx="7990184" cy="611725"/>
          </a:xfrm>
        </p:spPr>
        <p:txBody>
          <a:bodyPr>
            <a:normAutofit/>
          </a:bodyPr>
          <a:lstStyle/>
          <a:p>
            <a:pPr marL="0" indent="0">
              <a:buNone/>
            </a:pPr>
            <a:r>
              <a:rPr lang="en-US" sz="1800" dirty="0">
                <a:latin typeface="Chalkboard" panose="03050602040202020205" pitchFamily="66" charset="77"/>
              </a:rPr>
              <a:t>How do we handle compensation flows?</a:t>
            </a:r>
          </a:p>
        </p:txBody>
      </p:sp>
      <p:sp>
        <p:nvSpPr>
          <p:cNvPr id="5" name="TextBox 4">
            <a:extLst>
              <a:ext uri="{FF2B5EF4-FFF2-40B4-BE49-F238E27FC236}">
                <a16:creationId xmlns:a16="http://schemas.microsoft.com/office/drawing/2014/main" id="{CC4BFFE8-13CF-07D4-B7D2-114482390432}"/>
              </a:ext>
            </a:extLst>
          </p:cNvPr>
          <p:cNvSpPr txBox="1"/>
          <p:nvPr/>
        </p:nvSpPr>
        <p:spPr>
          <a:xfrm>
            <a:off x="606287" y="2617124"/>
            <a:ext cx="7235687" cy="300082"/>
          </a:xfrm>
          <a:prstGeom prst="rect">
            <a:avLst/>
          </a:prstGeom>
          <a:noFill/>
        </p:spPr>
        <p:txBody>
          <a:bodyPr wrap="square" rtlCol="0">
            <a:spAutoFit/>
          </a:bodyPr>
          <a:lstStyle/>
          <a:p>
            <a:pPr marL="214313" indent="-214313">
              <a:buFont typeface="Arial" panose="020B0604020202020204" pitchFamily="34" charset="0"/>
              <a:buChar char="•"/>
            </a:pPr>
            <a:r>
              <a:rPr lang="en-GB" sz="1350" dirty="0">
                <a:latin typeface="Chalkboard" panose="03050602040202020205" pitchFamily="66" charset="77"/>
              </a:rPr>
              <a:t>Next is now the fault next, from this step; what do we need to reverse.</a:t>
            </a:r>
          </a:p>
        </p:txBody>
      </p:sp>
      <p:sp>
        <p:nvSpPr>
          <p:cNvPr id="6" name="TextBox 5">
            <a:extLst>
              <a:ext uri="{FF2B5EF4-FFF2-40B4-BE49-F238E27FC236}">
                <a16:creationId xmlns:a16="http://schemas.microsoft.com/office/drawing/2014/main" id="{B20B58E6-058E-BE19-3115-2802FE71E3BE}"/>
              </a:ext>
            </a:extLst>
          </p:cNvPr>
          <p:cNvSpPr txBox="1"/>
          <p:nvPr/>
        </p:nvSpPr>
        <p:spPr>
          <a:xfrm>
            <a:off x="606287" y="3090349"/>
            <a:ext cx="7235687" cy="300082"/>
          </a:xfrm>
          <a:prstGeom prst="rect">
            <a:avLst/>
          </a:prstGeom>
          <a:noFill/>
        </p:spPr>
        <p:txBody>
          <a:bodyPr wrap="square" rtlCol="0">
            <a:spAutoFit/>
          </a:bodyPr>
          <a:lstStyle/>
          <a:p>
            <a:pPr marL="214313" indent="-214313">
              <a:buFont typeface="Arial" panose="020B0604020202020204" pitchFamily="34" charset="0"/>
              <a:buChar char="•"/>
            </a:pPr>
            <a:r>
              <a:rPr lang="en-GB" sz="1350" dirty="0">
                <a:latin typeface="Chalkboard" panose="03050602040202020205" pitchFamily="66" charset="77"/>
              </a:rPr>
              <a:t>Context is “faulted”</a:t>
            </a:r>
          </a:p>
        </p:txBody>
      </p:sp>
      <p:sp>
        <p:nvSpPr>
          <p:cNvPr id="7" name="TextBox 6">
            <a:extLst>
              <a:ext uri="{FF2B5EF4-FFF2-40B4-BE49-F238E27FC236}">
                <a16:creationId xmlns:a16="http://schemas.microsoft.com/office/drawing/2014/main" id="{1E75E1E9-07D2-424A-82FB-4B175E25107F}"/>
              </a:ext>
            </a:extLst>
          </p:cNvPr>
          <p:cNvSpPr txBox="1"/>
          <p:nvPr/>
        </p:nvSpPr>
        <p:spPr>
          <a:xfrm>
            <a:off x="606287" y="3563430"/>
            <a:ext cx="7235687" cy="507831"/>
          </a:xfrm>
          <a:prstGeom prst="rect">
            <a:avLst/>
          </a:prstGeom>
          <a:noFill/>
        </p:spPr>
        <p:txBody>
          <a:bodyPr wrap="square" rtlCol="0">
            <a:spAutoFit/>
          </a:bodyPr>
          <a:lstStyle/>
          <a:p>
            <a:pPr marL="214313" indent="-214313">
              <a:buFont typeface="Arial" panose="020B0604020202020204" pitchFamily="34" charset="0"/>
              <a:buChar char="•"/>
            </a:pPr>
            <a:r>
              <a:rPr lang="en-GB" sz="1350" dirty="0">
                <a:latin typeface="Chalkboard" panose="03050602040202020205" pitchFamily="66" charset="77"/>
              </a:rPr>
              <a:t>The handler updates the state when work is done and forwards according to the routing slip. Then acks.</a:t>
            </a:r>
          </a:p>
        </p:txBody>
      </p:sp>
    </p:spTree>
    <p:extLst>
      <p:ext uri="{BB962C8B-B14F-4D97-AF65-F5344CB8AC3E}">
        <p14:creationId xmlns:p14="http://schemas.microsoft.com/office/powerpoint/2010/main" val="2568791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962"/>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(Query-Result)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16</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62874" y="2937332"/>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24576" y="2937341"/>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42638" y="307440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75364" y="2645078"/>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44760" y="2706500"/>
            <a:ext cx="1314427" cy="253916"/>
          </a:xfrm>
          <a:prstGeom prst="rect">
            <a:avLst/>
          </a:prstGeom>
          <a:noFill/>
        </p:spPr>
        <p:txBody>
          <a:bodyPr wrap="square" rtlCol="0">
            <a:spAutoFit/>
          </a:bodyPr>
          <a:lstStyle/>
          <a:p>
            <a:r>
              <a:rPr lang="en-GB" sz="1050" dirty="0"/>
              <a:t>1.1 </a:t>
            </a:r>
            <a:r>
              <a:rPr lang="en-GB" sz="1050" dirty="0" err="1"/>
              <a:t>getdeliveryfees</a:t>
            </a:r>
            <a:r>
              <a:rPr lang="en-GB" sz="1050" dirty="0"/>
              <a: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42638" y="324854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75364" y="352240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75364" y="3626118"/>
            <a:ext cx="1187905" cy="253916"/>
          </a:xfrm>
          <a:prstGeom prst="rect">
            <a:avLst/>
          </a:prstGeom>
          <a:noFill/>
        </p:spPr>
        <p:txBody>
          <a:bodyPr wrap="square" rtlCol="0">
            <a:spAutoFit/>
          </a:bodyPr>
          <a:lstStyle/>
          <a:p>
            <a:r>
              <a:rPr lang="en-GB" sz="1050" dirty="0"/>
              <a:t>1.2 </a:t>
            </a:r>
            <a:r>
              <a:rPr lang="en-GB" sz="1050" dirty="0" err="1"/>
              <a:t>deliverfee</a:t>
            </a:r>
            <a:r>
              <a:rPr lang="en-GB" sz="1050" dirty="0"/>
              <a: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11886" y="3005210"/>
            <a:ext cx="881743"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73587" y="3018028"/>
            <a:ext cx="881743" cy="300082"/>
          </a:xfrm>
          <a:prstGeom prst="rect">
            <a:avLst/>
          </a:prstGeom>
          <a:noFill/>
        </p:spPr>
        <p:txBody>
          <a:bodyPr wrap="square" rtlCol="0">
            <a:spAutoFit/>
          </a:bodyPr>
          <a:lstStyle/>
          <a:p>
            <a:r>
              <a:rPr lang="en-GB" sz="1350" dirty="0"/>
              <a:t>:Delivery</a:t>
            </a:r>
          </a:p>
        </p:txBody>
      </p:sp>
      <p:sp>
        <p:nvSpPr>
          <p:cNvPr id="9" name="TextBox 8">
            <a:extLst>
              <a:ext uri="{FF2B5EF4-FFF2-40B4-BE49-F238E27FC236}">
                <a16:creationId xmlns:a16="http://schemas.microsoft.com/office/drawing/2014/main" id="{75FF5848-40F3-6484-B5F5-4AD7B4A4A892}"/>
              </a:ext>
            </a:extLst>
          </p:cNvPr>
          <p:cNvSpPr txBox="1"/>
          <p:nvPr/>
        </p:nvSpPr>
        <p:spPr>
          <a:xfrm>
            <a:off x="687373" y="4108519"/>
            <a:ext cx="251145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can support the Query-Result pattern; a requestor triggers a query on the provider and gets a result</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C6BA4B34-452C-1169-BD83-418093D3BF67}"/>
              </a:ext>
            </a:extLst>
          </p:cNvPr>
          <p:cNvSpPr txBox="1"/>
          <p:nvPr/>
        </p:nvSpPr>
        <p:spPr>
          <a:xfrm>
            <a:off x="886811" y="1695574"/>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items for purchase by a customer of our ecommerce site</a:t>
            </a:r>
          </a:p>
        </p:txBody>
      </p:sp>
      <p:cxnSp>
        <p:nvCxnSpPr>
          <p:cNvPr id="15" name="Straight Arrow Connector 14">
            <a:extLst>
              <a:ext uri="{FF2B5EF4-FFF2-40B4-BE49-F238E27FC236}">
                <a16:creationId xmlns:a16="http://schemas.microsoft.com/office/drawing/2014/main" id="{80D32098-6DF8-5E03-48F5-00654E952997}"/>
              </a:ext>
            </a:extLst>
          </p:cNvPr>
          <p:cNvCxnSpPr>
            <a:cxnSpLocks/>
            <a:stCxn id="10" idx="2"/>
          </p:cNvCxnSpPr>
          <p:nvPr/>
        </p:nvCxnSpPr>
        <p:spPr>
          <a:xfrm>
            <a:off x="1719568" y="2618904"/>
            <a:ext cx="926653" cy="3130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72BA403-6892-AB7B-B27B-98AC86028E56}"/>
              </a:ext>
            </a:extLst>
          </p:cNvPr>
          <p:cNvSpPr txBox="1"/>
          <p:nvPr/>
        </p:nvSpPr>
        <p:spPr>
          <a:xfrm>
            <a:off x="3541712" y="1847579"/>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Query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asking for delivery fees for this basket</a:t>
            </a:r>
          </a:p>
        </p:txBody>
      </p:sp>
      <p:cxnSp>
        <p:nvCxnSpPr>
          <p:cNvPr id="18" name="Straight Arrow Connector 17">
            <a:extLst>
              <a:ext uri="{FF2B5EF4-FFF2-40B4-BE49-F238E27FC236}">
                <a16:creationId xmlns:a16="http://schemas.microsoft.com/office/drawing/2014/main" id="{51F3AD20-2588-8B21-B3CD-2C078DF4CF23}"/>
              </a:ext>
            </a:extLst>
          </p:cNvPr>
          <p:cNvCxnSpPr>
            <a:cxnSpLocks/>
            <a:stCxn id="16" idx="2"/>
          </p:cNvCxnSpPr>
          <p:nvPr/>
        </p:nvCxnSpPr>
        <p:spPr>
          <a:xfrm>
            <a:off x="4374469" y="2563160"/>
            <a:ext cx="156811" cy="304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C291A6B-53FB-F315-4463-10BCEAADD4C9}"/>
              </a:ext>
            </a:extLst>
          </p:cNvPr>
          <p:cNvSpPr txBox="1"/>
          <p:nvPr/>
        </p:nvSpPr>
        <p:spPr>
          <a:xfrm>
            <a:off x="6908560" y="1485047"/>
            <a:ext cx="1665514"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Determines the delivery fee based on store and items in the basket</a:t>
            </a:r>
          </a:p>
        </p:txBody>
      </p:sp>
      <p:cxnSp>
        <p:nvCxnSpPr>
          <p:cNvPr id="21" name="Straight Arrow Connector 20">
            <a:extLst>
              <a:ext uri="{FF2B5EF4-FFF2-40B4-BE49-F238E27FC236}">
                <a16:creationId xmlns:a16="http://schemas.microsoft.com/office/drawing/2014/main" id="{2837A43E-C022-1891-D140-34C7F60191FD}"/>
              </a:ext>
            </a:extLst>
          </p:cNvPr>
          <p:cNvCxnSpPr>
            <a:cxnSpLocks/>
            <a:stCxn id="20" idx="2"/>
          </p:cNvCxnSpPr>
          <p:nvPr/>
        </p:nvCxnSpPr>
        <p:spPr>
          <a:xfrm flipH="1">
            <a:off x="7308580" y="2616126"/>
            <a:ext cx="432737" cy="112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A9190E3-7E91-B468-F26B-203009410BD9}"/>
              </a:ext>
            </a:extLst>
          </p:cNvPr>
          <p:cNvSpPr txBox="1"/>
          <p:nvPr/>
        </p:nvSpPr>
        <p:spPr>
          <a:xfrm>
            <a:off x="4851160" y="4367410"/>
            <a:ext cx="1665514" cy="923330"/>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Result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the fee for the current state of the basket</a:t>
            </a:r>
          </a:p>
        </p:txBody>
      </p:sp>
      <p:cxnSp>
        <p:nvCxnSpPr>
          <p:cNvPr id="24" name="Straight Arrow Connector 23">
            <a:extLst>
              <a:ext uri="{FF2B5EF4-FFF2-40B4-BE49-F238E27FC236}">
                <a16:creationId xmlns:a16="http://schemas.microsoft.com/office/drawing/2014/main" id="{335C2948-50D9-60DB-3F29-62C0ECE26C30}"/>
              </a:ext>
            </a:extLst>
          </p:cNvPr>
          <p:cNvCxnSpPr>
            <a:cxnSpLocks/>
            <a:stCxn id="22" idx="0"/>
          </p:cNvCxnSpPr>
          <p:nvPr/>
        </p:nvCxnSpPr>
        <p:spPr>
          <a:xfrm flipH="1" flipV="1">
            <a:off x="4895217" y="3913433"/>
            <a:ext cx="788700" cy="4539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020740"/>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28805-6E47-BBD4-7C13-6C666BA65E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3432FB-B915-3272-3660-914F972FEA00}"/>
              </a:ext>
            </a:extLst>
          </p:cNvPr>
          <p:cNvSpPr>
            <a:spLocks noGrp="1"/>
          </p:cNvSpPr>
          <p:nvPr>
            <p:ph type="title"/>
          </p:nvPr>
        </p:nvSpPr>
        <p:spPr/>
        <p:txBody>
          <a:bodyPr>
            <a:normAutofit fontScale="90000"/>
          </a:bodyPr>
          <a:lstStyle/>
          <a:p>
            <a:r>
              <a:rPr lang="en-GB" dirty="0">
                <a:latin typeface="Chalkboard" panose="03050602040202020205" pitchFamily="66" charset="77"/>
              </a:rPr>
              <a:t>Workflow Engines + Activity State Updates</a:t>
            </a:r>
            <a:endParaRPr lang="en-US" dirty="0">
              <a:latin typeface="Chalkboard" panose="03050602040202020205" pitchFamily="66" charset="77"/>
            </a:endParaRPr>
          </a:p>
        </p:txBody>
      </p:sp>
      <p:sp>
        <p:nvSpPr>
          <p:cNvPr id="5" name="Content Placeholder 2">
            <a:extLst>
              <a:ext uri="{FF2B5EF4-FFF2-40B4-BE49-F238E27FC236}">
                <a16:creationId xmlns:a16="http://schemas.microsoft.com/office/drawing/2014/main" id="{D3A8D281-B024-8B88-40F7-82D3973FD565}"/>
              </a:ext>
            </a:extLst>
          </p:cNvPr>
          <p:cNvSpPr>
            <a:spLocks noGrp="1"/>
          </p:cNvSpPr>
          <p:nvPr>
            <p:ph idx="1"/>
          </p:nvPr>
        </p:nvSpPr>
        <p:spPr>
          <a:xfrm>
            <a:off x="457200" y="1846943"/>
            <a:ext cx="7990184" cy="777612"/>
          </a:xfrm>
        </p:spPr>
        <p:txBody>
          <a:bodyPr>
            <a:normAutofit/>
          </a:bodyPr>
          <a:lstStyle/>
          <a:p>
            <a:pPr marL="0" indent="0">
              <a:buNone/>
            </a:pPr>
            <a:r>
              <a:rPr lang="en-US" sz="1800" dirty="0">
                <a:latin typeface="Chalkboard" panose="03050602040202020205" pitchFamily="66" charset="77"/>
              </a:rPr>
              <a:t>When we want more than just state transitions (split, join, merge, choice, etc.), use a workflow engine.</a:t>
            </a:r>
          </a:p>
        </p:txBody>
      </p:sp>
      <p:sp>
        <p:nvSpPr>
          <p:cNvPr id="6" name="TextBox 5">
            <a:extLst>
              <a:ext uri="{FF2B5EF4-FFF2-40B4-BE49-F238E27FC236}">
                <a16:creationId xmlns:a16="http://schemas.microsoft.com/office/drawing/2014/main" id="{8ED3D2E4-2F22-9D59-AE52-EE97721C0A1E}"/>
              </a:ext>
            </a:extLst>
          </p:cNvPr>
          <p:cNvSpPr txBox="1"/>
          <p:nvPr/>
        </p:nvSpPr>
        <p:spPr>
          <a:xfrm>
            <a:off x="459485" y="2811526"/>
            <a:ext cx="7653131" cy="300082"/>
          </a:xfrm>
          <a:prstGeom prst="rect">
            <a:avLst/>
          </a:prstGeom>
          <a:noFill/>
        </p:spPr>
        <p:txBody>
          <a:bodyPr wrap="square">
            <a:spAutoFit/>
          </a:bodyPr>
          <a:lstStyle/>
          <a:p>
            <a:pPr marL="557213" lvl="1" indent="-214313">
              <a:buFont typeface="Arial" panose="020B0604020202020204" pitchFamily="34" charset="0"/>
              <a:buChar char="•"/>
            </a:pPr>
            <a:r>
              <a:rPr lang="en-US" sz="1350" dirty="0">
                <a:latin typeface="Chalkboard" panose="03050602040202020205" pitchFamily="66" charset="77"/>
              </a:rPr>
              <a:t>A workflow engine explicitly models a sequence of activities and gateways.</a:t>
            </a:r>
          </a:p>
        </p:txBody>
      </p:sp>
      <p:sp>
        <p:nvSpPr>
          <p:cNvPr id="7" name="TextBox 6">
            <a:extLst>
              <a:ext uri="{FF2B5EF4-FFF2-40B4-BE49-F238E27FC236}">
                <a16:creationId xmlns:a16="http://schemas.microsoft.com/office/drawing/2014/main" id="{AEC4BB5C-37E9-F305-3375-AC5A50BBCAFA}"/>
              </a:ext>
            </a:extLst>
          </p:cNvPr>
          <p:cNvSpPr txBox="1"/>
          <p:nvPr/>
        </p:nvSpPr>
        <p:spPr>
          <a:xfrm>
            <a:off x="119270" y="3143005"/>
            <a:ext cx="7285383" cy="300082"/>
          </a:xfrm>
          <a:prstGeom prst="rect">
            <a:avLst/>
          </a:prstGeom>
          <a:noFill/>
        </p:spPr>
        <p:txBody>
          <a:bodyPr wrap="square">
            <a:spAutoFit/>
          </a:bodyPr>
          <a:lstStyle/>
          <a:p>
            <a:pPr marL="900113" lvl="2" indent="-214313">
              <a:buFont typeface="Arial" panose="020B0604020202020204" pitchFamily="34" charset="0"/>
              <a:buChar char="•"/>
            </a:pPr>
            <a:r>
              <a:rPr lang="en-US" sz="1350" dirty="0">
                <a:latin typeface="Chalkboard" panose="03050602040202020205" pitchFamily="66" charset="77"/>
              </a:rPr>
              <a:t>May directly support BPMN (or proprietary language); allows visual modelling.</a:t>
            </a:r>
          </a:p>
        </p:txBody>
      </p:sp>
      <p:sp>
        <p:nvSpPr>
          <p:cNvPr id="8" name="TextBox 7">
            <a:extLst>
              <a:ext uri="{FF2B5EF4-FFF2-40B4-BE49-F238E27FC236}">
                <a16:creationId xmlns:a16="http://schemas.microsoft.com/office/drawing/2014/main" id="{4AFCE42B-0C80-85EE-325C-4876FA0511BB}"/>
              </a:ext>
            </a:extLst>
          </p:cNvPr>
          <p:cNvSpPr txBox="1"/>
          <p:nvPr/>
        </p:nvSpPr>
        <p:spPr>
          <a:xfrm>
            <a:off x="122432" y="3500458"/>
            <a:ext cx="7990184" cy="507831"/>
          </a:xfrm>
          <a:prstGeom prst="rect">
            <a:avLst/>
          </a:prstGeom>
          <a:noFill/>
        </p:spPr>
        <p:txBody>
          <a:bodyPr wrap="square">
            <a:spAutoFit/>
          </a:bodyPr>
          <a:lstStyle/>
          <a:p>
            <a:pPr marL="900113" lvl="2" indent="-214313">
              <a:buFont typeface="Arial" panose="020B0604020202020204" pitchFamily="34" charset="0"/>
              <a:buChar char="•"/>
            </a:pPr>
            <a:r>
              <a:rPr lang="en-US" sz="1350" dirty="0">
                <a:latin typeface="Chalkboard" panose="03050602040202020205" pitchFamily="66" charset="77"/>
              </a:rPr>
              <a:t>A  step receives the token. The step is glue code: it invokes the action in the domain, calls another service, and sends a message.</a:t>
            </a:r>
          </a:p>
        </p:txBody>
      </p:sp>
      <p:sp>
        <p:nvSpPr>
          <p:cNvPr id="10" name="TextBox 9">
            <a:extLst>
              <a:ext uri="{FF2B5EF4-FFF2-40B4-BE49-F238E27FC236}">
                <a16:creationId xmlns:a16="http://schemas.microsoft.com/office/drawing/2014/main" id="{608BFE18-7BC8-D259-5AB0-00026BF78C94}"/>
              </a:ext>
            </a:extLst>
          </p:cNvPr>
          <p:cNvSpPr txBox="1"/>
          <p:nvPr/>
        </p:nvSpPr>
        <p:spPr>
          <a:xfrm>
            <a:off x="158148" y="4645764"/>
            <a:ext cx="7951306" cy="507831"/>
          </a:xfrm>
          <a:prstGeom prst="rect">
            <a:avLst/>
          </a:prstGeom>
          <a:noFill/>
        </p:spPr>
        <p:txBody>
          <a:bodyPr wrap="square">
            <a:spAutoFit/>
          </a:bodyPr>
          <a:lstStyle/>
          <a:p>
            <a:pPr marL="900113" lvl="2" indent="-214313">
              <a:buFont typeface="Arial" panose="020B0604020202020204" pitchFamily="34" charset="0"/>
              <a:buChar char="•"/>
            </a:pPr>
            <a:r>
              <a:rPr lang="en-US" sz="1350" dirty="0">
                <a:latin typeface="Chalkboard" panose="03050602040202020205" pitchFamily="66" charset="77"/>
              </a:rPr>
              <a:t>A job scheduler provides durable execution. Typically, any instance can resume a paused job – distributed.</a:t>
            </a:r>
          </a:p>
        </p:txBody>
      </p:sp>
      <p:sp>
        <p:nvSpPr>
          <p:cNvPr id="11" name="TextBox 10">
            <a:extLst>
              <a:ext uri="{FF2B5EF4-FFF2-40B4-BE49-F238E27FC236}">
                <a16:creationId xmlns:a16="http://schemas.microsoft.com/office/drawing/2014/main" id="{4DB06F51-C287-2991-BB4C-5B8189DAC483}"/>
              </a:ext>
            </a:extLst>
          </p:cNvPr>
          <p:cNvSpPr txBox="1"/>
          <p:nvPr/>
        </p:nvSpPr>
        <p:spPr>
          <a:xfrm>
            <a:off x="119270" y="4074468"/>
            <a:ext cx="7990184" cy="507831"/>
          </a:xfrm>
          <a:prstGeom prst="rect">
            <a:avLst/>
          </a:prstGeom>
          <a:noFill/>
        </p:spPr>
        <p:txBody>
          <a:bodyPr wrap="square">
            <a:spAutoFit/>
          </a:bodyPr>
          <a:lstStyle/>
          <a:p>
            <a:pPr marL="900113" lvl="2" indent="-214313">
              <a:buFont typeface="Arial" panose="020B0604020202020204" pitchFamily="34" charset="0"/>
              <a:buChar char="•"/>
            </a:pPr>
            <a:r>
              <a:rPr lang="en-US" sz="1350" dirty="0">
                <a:latin typeface="Chalkboard" panose="03050602040202020205" pitchFamily="66" charset="77"/>
              </a:rPr>
              <a:t>A step may wait for an event or a timer to signal that execution should resume. It may be the handler equivalent, or it may be triggered by the handler calling the engine.</a:t>
            </a:r>
          </a:p>
        </p:txBody>
      </p:sp>
    </p:spTree>
    <p:extLst>
      <p:ext uri="{BB962C8B-B14F-4D97-AF65-F5344CB8AC3E}">
        <p14:creationId xmlns:p14="http://schemas.microsoft.com/office/powerpoint/2010/main" val="90618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P spid="11"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6E83D-8498-0F79-235D-55B9708E7B64}"/>
              </a:ext>
            </a:extLst>
          </p:cNvPr>
          <p:cNvSpPr>
            <a:spLocks noGrp="1"/>
          </p:cNvSpPr>
          <p:nvPr>
            <p:ph type="title"/>
          </p:nvPr>
        </p:nvSpPr>
        <p:spPr/>
        <p:txBody>
          <a:bodyPr>
            <a:normAutofit fontScale="90000"/>
          </a:bodyPr>
          <a:lstStyle/>
          <a:p>
            <a:r>
              <a:rPr lang="en-GB" dirty="0">
                <a:latin typeface="Chalkboard" panose="03050602040202020205" pitchFamily="66" charset="77"/>
              </a:rPr>
              <a:t>(Fault) Workflow Engines + Activity State Updates</a:t>
            </a:r>
            <a:endParaRPr lang="en-US" dirty="0">
              <a:latin typeface="Chalkboard" panose="03050602040202020205" pitchFamily="66" charset="77"/>
            </a:endParaRPr>
          </a:p>
        </p:txBody>
      </p:sp>
      <p:sp>
        <p:nvSpPr>
          <p:cNvPr id="5" name="Content Placeholder 2">
            <a:extLst>
              <a:ext uri="{FF2B5EF4-FFF2-40B4-BE49-F238E27FC236}">
                <a16:creationId xmlns:a16="http://schemas.microsoft.com/office/drawing/2014/main" id="{8B04D9EC-3874-8633-DEBE-DF4CF16BCC14}"/>
              </a:ext>
            </a:extLst>
          </p:cNvPr>
          <p:cNvSpPr>
            <a:spLocks noGrp="1"/>
          </p:cNvSpPr>
          <p:nvPr>
            <p:ph idx="1"/>
          </p:nvPr>
        </p:nvSpPr>
        <p:spPr>
          <a:xfrm>
            <a:off x="459486" y="2143900"/>
            <a:ext cx="7990184" cy="385958"/>
          </a:xfrm>
        </p:spPr>
        <p:txBody>
          <a:bodyPr>
            <a:normAutofit/>
          </a:bodyPr>
          <a:lstStyle/>
          <a:p>
            <a:pPr marL="0" indent="0">
              <a:buNone/>
            </a:pPr>
            <a:r>
              <a:rPr lang="en-US" sz="1800" dirty="0">
                <a:latin typeface="Chalkboard" panose="03050602040202020205" pitchFamily="66" charset="77"/>
              </a:rPr>
              <a:t>How do we handle compensation flows?</a:t>
            </a:r>
          </a:p>
        </p:txBody>
      </p:sp>
      <p:sp>
        <p:nvSpPr>
          <p:cNvPr id="7" name="TextBox 6">
            <a:extLst>
              <a:ext uri="{FF2B5EF4-FFF2-40B4-BE49-F238E27FC236}">
                <a16:creationId xmlns:a16="http://schemas.microsoft.com/office/drawing/2014/main" id="{DC245BD3-53A1-868E-3C8C-CDFDC7E6CFF0}"/>
              </a:ext>
            </a:extLst>
          </p:cNvPr>
          <p:cNvSpPr txBox="1"/>
          <p:nvPr/>
        </p:nvSpPr>
        <p:spPr>
          <a:xfrm>
            <a:off x="116108" y="3662253"/>
            <a:ext cx="7911548" cy="923330"/>
          </a:xfrm>
          <a:prstGeom prst="rect">
            <a:avLst/>
          </a:prstGeom>
          <a:noFill/>
        </p:spPr>
        <p:txBody>
          <a:bodyPr wrap="square">
            <a:spAutoFit/>
          </a:bodyPr>
          <a:lstStyle/>
          <a:p>
            <a:pPr marL="900113" lvl="2" indent="-214313">
              <a:buFont typeface="Arial" panose="020B0604020202020204" pitchFamily="34" charset="0"/>
              <a:buChar char="•"/>
            </a:pPr>
            <a:r>
              <a:rPr lang="en-US" sz="1350" dirty="0">
                <a:latin typeface="Chalkboard" panose="03050602040202020205" pitchFamily="66" charset="77"/>
              </a:rPr>
              <a:t>A retry frequently handles technical faults. If the retry fails and a catch is present, then a fallback runs. If there is no catch, then either the workflow rolls back to the last wait state or terminates. </a:t>
            </a:r>
          </a:p>
          <a:p>
            <a:pPr marL="900113" lvl="2" indent="-214313">
              <a:buFont typeface="Arial" panose="020B0604020202020204" pitchFamily="34" charset="0"/>
              <a:buChar char="•"/>
            </a:pPr>
            <a:endParaRPr lang="en-US" sz="1350" dirty="0">
              <a:latin typeface="Chalkboard" panose="03050602040202020205" pitchFamily="66" charset="77"/>
            </a:endParaRPr>
          </a:p>
        </p:txBody>
      </p:sp>
      <p:sp>
        <p:nvSpPr>
          <p:cNvPr id="12" name="TextBox 11">
            <a:extLst>
              <a:ext uri="{FF2B5EF4-FFF2-40B4-BE49-F238E27FC236}">
                <a16:creationId xmlns:a16="http://schemas.microsoft.com/office/drawing/2014/main" id="{2BFAA562-0DC5-76F0-02B7-6BD11E417B11}"/>
              </a:ext>
            </a:extLst>
          </p:cNvPr>
          <p:cNvSpPr txBox="1"/>
          <p:nvPr/>
        </p:nvSpPr>
        <p:spPr>
          <a:xfrm>
            <a:off x="453161" y="3042570"/>
            <a:ext cx="7653131" cy="507831"/>
          </a:xfrm>
          <a:prstGeom prst="rect">
            <a:avLst/>
          </a:prstGeom>
          <a:noFill/>
        </p:spPr>
        <p:txBody>
          <a:bodyPr wrap="square">
            <a:spAutoFit/>
          </a:bodyPr>
          <a:lstStyle/>
          <a:p>
            <a:pPr marL="557213" lvl="1" indent="-214313">
              <a:buFont typeface="Arial" panose="020B0604020202020204" pitchFamily="34" charset="0"/>
              <a:buChar char="•"/>
            </a:pPr>
            <a:r>
              <a:rPr lang="en-US" sz="1350" dirty="0">
                <a:latin typeface="Chalkboard" panose="03050602040202020205" pitchFamily="66" charset="77"/>
              </a:rPr>
              <a:t>A known business error (i.e. card declined) is usually modelled explicitly as a branch via a gateway.</a:t>
            </a:r>
          </a:p>
        </p:txBody>
      </p:sp>
      <p:sp>
        <p:nvSpPr>
          <p:cNvPr id="14" name="TextBox 13">
            <a:extLst>
              <a:ext uri="{FF2B5EF4-FFF2-40B4-BE49-F238E27FC236}">
                <a16:creationId xmlns:a16="http://schemas.microsoft.com/office/drawing/2014/main" id="{4940EC43-760D-7053-89B5-53D55A9EE186}"/>
              </a:ext>
            </a:extLst>
          </p:cNvPr>
          <p:cNvSpPr txBox="1"/>
          <p:nvPr/>
        </p:nvSpPr>
        <p:spPr>
          <a:xfrm>
            <a:off x="116108" y="2630636"/>
            <a:ext cx="7990184" cy="300082"/>
          </a:xfrm>
          <a:prstGeom prst="rect">
            <a:avLst/>
          </a:prstGeom>
          <a:noFill/>
        </p:spPr>
        <p:txBody>
          <a:bodyPr wrap="square">
            <a:spAutoFit/>
          </a:bodyPr>
          <a:lstStyle/>
          <a:p>
            <a:pPr marL="900113" lvl="2" indent="-214313">
              <a:buFont typeface="Arial" panose="020B0604020202020204" pitchFamily="34" charset="0"/>
              <a:buChar char="•"/>
            </a:pPr>
            <a:r>
              <a:rPr lang="en-US" sz="1350" dirty="0">
                <a:latin typeface="Chalkboard" panose="03050602040202020205" pitchFamily="66" charset="77"/>
              </a:rPr>
              <a:t>Is the error a business error or a technical error?</a:t>
            </a:r>
          </a:p>
        </p:txBody>
      </p:sp>
    </p:spTree>
    <p:extLst>
      <p:ext uri="{BB962C8B-B14F-4D97-AF65-F5344CB8AC3E}">
        <p14:creationId xmlns:p14="http://schemas.microsoft.com/office/powerpoint/2010/main" val="2611449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89C6D37C-9AA9-C0AF-A495-4A3AEBC1756F}"/>
              </a:ext>
            </a:extLst>
          </p:cNvPr>
          <p:cNvSpPr>
            <a:spLocks noGrp="1"/>
          </p:cNvSpPr>
          <p:nvPr>
            <p:ph type="title"/>
          </p:nvPr>
        </p:nvSpPr>
        <p:spPr>
          <a:xfrm>
            <a:off x="359545" y="1070800"/>
            <a:ext cx="2954766" cy="5583126"/>
          </a:xfrm>
        </p:spPr>
        <p:txBody>
          <a:bodyPr>
            <a:normAutofit/>
          </a:bodyPr>
          <a:lstStyle/>
          <a:p>
            <a:pPr algn="r">
              <a:lnSpc>
                <a:spcPct val="90000"/>
              </a:lnSpc>
            </a:pPr>
            <a:r>
              <a:rPr lang="en-GB" sz="3200" dirty="0">
                <a:latin typeface="Chalkboard" panose="03050602040202020205" pitchFamily="66" charset="77"/>
              </a:rPr>
              <a:t>Embedded vs. External Workflow Engines</a:t>
            </a:r>
          </a:p>
        </p:txBody>
      </p:sp>
      <p:cxnSp>
        <p:nvCxnSpPr>
          <p:cNvPr id="12" name="Straight Connector 11">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6039"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88508D7F-27C3-C781-137B-9CF679B89DA2}"/>
              </a:ext>
            </a:extLst>
          </p:cNvPr>
          <p:cNvGraphicFramePr>
            <a:graphicFrameLocks noGrp="1"/>
          </p:cNvGraphicFramePr>
          <p:nvPr>
            <p:ph idx="1"/>
            <p:extLst>
              <p:ext uri="{D42A27DB-BD31-4B8C-83A1-F6EECF244321}">
                <p14:modId xmlns:p14="http://schemas.microsoft.com/office/powerpoint/2010/main" val="845905199"/>
              </p:ext>
            </p:extLst>
          </p:nvPr>
        </p:nvGraphicFramePr>
        <p:xfrm>
          <a:off x="3831401" y="1070800"/>
          <a:ext cx="4683949"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266173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8C7CE-7106-99EE-C0A5-9CA6BC069918}"/>
              </a:ext>
            </a:extLst>
          </p:cNvPr>
          <p:cNvSpPr>
            <a:spLocks noGrp="1"/>
          </p:cNvSpPr>
          <p:nvPr>
            <p:ph type="title"/>
          </p:nvPr>
        </p:nvSpPr>
        <p:spPr>
          <a:xfrm>
            <a:off x="459487" y="1268729"/>
            <a:ext cx="2619756" cy="4341114"/>
          </a:xfrm>
        </p:spPr>
        <p:txBody>
          <a:bodyPr anchor="ctr">
            <a:normAutofit/>
          </a:bodyPr>
          <a:lstStyle/>
          <a:p>
            <a:r>
              <a:rPr lang="en-GB" sz="3200" dirty="0">
                <a:latin typeface="Chalkboard" panose="03050602040202020205" pitchFamily="66" charset="77"/>
              </a:rPr>
              <a:t>Workflow Engines: Lessons from SOA</a:t>
            </a:r>
            <a:br>
              <a:rPr lang="en-GB" sz="3200" dirty="0">
                <a:latin typeface="Chalkboard" panose="03050602040202020205" pitchFamily="66" charset="77"/>
              </a:rPr>
            </a:br>
            <a:endParaRPr lang="en-US" sz="3200" dirty="0">
              <a:latin typeface="Chalkboard" panose="03050602040202020205" pitchFamily="66" charset="77"/>
            </a:endParaRPr>
          </a:p>
        </p:txBody>
      </p:sp>
      <p:graphicFrame>
        <p:nvGraphicFramePr>
          <p:cNvPr id="5" name="Content Placeholder 2">
            <a:extLst>
              <a:ext uri="{FF2B5EF4-FFF2-40B4-BE49-F238E27FC236}">
                <a16:creationId xmlns:a16="http://schemas.microsoft.com/office/drawing/2014/main" id="{C8C58FB0-3A74-1222-B662-04FFFCB40B7F}"/>
              </a:ext>
            </a:extLst>
          </p:cNvPr>
          <p:cNvGraphicFramePr>
            <a:graphicFrameLocks noGrp="1"/>
          </p:cNvGraphicFramePr>
          <p:nvPr>
            <p:ph idx="1"/>
            <p:extLst>
              <p:ext uri="{D42A27DB-BD31-4B8C-83A1-F6EECF244321}">
                <p14:modId xmlns:p14="http://schemas.microsoft.com/office/powerpoint/2010/main" val="4136411696"/>
              </p:ext>
            </p:extLst>
          </p:nvPr>
        </p:nvGraphicFramePr>
        <p:xfrm>
          <a:off x="3456185" y="1268730"/>
          <a:ext cx="5212080" cy="43399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2126827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4D4FE-B6B0-12FF-1F25-BBFAC63F6890}"/>
              </a:ext>
            </a:extLst>
          </p:cNvPr>
          <p:cNvSpPr>
            <a:spLocks noGrp="1"/>
          </p:cNvSpPr>
          <p:nvPr>
            <p:ph type="title"/>
          </p:nvPr>
        </p:nvSpPr>
        <p:spPr/>
        <p:txBody>
          <a:bodyPr>
            <a:normAutofit/>
          </a:bodyPr>
          <a:lstStyle/>
          <a:p>
            <a:r>
              <a:rPr lang="en-GB" dirty="0">
                <a:latin typeface="Chalkboard" panose="03050602040202020205" pitchFamily="66" charset="77"/>
              </a:rPr>
              <a:t>Smart Endpoints, Dumb Pipes</a:t>
            </a:r>
            <a:endParaRPr lang="en-US" dirty="0">
              <a:latin typeface="Chalkboard" panose="03050602040202020205" pitchFamily="66" charset="77"/>
            </a:endParaRPr>
          </a:p>
        </p:txBody>
      </p:sp>
      <p:sp>
        <p:nvSpPr>
          <p:cNvPr id="3" name="Content Placeholder 2">
            <a:extLst>
              <a:ext uri="{FF2B5EF4-FFF2-40B4-BE49-F238E27FC236}">
                <a16:creationId xmlns:a16="http://schemas.microsoft.com/office/drawing/2014/main" id="{EE13BBCB-8E8F-03C5-6DBC-9185271B20FF}"/>
              </a:ext>
            </a:extLst>
          </p:cNvPr>
          <p:cNvSpPr>
            <a:spLocks noGrp="1"/>
          </p:cNvSpPr>
          <p:nvPr>
            <p:ph idx="1"/>
          </p:nvPr>
        </p:nvSpPr>
        <p:spPr>
          <a:xfrm>
            <a:off x="459486" y="2143899"/>
            <a:ext cx="7990184" cy="2072501"/>
          </a:xfrm>
          <a:ln w="19050">
            <a:solidFill>
              <a:schemeClr val="accent1"/>
            </a:solidFill>
          </a:ln>
        </p:spPr>
        <p:txBody>
          <a:bodyPr>
            <a:normAutofit/>
          </a:bodyPr>
          <a:lstStyle/>
          <a:p>
            <a:pPr marL="0" indent="0">
              <a:buNone/>
            </a:pPr>
            <a:r>
              <a:rPr lang="en-US" sz="2400" dirty="0">
                <a:latin typeface="Chalkboard" panose="03050602040202020205" pitchFamily="66" charset="77"/>
              </a:rPr>
              <a:t>ESB products often include sophisticated facilities for message routing, choreography, transformation, and applying business rules. The microservice community </a:t>
            </a:r>
            <a:r>
              <a:rPr lang="en-US" sz="2400" dirty="0" err="1">
                <a:latin typeface="Chalkboard" panose="03050602040202020205" pitchFamily="66" charset="77"/>
              </a:rPr>
              <a:t>favours</a:t>
            </a:r>
            <a:r>
              <a:rPr lang="en-US" sz="2400" dirty="0">
                <a:latin typeface="Chalkboard" panose="03050602040202020205" pitchFamily="66" charset="77"/>
              </a:rPr>
              <a:t> an alternative approach: </a:t>
            </a:r>
            <a:r>
              <a:rPr lang="en-US" sz="2400" b="1" dirty="0">
                <a:latin typeface="Chalkboard" panose="03050602040202020205" pitchFamily="66" charset="77"/>
              </a:rPr>
              <a:t>smart endpoints and dumb pipes</a:t>
            </a:r>
            <a:r>
              <a:rPr lang="en-US" sz="2400" dirty="0">
                <a:latin typeface="Chalkboard" panose="03050602040202020205" pitchFamily="66" charset="77"/>
              </a:rPr>
              <a:t>. </a:t>
            </a:r>
          </a:p>
        </p:txBody>
      </p:sp>
      <p:sp>
        <p:nvSpPr>
          <p:cNvPr id="5" name="TextBox 4">
            <a:extLst>
              <a:ext uri="{FF2B5EF4-FFF2-40B4-BE49-F238E27FC236}">
                <a16:creationId xmlns:a16="http://schemas.microsoft.com/office/drawing/2014/main" id="{78413FDD-93D6-6B4A-16C3-2562CE6984C5}"/>
              </a:ext>
            </a:extLst>
          </p:cNvPr>
          <p:cNvSpPr txBox="1"/>
          <p:nvPr/>
        </p:nvSpPr>
        <p:spPr>
          <a:xfrm>
            <a:off x="3894852" y="4388605"/>
            <a:ext cx="4791948" cy="246221"/>
          </a:xfrm>
          <a:prstGeom prst="rect">
            <a:avLst/>
          </a:prstGeom>
          <a:noFill/>
        </p:spPr>
        <p:txBody>
          <a:bodyPr wrap="square">
            <a:spAutoFit/>
          </a:bodyPr>
          <a:lstStyle/>
          <a:p>
            <a:r>
              <a:rPr lang="en-US" sz="1000" dirty="0"/>
              <a:t>https://</a:t>
            </a:r>
            <a:r>
              <a:rPr lang="en-US" sz="1000" dirty="0" err="1"/>
              <a:t>martinfowler.com</a:t>
            </a:r>
            <a:r>
              <a:rPr lang="en-US" sz="1000" dirty="0"/>
              <a:t>/articles/</a:t>
            </a:r>
            <a:r>
              <a:rPr lang="en-US" sz="1000" dirty="0" err="1"/>
              <a:t>microservices.html#SmartEndpointsAndDumbPipes</a:t>
            </a:r>
            <a:endParaRPr lang="en-US" sz="1000" dirty="0"/>
          </a:p>
        </p:txBody>
      </p:sp>
    </p:spTree>
    <p:extLst>
      <p:ext uri="{BB962C8B-B14F-4D97-AF65-F5344CB8AC3E}">
        <p14:creationId xmlns:p14="http://schemas.microsoft.com/office/powerpoint/2010/main" val="164392814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0B51E-89F1-DACA-FC43-4A87D70392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8BA668-3FE4-B9BF-A322-73A9D2D42951}"/>
              </a:ext>
            </a:extLst>
          </p:cNvPr>
          <p:cNvSpPr>
            <a:spLocks noGrp="1"/>
          </p:cNvSpPr>
          <p:nvPr>
            <p:ph type="title"/>
          </p:nvPr>
        </p:nvSpPr>
        <p:spPr>
          <a:xfrm>
            <a:off x="459487" y="1268729"/>
            <a:ext cx="2619756" cy="4341114"/>
          </a:xfrm>
        </p:spPr>
        <p:txBody>
          <a:bodyPr anchor="ctr">
            <a:normAutofit/>
          </a:bodyPr>
          <a:lstStyle/>
          <a:p>
            <a:r>
              <a:rPr lang="en-GB" sz="3200" dirty="0">
                <a:latin typeface="Chalkboard" panose="03050602040202020205" pitchFamily="66" charset="77"/>
              </a:rPr>
              <a:t>Embedded vs. External Workflow Engines</a:t>
            </a:r>
          </a:p>
        </p:txBody>
      </p:sp>
      <p:graphicFrame>
        <p:nvGraphicFramePr>
          <p:cNvPr id="5" name="Content Placeholder 2">
            <a:extLst>
              <a:ext uri="{FF2B5EF4-FFF2-40B4-BE49-F238E27FC236}">
                <a16:creationId xmlns:a16="http://schemas.microsoft.com/office/drawing/2014/main" id="{23B38455-0C04-853E-1EBF-3A0519F220C5}"/>
              </a:ext>
            </a:extLst>
          </p:cNvPr>
          <p:cNvGraphicFramePr>
            <a:graphicFrameLocks noGrp="1"/>
          </p:cNvGraphicFramePr>
          <p:nvPr>
            <p:ph idx="1"/>
            <p:extLst>
              <p:ext uri="{D42A27DB-BD31-4B8C-83A1-F6EECF244321}">
                <p14:modId xmlns:p14="http://schemas.microsoft.com/office/powerpoint/2010/main" val="3685551754"/>
              </p:ext>
            </p:extLst>
          </p:nvPr>
        </p:nvGraphicFramePr>
        <p:xfrm>
          <a:off x="3456185" y="1268730"/>
          <a:ext cx="5212080" cy="43399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6305617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8FE38-A187-9B2C-7602-C5EFD27F6B65}"/>
              </a:ext>
            </a:extLst>
          </p:cNvPr>
          <p:cNvSpPr>
            <a:spLocks noGrp="1"/>
          </p:cNvSpPr>
          <p:nvPr>
            <p:ph type="title"/>
          </p:nvPr>
        </p:nvSpPr>
        <p:spPr>
          <a:xfrm>
            <a:off x="1298866" y="1233259"/>
            <a:ext cx="6546273" cy="516959"/>
          </a:xfrm>
        </p:spPr>
        <p:txBody>
          <a:bodyPr vert="horz" lIns="68580" tIns="34290" rIns="68580" bIns="34290" rtlCol="0" anchor="b">
            <a:normAutofit fontScale="90000"/>
          </a:bodyPr>
          <a:lstStyle/>
          <a:p>
            <a:pPr algn="ctr"/>
            <a:r>
              <a:rPr lang="en-US" sz="1500"/>
              <a:t>Implementing Workflow Patterns</a:t>
            </a:r>
            <a:br>
              <a:rPr lang="en-US" sz="1500"/>
            </a:br>
            <a:endParaRPr lang="en-US" sz="1500"/>
          </a:p>
        </p:txBody>
      </p:sp>
      <p:graphicFrame>
        <p:nvGraphicFramePr>
          <p:cNvPr id="4" name="Table 3">
            <a:extLst>
              <a:ext uri="{FF2B5EF4-FFF2-40B4-BE49-F238E27FC236}">
                <a16:creationId xmlns:a16="http://schemas.microsoft.com/office/drawing/2014/main" id="{1E7A12A1-060E-7D9E-492B-3D3AE54862DA}"/>
              </a:ext>
            </a:extLst>
          </p:cNvPr>
          <p:cNvGraphicFramePr>
            <a:graphicFrameLocks noGrp="1"/>
          </p:cNvGraphicFramePr>
          <p:nvPr>
            <p:extLst>
              <p:ext uri="{D42A27DB-BD31-4B8C-83A1-F6EECF244321}">
                <p14:modId xmlns:p14="http://schemas.microsoft.com/office/powerpoint/2010/main" val="1441044141"/>
              </p:ext>
            </p:extLst>
          </p:nvPr>
        </p:nvGraphicFramePr>
        <p:xfrm>
          <a:off x="1496188" y="2373078"/>
          <a:ext cx="6151629" cy="3070523"/>
        </p:xfrm>
        <a:graphic>
          <a:graphicData uri="http://schemas.openxmlformats.org/drawingml/2006/table">
            <a:tbl>
              <a:tblPr>
                <a:tableStyleId>{3B4B98B0-60AC-42C2-AFA5-B58CD77FA1E5}</a:tableStyleId>
              </a:tblPr>
              <a:tblGrid>
                <a:gridCol w="1296321">
                  <a:extLst>
                    <a:ext uri="{9D8B030D-6E8A-4147-A177-3AD203B41FA5}">
                      <a16:colId xmlns:a16="http://schemas.microsoft.com/office/drawing/2014/main" val="1581607714"/>
                    </a:ext>
                  </a:extLst>
                </a:gridCol>
                <a:gridCol w="1586990">
                  <a:extLst>
                    <a:ext uri="{9D8B030D-6E8A-4147-A177-3AD203B41FA5}">
                      <a16:colId xmlns:a16="http://schemas.microsoft.com/office/drawing/2014/main" val="2709036208"/>
                    </a:ext>
                  </a:extLst>
                </a:gridCol>
                <a:gridCol w="1664756">
                  <a:extLst>
                    <a:ext uri="{9D8B030D-6E8A-4147-A177-3AD203B41FA5}">
                      <a16:colId xmlns:a16="http://schemas.microsoft.com/office/drawing/2014/main" val="2512619747"/>
                    </a:ext>
                  </a:extLst>
                </a:gridCol>
                <a:gridCol w="1603562">
                  <a:extLst>
                    <a:ext uri="{9D8B030D-6E8A-4147-A177-3AD203B41FA5}">
                      <a16:colId xmlns:a16="http://schemas.microsoft.com/office/drawing/2014/main" val="91618459"/>
                    </a:ext>
                  </a:extLst>
                </a:gridCol>
              </a:tblGrid>
              <a:tr h="316259">
                <a:tc>
                  <a:txBody>
                    <a:bodyPr/>
                    <a:lstStyle/>
                    <a:p>
                      <a:pPr>
                        <a:buNone/>
                      </a:pPr>
                      <a:r>
                        <a:rPr lang="en-GB" sz="1100" b="1">
                          <a:effectLst/>
                        </a:rPr>
                        <a:t>Pattern</a:t>
                      </a:r>
                      <a:endParaRPr lang="en-GB" sz="1100">
                        <a:effectLst/>
                      </a:endParaRPr>
                    </a:p>
                  </a:txBody>
                  <a:tcPr marL="57773" marR="57773" marT="57773" marB="57773" anchor="ctr"/>
                </a:tc>
                <a:tc>
                  <a:txBody>
                    <a:bodyPr/>
                    <a:lstStyle/>
                    <a:p>
                      <a:pPr>
                        <a:buNone/>
                      </a:pPr>
                      <a:r>
                        <a:rPr lang="en-GB" sz="1100" b="1">
                          <a:effectLst/>
                        </a:rPr>
                        <a:t>Handlers Only</a:t>
                      </a:r>
                      <a:endParaRPr lang="en-GB" sz="1100">
                        <a:effectLst/>
                      </a:endParaRPr>
                    </a:p>
                  </a:txBody>
                  <a:tcPr marL="57773" marR="57773" marT="57773" marB="57773" anchor="ctr"/>
                </a:tc>
                <a:tc>
                  <a:txBody>
                    <a:bodyPr/>
                    <a:lstStyle/>
                    <a:p>
                      <a:pPr>
                        <a:buNone/>
                      </a:pPr>
                      <a:r>
                        <a:rPr lang="en-GB" sz="1100" b="1">
                          <a:effectLst/>
                        </a:rPr>
                        <a:t>State Machine</a:t>
                      </a:r>
                      <a:endParaRPr lang="en-GB" sz="1100">
                        <a:effectLst/>
                      </a:endParaRPr>
                    </a:p>
                  </a:txBody>
                  <a:tcPr marL="57773" marR="57773" marT="57773" marB="57773" anchor="ctr"/>
                </a:tc>
                <a:tc>
                  <a:txBody>
                    <a:bodyPr/>
                    <a:lstStyle/>
                    <a:p>
                      <a:pPr>
                        <a:buNone/>
                      </a:pPr>
                      <a:r>
                        <a:rPr lang="en-GB" sz="1100" b="1">
                          <a:effectLst/>
                        </a:rPr>
                        <a:t>Workflow Engine</a:t>
                      </a:r>
                      <a:endParaRPr lang="en-GB" sz="1100">
                        <a:effectLst/>
                      </a:endParaRPr>
                    </a:p>
                  </a:txBody>
                  <a:tcPr marL="57773" marR="57773" marT="57773" marB="57773" anchor="ctr"/>
                </a:tc>
                <a:extLst>
                  <a:ext uri="{0D108BD9-81ED-4DB2-BD59-A6C34878D82A}">
                    <a16:rowId xmlns:a16="http://schemas.microsoft.com/office/drawing/2014/main" val="3037458993"/>
                  </a:ext>
                </a:extLst>
              </a:tr>
              <a:tr h="487601">
                <a:tc>
                  <a:txBody>
                    <a:bodyPr/>
                    <a:lstStyle/>
                    <a:p>
                      <a:pPr>
                        <a:buNone/>
                      </a:pPr>
                      <a:r>
                        <a:rPr lang="en-GB" sz="1100">
                          <a:effectLst/>
                        </a:rPr>
                        <a:t>Sequence</a:t>
                      </a:r>
                    </a:p>
                  </a:txBody>
                  <a:tcPr marL="57773" marR="57773" marT="57773" marB="57773" anchor="ctr"/>
                </a:tc>
                <a:tc>
                  <a:txBody>
                    <a:bodyPr/>
                    <a:lstStyle/>
                    <a:p>
                      <a:pPr>
                        <a:buNone/>
                      </a:pPr>
                      <a:r>
                        <a:rPr lang="en-GB" sz="1100">
                          <a:effectLst/>
                        </a:rPr>
                        <a:t>Chain message handlers</a:t>
                      </a:r>
                    </a:p>
                  </a:txBody>
                  <a:tcPr marL="57773" marR="57773" marT="57773" marB="57773" anchor="ctr"/>
                </a:tc>
                <a:tc>
                  <a:txBody>
                    <a:bodyPr/>
                    <a:lstStyle/>
                    <a:p>
                      <a:pPr>
                        <a:buNone/>
                      </a:pPr>
                      <a:r>
                        <a:rPr lang="en-GB" sz="1100">
                          <a:effectLst/>
                        </a:rPr>
                        <a:t>State transitions (A→B→C)</a:t>
                      </a:r>
                    </a:p>
                  </a:txBody>
                  <a:tcPr marL="57773" marR="57773" marT="57773" marB="57773" anchor="ctr"/>
                </a:tc>
                <a:tc>
                  <a:txBody>
                    <a:bodyPr/>
                    <a:lstStyle/>
                    <a:p>
                      <a:pPr>
                        <a:buNone/>
                      </a:pPr>
                      <a:r>
                        <a:rPr lang="en-GB" sz="1100">
                          <a:effectLst/>
                        </a:rPr>
                        <a:t>Sequential steps</a:t>
                      </a:r>
                    </a:p>
                  </a:txBody>
                  <a:tcPr marL="57773" marR="57773" marT="57773" marB="57773" anchor="ctr"/>
                </a:tc>
                <a:extLst>
                  <a:ext uri="{0D108BD9-81ED-4DB2-BD59-A6C34878D82A}">
                    <a16:rowId xmlns:a16="http://schemas.microsoft.com/office/drawing/2014/main" val="3290913905"/>
                  </a:ext>
                </a:extLst>
              </a:tr>
              <a:tr h="487601">
                <a:tc>
                  <a:txBody>
                    <a:bodyPr/>
                    <a:lstStyle/>
                    <a:p>
                      <a:pPr>
                        <a:buNone/>
                      </a:pPr>
                      <a:r>
                        <a:rPr lang="en-GB" sz="1100">
                          <a:effectLst/>
                        </a:rPr>
                        <a:t>Parallel Split</a:t>
                      </a:r>
                    </a:p>
                  </a:txBody>
                  <a:tcPr marL="57773" marR="57773" marT="57773" marB="57773" anchor="ctr"/>
                </a:tc>
                <a:tc>
                  <a:txBody>
                    <a:bodyPr/>
                    <a:lstStyle/>
                    <a:p>
                      <a:pPr>
                        <a:buNone/>
                      </a:pPr>
                      <a:r>
                        <a:rPr lang="en-GB" sz="1100">
                          <a:effectLst/>
                        </a:rPr>
                        <a:t>Trigger multiple handlers</a:t>
                      </a:r>
                    </a:p>
                  </a:txBody>
                  <a:tcPr marL="57773" marR="57773" marT="57773" marB="57773" anchor="ctr"/>
                </a:tc>
                <a:tc>
                  <a:txBody>
                    <a:bodyPr/>
                    <a:lstStyle/>
                    <a:p>
                      <a:pPr>
                        <a:buNone/>
                      </a:pPr>
                      <a:r>
                        <a:rPr lang="en-GB" sz="1100">
                          <a:effectLst/>
                        </a:rPr>
                        <a:t>⚠️ Complex coordination manually</a:t>
                      </a:r>
                    </a:p>
                  </a:txBody>
                  <a:tcPr marL="57773" marR="57773" marT="57773" marB="57773" anchor="ctr"/>
                </a:tc>
                <a:tc>
                  <a:txBody>
                    <a:bodyPr/>
                    <a:lstStyle/>
                    <a:p>
                      <a:pPr>
                        <a:buNone/>
                      </a:pPr>
                      <a:r>
                        <a:rPr lang="en-GB" sz="1100">
                          <a:effectLst/>
                        </a:rPr>
                        <a:t>Parallel branches with fork/join</a:t>
                      </a:r>
                    </a:p>
                  </a:txBody>
                  <a:tcPr marL="57773" marR="57773" marT="57773" marB="57773" anchor="ctr"/>
                </a:tc>
                <a:extLst>
                  <a:ext uri="{0D108BD9-81ED-4DB2-BD59-A6C34878D82A}">
                    <a16:rowId xmlns:a16="http://schemas.microsoft.com/office/drawing/2014/main" val="2973029633"/>
                  </a:ext>
                </a:extLst>
              </a:tr>
              <a:tr h="487601">
                <a:tc>
                  <a:txBody>
                    <a:bodyPr/>
                    <a:lstStyle/>
                    <a:p>
                      <a:pPr>
                        <a:buNone/>
                      </a:pPr>
                      <a:r>
                        <a:rPr lang="en-GB" sz="1100">
                          <a:effectLst/>
                        </a:rPr>
                        <a:t>Synchronization</a:t>
                      </a:r>
                    </a:p>
                  </a:txBody>
                  <a:tcPr marL="57773" marR="57773" marT="57773" marB="57773" anchor="ctr"/>
                </a:tc>
                <a:tc>
                  <a:txBody>
                    <a:bodyPr/>
                    <a:lstStyle/>
                    <a:p>
                      <a:pPr>
                        <a:buNone/>
                      </a:pPr>
                      <a:r>
                        <a:rPr lang="en-GB" sz="1100">
                          <a:effectLst/>
                        </a:rPr>
                        <a:t>Wait for multiple states</a:t>
                      </a:r>
                    </a:p>
                  </a:txBody>
                  <a:tcPr marL="57773" marR="57773" marT="57773" marB="57773" anchor="ctr"/>
                </a:tc>
                <a:tc>
                  <a:txBody>
                    <a:bodyPr/>
                    <a:lstStyle/>
                    <a:p>
                      <a:pPr>
                        <a:buNone/>
                      </a:pPr>
                      <a:r>
                        <a:rPr lang="en-GB" sz="1100">
                          <a:effectLst/>
                        </a:rPr>
                        <a:t>⚠️ Hard to do without orchestration</a:t>
                      </a:r>
                    </a:p>
                  </a:txBody>
                  <a:tcPr marL="57773" marR="57773" marT="57773" marB="57773" anchor="ctr"/>
                </a:tc>
                <a:tc>
                  <a:txBody>
                    <a:bodyPr/>
                    <a:lstStyle/>
                    <a:p>
                      <a:pPr>
                        <a:buNone/>
                      </a:pPr>
                      <a:r>
                        <a:rPr lang="en-GB" sz="1100">
                          <a:effectLst/>
                        </a:rPr>
                        <a:t>Join after parallel branches</a:t>
                      </a:r>
                    </a:p>
                  </a:txBody>
                  <a:tcPr marL="57773" marR="57773" marT="57773" marB="57773" anchor="ctr"/>
                </a:tc>
                <a:extLst>
                  <a:ext uri="{0D108BD9-81ED-4DB2-BD59-A6C34878D82A}">
                    <a16:rowId xmlns:a16="http://schemas.microsoft.com/office/drawing/2014/main" val="53357542"/>
                  </a:ext>
                </a:extLst>
              </a:tr>
              <a:tr h="316259">
                <a:tc>
                  <a:txBody>
                    <a:bodyPr/>
                    <a:lstStyle/>
                    <a:p>
                      <a:pPr>
                        <a:buNone/>
                      </a:pPr>
                      <a:r>
                        <a:rPr lang="en-GB" sz="1100">
                          <a:effectLst/>
                        </a:rPr>
                        <a:t>Compensation</a:t>
                      </a:r>
                    </a:p>
                  </a:txBody>
                  <a:tcPr marL="57773" marR="57773" marT="57773" marB="57773" anchor="ctr"/>
                </a:tc>
                <a:tc>
                  <a:txBody>
                    <a:bodyPr/>
                    <a:lstStyle/>
                    <a:p>
                      <a:pPr>
                        <a:buNone/>
                      </a:pPr>
                      <a:r>
                        <a:rPr lang="en-GB" sz="1100">
                          <a:effectLst/>
                        </a:rPr>
                        <a:t>Fallback Handler</a:t>
                      </a:r>
                    </a:p>
                  </a:txBody>
                  <a:tcPr marL="57773" marR="57773" marT="57773" marB="57773" anchor="ctr"/>
                </a:tc>
                <a:tc>
                  <a:txBody>
                    <a:bodyPr/>
                    <a:lstStyle/>
                    <a:p>
                      <a:pPr>
                        <a:buNone/>
                      </a:pPr>
                      <a:r>
                        <a:rPr lang="en-GB" sz="1100">
                          <a:effectLst/>
                        </a:rPr>
                        <a:t>Saga</a:t>
                      </a:r>
                    </a:p>
                  </a:txBody>
                  <a:tcPr marL="57773" marR="57773" marT="57773" marB="57773" anchor="ctr"/>
                </a:tc>
                <a:tc>
                  <a:txBody>
                    <a:bodyPr/>
                    <a:lstStyle/>
                    <a:p>
                      <a:pPr>
                        <a:buNone/>
                      </a:pPr>
                      <a:r>
                        <a:rPr lang="en-GB" sz="1100">
                          <a:effectLst/>
                        </a:rPr>
                        <a:t>Implicit</a:t>
                      </a:r>
                    </a:p>
                  </a:txBody>
                  <a:tcPr marL="57773" marR="57773" marT="57773" marB="57773" anchor="ctr"/>
                </a:tc>
                <a:extLst>
                  <a:ext uri="{0D108BD9-81ED-4DB2-BD59-A6C34878D82A}">
                    <a16:rowId xmlns:a16="http://schemas.microsoft.com/office/drawing/2014/main" val="3032458464"/>
                  </a:ext>
                </a:extLst>
              </a:tr>
              <a:tr h="487601">
                <a:tc>
                  <a:txBody>
                    <a:bodyPr/>
                    <a:lstStyle/>
                    <a:p>
                      <a:pPr>
                        <a:buNone/>
                      </a:pPr>
                      <a:r>
                        <a:rPr lang="en-GB" sz="1100">
                          <a:effectLst/>
                        </a:rPr>
                        <a:t>Exclusive Choice</a:t>
                      </a:r>
                    </a:p>
                  </a:txBody>
                  <a:tcPr marL="57773" marR="57773" marT="57773" marB="57773" anchor="ctr"/>
                </a:tc>
                <a:tc>
                  <a:txBody>
                    <a:bodyPr/>
                    <a:lstStyle/>
                    <a:p>
                      <a:pPr>
                        <a:buNone/>
                      </a:pPr>
                      <a:r>
                        <a:rPr lang="en-GB" sz="1100">
                          <a:effectLst/>
                        </a:rPr>
                        <a:t>Conditional in handler</a:t>
                      </a:r>
                    </a:p>
                  </a:txBody>
                  <a:tcPr marL="57773" marR="57773" marT="57773" marB="57773" anchor="ctr"/>
                </a:tc>
                <a:tc>
                  <a:txBody>
                    <a:bodyPr/>
                    <a:lstStyle/>
                    <a:p>
                      <a:pPr>
                        <a:buNone/>
                      </a:pPr>
                      <a:r>
                        <a:rPr lang="en-GB" sz="1100">
                          <a:effectLst/>
                        </a:rPr>
                        <a:t>State transition based on input</a:t>
                      </a:r>
                    </a:p>
                  </a:txBody>
                  <a:tcPr marL="57773" marR="57773" marT="57773" marB="57773" anchor="ctr"/>
                </a:tc>
                <a:tc>
                  <a:txBody>
                    <a:bodyPr/>
                    <a:lstStyle/>
                    <a:p>
                      <a:pPr>
                        <a:buNone/>
                      </a:pPr>
                      <a:r>
                        <a:rPr lang="en-GB" sz="1100">
                          <a:effectLst/>
                        </a:rPr>
                        <a:t>Conditional branching</a:t>
                      </a:r>
                    </a:p>
                  </a:txBody>
                  <a:tcPr marL="57773" marR="57773" marT="57773" marB="57773" anchor="ctr"/>
                </a:tc>
                <a:extLst>
                  <a:ext uri="{0D108BD9-81ED-4DB2-BD59-A6C34878D82A}">
                    <a16:rowId xmlns:a16="http://schemas.microsoft.com/office/drawing/2014/main" val="1798956268"/>
                  </a:ext>
                </a:extLst>
              </a:tr>
              <a:tr h="487601">
                <a:tc>
                  <a:txBody>
                    <a:bodyPr/>
                    <a:lstStyle/>
                    <a:p>
                      <a:pPr>
                        <a:buNone/>
                      </a:pPr>
                      <a:r>
                        <a:rPr lang="en-GB" sz="1100">
                          <a:effectLst/>
                        </a:rPr>
                        <a:t>Simple Merge</a:t>
                      </a:r>
                    </a:p>
                  </a:txBody>
                  <a:tcPr marL="57773" marR="57773" marT="57773" marB="57773" anchor="ctr"/>
                </a:tc>
                <a:tc>
                  <a:txBody>
                    <a:bodyPr/>
                    <a:lstStyle/>
                    <a:p>
                      <a:pPr>
                        <a:buNone/>
                      </a:pPr>
                      <a:r>
                        <a:rPr lang="en-GB" sz="1100">
                          <a:effectLst/>
                        </a:rPr>
                        <a:t>Trigger single follow-up</a:t>
                      </a:r>
                    </a:p>
                  </a:txBody>
                  <a:tcPr marL="57773" marR="57773" marT="57773" marB="57773" anchor="ctr"/>
                </a:tc>
                <a:tc>
                  <a:txBody>
                    <a:bodyPr/>
                    <a:lstStyle/>
                    <a:p>
                      <a:pPr>
                        <a:buNone/>
                      </a:pPr>
                      <a:r>
                        <a:rPr lang="en-GB" sz="1100">
                          <a:effectLst/>
                        </a:rPr>
                        <a:t>Re-entrant transition or rehydration</a:t>
                      </a:r>
                    </a:p>
                  </a:txBody>
                  <a:tcPr marL="57773" marR="57773" marT="57773" marB="57773" anchor="ctr"/>
                </a:tc>
                <a:tc>
                  <a:txBody>
                    <a:bodyPr/>
                    <a:lstStyle/>
                    <a:p>
                      <a:pPr>
                        <a:buNone/>
                      </a:pPr>
                      <a:r>
                        <a:rPr lang="en-GB" sz="1100" dirty="0">
                          <a:effectLst/>
                        </a:rPr>
                        <a:t>Multiple incoming flows, OR gateway</a:t>
                      </a:r>
                    </a:p>
                  </a:txBody>
                  <a:tcPr marL="57773" marR="57773" marT="57773" marB="57773" anchor="ctr"/>
                </a:tc>
                <a:extLst>
                  <a:ext uri="{0D108BD9-81ED-4DB2-BD59-A6C34878D82A}">
                    <a16:rowId xmlns:a16="http://schemas.microsoft.com/office/drawing/2014/main" val="2268004230"/>
                  </a:ext>
                </a:extLst>
              </a:tr>
            </a:tbl>
          </a:graphicData>
        </a:graphic>
      </p:graphicFrame>
    </p:spTree>
    <p:extLst>
      <p:ext uri="{BB962C8B-B14F-4D97-AF65-F5344CB8AC3E}">
        <p14:creationId xmlns:p14="http://schemas.microsoft.com/office/powerpoint/2010/main" val="208340481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93CED19-7205-0A9F-EC9E-07720BFD2BDF}"/>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5D02869-7D16-BADB-7E32-D235860C50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808E6AF9-81E3-E606-6519-AECAA9DD62AB}"/>
              </a:ext>
            </a:extLst>
          </p:cNvPr>
          <p:cNvSpPr>
            <a:spLocks noGrp="1"/>
          </p:cNvSpPr>
          <p:nvPr>
            <p:ph type="title"/>
          </p:nvPr>
        </p:nvSpPr>
        <p:spPr>
          <a:xfrm>
            <a:off x="628650" y="451381"/>
            <a:ext cx="7884414" cy="4066540"/>
          </a:xfrm>
        </p:spPr>
        <p:txBody>
          <a:bodyPr vert="horz" lIns="91440" tIns="45720" rIns="91440" bIns="45720" rtlCol="0" anchor="b">
            <a:normAutofit/>
          </a:bodyPr>
          <a:lstStyle/>
          <a:p>
            <a:pPr defTabSz="914400">
              <a:lnSpc>
                <a:spcPct val="90000"/>
              </a:lnSpc>
            </a:pPr>
            <a:r>
              <a:rPr lang="en-US" sz="5700" kern="1200" dirty="0">
                <a:solidFill>
                  <a:schemeClr val="tx1"/>
                </a:solidFill>
                <a:latin typeface="+mj-lt"/>
                <a:ea typeface="+mj-ea"/>
                <a:cs typeface="+mj-cs"/>
              </a:rPr>
              <a:t>Putting it together</a:t>
            </a:r>
          </a:p>
        </p:txBody>
      </p:sp>
      <p:sp>
        <p:nvSpPr>
          <p:cNvPr id="4" name="Text Placeholder 3">
            <a:extLst>
              <a:ext uri="{FF2B5EF4-FFF2-40B4-BE49-F238E27FC236}">
                <a16:creationId xmlns:a16="http://schemas.microsoft.com/office/drawing/2014/main" id="{69DD4A32-CA0E-C0D3-955E-893B7A02F685}"/>
              </a:ext>
            </a:extLst>
          </p:cNvPr>
          <p:cNvSpPr>
            <a:spLocks noGrp="1"/>
          </p:cNvSpPr>
          <p:nvPr>
            <p:ph type="body" idx="1"/>
          </p:nvPr>
        </p:nvSpPr>
        <p:spPr>
          <a:xfrm>
            <a:off x="628649" y="4983276"/>
            <a:ext cx="7884414" cy="1126680"/>
          </a:xfrm>
        </p:spPr>
        <p:txBody>
          <a:bodyPr vert="horz" lIns="91440" tIns="45720" rIns="91440" bIns="45720" rtlCol="0">
            <a:normAutofit/>
          </a:bodyPr>
          <a:lstStyle/>
          <a:p>
            <a:pPr defTabSz="914400">
              <a:lnSpc>
                <a:spcPct val="90000"/>
              </a:lnSpc>
              <a:spcBef>
                <a:spcPts val="1000"/>
              </a:spcBef>
            </a:pPr>
            <a:endParaRPr lang="en-US" sz="2400" kern="1200">
              <a:solidFill>
                <a:schemeClr val="tx1"/>
              </a:solidFill>
              <a:latin typeface="+mn-lt"/>
              <a:ea typeface="+mn-ea"/>
              <a:cs typeface="+mn-cs"/>
            </a:endParaRPr>
          </a:p>
        </p:txBody>
      </p:sp>
      <p:sp>
        <p:nvSpPr>
          <p:cNvPr id="20" name="sketch line">
            <a:extLst>
              <a:ext uri="{FF2B5EF4-FFF2-40B4-BE49-F238E27FC236}">
                <a16:creationId xmlns:a16="http://schemas.microsoft.com/office/drawing/2014/main" id="{2F7AC7B7-ACDB-D880-BDB9-6DD15A1A9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70C8E136-08E4-133A-9016-0101181F93E5}"/>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167</a:t>
            </a:fld>
            <a:endParaRPr lang="en-US"/>
          </a:p>
        </p:txBody>
      </p:sp>
    </p:spTree>
    <p:extLst>
      <p:ext uri="{BB962C8B-B14F-4D97-AF65-F5344CB8AC3E}">
        <p14:creationId xmlns:p14="http://schemas.microsoft.com/office/powerpoint/2010/main" val="320329277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168</a:t>
            </a:fld>
            <a:endParaRPr lang="en-US"/>
          </a:p>
        </p:txBody>
      </p:sp>
      <p:pic>
        <p:nvPicPr>
          <p:cNvPr id="3" name="Picture 2">
            <a:extLst>
              <a:ext uri="{FF2B5EF4-FFF2-40B4-BE49-F238E27FC236}">
                <a16:creationId xmlns:a16="http://schemas.microsoft.com/office/drawing/2014/main" id="{D44FEE84-DB22-784B-8792-414B5B30D1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2663" y="1083069"/>
            <a:ext cx="6708967" cy="4554437"/>
          </a:xfrm>
          <a:prstGeom prst="rect">
            <a:avLst/>
          </a:prstGeom>
        </p:spPr>
      </p:pic>
    </p:spTree>
    <p:extLst>
      <p:ext uri="{BB962C8B-B14F-4D97-AF65-F5344CB8AC3E}">
        <p14:creationId xmlns:p14="http://schemas.microsoft.com/office/powerpoint/2010/main" val="127244200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5B3B8334-59B9-0A15-D442-79C6F9B61D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558099"/>
            <a:ext cx="8178799" cy="3741800"/>
          </a:xfrm>
          <a:prstGeom prst="rect">
            <a:avLst/>
          </a:prstGeom>
        </p:spPr>
      </p:pic>
      <p:sp>
        <p:nvSpPr>
          <p:cNvPr id="2" name="Slide Number Placeholder 1">
            <a:extLst>
              <a:ext uri="{FF2B5EF4-FFF2-40B4-BE49-F238E27FC236}">
                <a16:creationId xmlns:a16="http://schemas.microsoft.com/office/drawing/2014/main" id="{C7822FCB-B5B7-1605-CFB6-88725789D38B}"/>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169</a:t>
            </a:fld>
            <a:endParaRPr lang="en-US"/>
          </a:p>
        </p:txBody>
      </p:sp>
      <p:sp>
        <p:nvSpPr>
          <p:cNvPr id="5" name="TextBox 4">
            <a:extLst>
              <a:ext uri="{FF2B5EF4-FFF2-40B4-BE49-F238E27FC236}">
                <a16:creationId xmlns:a16="http://schemas.microsoft.com/office/drawing/2014/main" id="{D8BE5887-EF92-EF1D-5EFB-33CDC2D0D1D8}"/>
              </a:ext>
            </a:extLst>
          </p:cNvPr>
          <p:cNvSpPr txBox="1"/>
          <p:nvPr/>
        </p:nvSpPr>
        <p:spPr>
          <a:xfrm>
            <a:off x="5824904" y="431910"/>
            <a:ext cx="2690446" cy="1223412"/>
          </a:xfrm>
          <a:prstGeom prst="rect">
            <a:avLst/>
          </a:prstGeom>
          <a:noFill/>
          <a:ln>
            <a:solidFill>
              <a:schemeClr val="accent1"/>
            </a:solidFill>
          </a:ln>
        </p:spPr>
        <p:txBody>
          <a:bodyPr wrap="square" rtlCol="0">
            <a:spAutoFit/>
          </a:bodyPr>
          <a:lstStyle/>
          <a:p>
            <a:r>
              <a:rPr lang="en-GB" sz="1050" b="1" dirty="0"/>
              <a:t>Storage</a:t>
            </a:r>
            <a:r>
              <a:rPr lang="en-GB" sz="1050" dirty="0"/>
              <a:t>: Request details may need storage to be reliable, it takes work from the </a:t>
            </a:r>
            <a:r>
              <a:rPr lang="en-GB" sz="1050" b="1" dirty="0" err="1"/>
              <a:t>request_details</a:t>
            </a:r>
            <a:r>
              <a:rPr lang="en-GB" sz="1050" dirty="0"/>
              <a:t> port, but cannot forward it to the </a:t>
            </a:r>
            <a:r>
              <a:rPr lang="en-GB" sz="1050" b="1" dirty="0" err="1"/>
              <a:t>restaurant_details</a:t>
            </a:r>
            <a:r>
              <a:rPr lang="en-GB" sz="1050" dirty="0"/>
              <a:t> port without waiting for an answer from </a:t>
            </a:r>
            <a:r>
              <a:rPr lang="en-GB" sz="1050" b="1" dirty="0" err="1"/>
              <a:t>fax_in</a:t>
            </a:r>
            <a:r>
              <a:rPr lang="en-GB" sz="1050" dirty="0"/>
              <a:t>. We store the state of the workflow in case we crash before receiving the response. </a:t>
            </a:r>
            <a:endParaRPr lang="en-GB" sz="1050" b="1" dirty="0"/>
          </a:p>
        </p:txBody>
      </p:sp>
      <p:cxnSp>
        <p:nvCxnSpPr>
          <p:cNvPr id="6" name="Straight Arrow Connector 5">
            <a:extLst>
              <a:ext uri="{FF2B5EF4-FFF2-40B4-BE49-F238E27FC236}">
                <a16:creationId xmlns:a16="http://schemas.microsoft.com/office/drawing/2014/main" id="{9111B199-D806-3B2E-1701-7C33B280619D}"/>
              </a:ext>
            </a:extLst>
          </p:cNvPr>
          <p:cNvCxnSpPr>
            <a:cxnSpLocks/>
            <a:stCxn id="5" idx="2"/>
          </p:cNvCxnSpPr>
          <p:nvPr/>
        </p:nvCxnSpPr>
        <p:spPr>
          <a:xfrm flipH="1">
            <a:off x="5385732" y="1655322"/>
            <a:ext cx="1784395" cy="8613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139D5E06-D379-4675-CC2A-573C71B47C19}"/>
              </a:ext>
            </a:extLst>
          </p:cNvPr>
          <p:cNvSpPr txBox="1"/>
          <p:nvPr/>
        </p:nvSpPr>
        <p:spPr>
          <a:xfrm>
            <a:off x="5606415" y="5179704"/>
            <a:ext cx="2690446" cy="1061829"/>
          </a:xfrm>
          <a:prstGeom prst="rect">
            <a:avLst/>
          </a:prstGeom>
          <a:noFill/>
          <a:ln>
            <a:solidFill>
              <a:schemeClr val="accent1"/>
            </a:solidFill>
          </a:ln>
        </p:spPr>
        <p:txBody>
          <a:bodyPr wrap="square" rtlCol="0">
            <a:spAutoFit/>
          </a:bodyPr>
          <a:lstStyle/>
          <a:p>
            <a:r>
              <a:rPr lang="en-GB" sz="1050" b="1" dirty="0"/>
              <a:t>Correlation</a:t>
            </a:r>
            <a:r>
              <a:rPr lang="en-GB" sz="1050" dirty="0"/>
              <a:t>: To allow us to match the response to the saved state we use a </a:t>
            </a:r>
            <a:r>
              <a:rPr lang="en-GB" sz="1050" i="1" dirty="0"/>
              <a:t>correlation id</a:t>
            </a:r>
            <a:r>
              <a:rPr lang="en-GB" sz="1050" dirty="0"/>
              <a:t>. We send it on the </a:t>
            </a:r>
            <a:r>
              <a:rPr lang="en-GB" sz="1050" dirty="0" err="1"/>
              <a:t>ip</a:t>
            </a:r>
            <a:r>
              <a:rPr lang="en-GB" sz="1050" dirty="0"/>
              <a:t> to </a:t>
            </a:r>
            <a:r>
              <a:rPr lang="en-GB" sz="1050" dirty="0" err="1"/>
              <a:t>fax_out</a:t>
            </a:r>
            <a:r>
              <a:rPr lang="en-GB" sz="1050" dirty="0"/>
              <a:t>, and the restaurant includes it on the </a:t>
            </a:r>
            <a:r>
              <a:rPr lang="en-GB" sz="1050" dirty="0" err="1"/>
              <a:t>ip</a:t>
            </a:r>
            <a:r>
              <a:rPr lang="en-GB" sz="1050" dirty="0"/>
              <a:t> from </a:t>
            </a:r>
            <a:r>
              <a:rPr lang="en-GB" sz="1050" dirty="0" err="1"/>
              <a:t>fax_in</a:t>
            </a:r>
            <a:r>
              <a:rPr lang="en-GB" sz="1050" dirty="0"/>
              <a:t>. We use the </a:t>
            </a:r>
            <a:r>
              <a:rPr lang="en-GB" sz="1050" dirty="0" err="1"/>
              <a:t>ip</a:t>
            </a:r>
            <a:r>
              <a:rPr lang="en-GB" sz="1050" dirty="0"/>
              <a:t> to look up the workflow we stored.</a:t>
            </a:r>
            <a:endParaRPr lang="en-GB" sz="1050" b="1" dirty="0"/>
          </a:p>
        </p:txBody>
      </p:sp>
      <p:cxnSp>
        <p:nvCxnSpPr>
          <p:cNvPr id="8" name="Straight Arrow Connector 7">
            <a:extLst>
              <a:ext uri="{FF2B5EF4-FFF2-40B4-BE49-F238E27FC236}">
                <a16:creationId xmlns:a16="http://schemas.microsoft.com/office/drawing/2014/main" id="{E5BB35F6-7A59-564C-94F3-29215977CFB0}"/>
              </a:ext>
            </a:extLst>
          </p:cNvPr>
          <p:cNvCxnSpPr>
            <a:cxnSpLocks/>
            <a:stCxn id="7" idx="1"/>
          </p:cNvCxnSpPr>
          <p:nvPr/>
        </p:nvCxnSpPr>
        <p:spPr>
          <a:xfrm flipH="1" flipV="1">
            <a:off x="5134062" y="5179704"/>
            <a:ext cx="472353" cy="5309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7506C493-A018-3325-A9FB-475CC680AC76}"/>
              </a:ext>
            </a:extLst>
          </p:cNvPr>
          <p:cNvSpPr txBox="1"/>
          <p:nvPr/>
        </p:nvSpPr>
        <p:spPr>
          <a:xfrm>
            <a:off x="3606800" y="3515360"/>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9" name="TextBox 8">
            <a:extLst>
              <a:ext uri="{FF2B5EF4-FFF2-40B4-BE49-F238E27FC236}">
                <a16:creationId xmlns:a16="http://schemas.microsoft.com/office/drawing/2014/main" id="{AE16F9A5-7611-B583-B49A-CF349785A9C3}"/>
              </a:ext>
            </a:extLst>
          </p:cNvPr>
          <p:cNvSpPr txBox="1"/>
          <p:nvPr/>
        </p:nvSpPr>
        <p:spPr>
          <a:xfrm>
            <a:off x="3972560" y="4441086"/>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10" name="TextBox 9">
            <a:extLst>
              <a:ext uri="{FF2B5EF4-FFF2-40B4-BE49-F238E27FC236}">
                <a16:creationId xmlns:a16="http://schemas.microsoft.com/office/drawing/2014/main" id="{BEE5DB95-A790-70D3-B115-1B19221DAFB4}"/>
              </a:ext>
            </a:extLst>
          </p:cNvPr>
          <p:cNvSpPr txBox="1"/>
          <p:nvPr/>
        </p:nvSpPr>
        <p:spPr>
          <a:xfrm>
            <a:off x="5123815" y="4461207"/>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43C2599C-2472-4250-8DC3-35BA8301D58C}"/>
              </a:ext>
            </a:extLst>
          </p:cNvPr>
          <p:cNvSpPr txBox="1"/>
          <p:nvPr/>
        </p:nvSpPr>
        <p:spPr>
          <a:xfrm>
            <a:off x="5606415" y="3499154"/>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12" name="TextBox 11">
            <a:extLst>
              <a:ext uri="{FF2B5EF4-FFF2-40B4-BE49-F238E27FC236}">
                <a16:creationId xmlns:a16="http://schemas.microsoft.com/office/drawing/2014/main" id="{CCB517E7-F202-90AA-B793-348076A05EF2}"/>
              </a:ext>
            </a:extLst>
          </p:cNvPr>
          <p:cNvSpPr txBox="1"/>
          <p:nvPr/>
        </p:nvSpPr>
        <p:spPr>
          <a:xfrm>
            <a:off x="7583805" y="3515360"/>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3" name="TextBox 12">
            <a:extLst>
              <a:ext uri="{FF2B5EF4-FFF2-40B4-BE49-F238E27FC236}">
                <a16:creationId xmlns:a16="http://schemas.microsoft.com/office/drawing/2014/main" id="{66F4134F-37E1-395B-683B-479BED2A4FD0}"/>
              </a:ext>
            </a:extLst>
          </p:cNvPr>
          <p:cNvSpPr txBox="1"/>
          <p:nvPr/>
        </p:nvSpPr>
        <p:spPr>
          <a:xfrm>
            <a:off x="3642360" y="2933546"/>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165D4A0E-F62C-4DBB-C0CE-2EAC6F32B071}"/>
              </a:ext>
            </a:extLst>
          </p:cNvPr>
          <p:cNvSpPr txBox="1"/>
          <p:nvPr/>
        </p:nvSpPr>
        <p:spPr>
          <a:xfrm>
            <a:off x="5606415" y="291293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5" name="TextBox 14">
            <a:extLst>
              <a:ext uri="{FF2B5EF4-FFF2-40B4-BE49-F238E27FC236}">
                <a16:creationId xmlns:a16="http://schemas.microsoft.com/office/drawing/2014/main" id="{3C1B3D20-EA43-D688-8448-FE181341792E}"/>
              </a:ext>
            </a:extLst>
          </p:cNvPr>
          <p:cNvSpPr txBox="1"/>
          <p:nvPr/>
        </p:nvSpPr>
        <p:spPr>
          <a:xfrm>
            <a:off x="7486649" y="2966140"/>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Out-Only</a:t>
            </a:r>
          </a:p>
        </p:txBody>
      </p:sp>
      <p:sp>
        <p:nvSpPr>
          <p:cNvPr id="16" name="TextBox 15">
            <a:extLst>
              <a:ext uri="{FF2B5EF4-FFF2-40B4-BE49-F238E27FC236}">
                <a16:creationId xmlns:a16="http://schemas.microsoft.com/office/drawing/2014/main" id="{C9BD786D-299F-C8D9-6D19-67C801267F3C}"/>
              </a:ext>
            </a:extLst>
          </p:cNvPr>
          <p:cNvSpPr txBox="1"/>
          <p:nvPr/>
        </p:nvSpPr>
        <p:spPr>
          <a:xfrm>
            <a:off x="4607560" y="478494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Tree>
    <p:extLst>
      <p:ext uri="{BB962C8B-B14F-4D97-AF65-F5344CB8AC3E}">
        <p14:creationId xmlns:p14="http://schemas.microsoft.com/office/powerpoint/2010/main" val="142206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3"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962"/>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(Subscribe-Notify)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17</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1615" y="2156382"/>
            <a:ext cx="1379765" cy="2927333"/>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63317" y="2156391"/>
            <a:ext cx="1379765" cy="2927306"/>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1379" y="229346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014105" y="18641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83501" y="1925551"/>
            <a:ext cx="1314427" cy="253916"/>
          </a:xfrm>
          <a:prstGeom prst="rect">
            <a:avLst/>
          </a:prstGeom>
          <a:noFill/>
        </p:spPr>
        <p:txBody>
          <a:bodyPr wrap="square" rtlCol="0">
            <a:spAutoFit/>
          </a:bodyPr>
          <a:lstStyle/>
          <a:p>
            <a:r>
              <a:rPr lang="en-GB" sz="1050" dirty="0"/>
              <a:t>1.1 subscribe()</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1379" y="24675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014105" y="263240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8394" y="2678118"/>
            <a:ext cx="1187905" cy="253916"/>
          </a:xfrm>
          <a:prstGeom prst="rect">
            <a:avLst/>
          </a:prstGeom>
          <a:noFill/>
        </p:spPr>
        <p:txBody>
          <a:bodyPr wrap="square" rtlCol="0">
            <a:spAutoFit/>
          </a:bodyPr>
          <a:lstStyle/>
          <a:p>
            <a:r>
              <a:rPr lang="en-GB" sz="1050" dirty="0"/>
              <a:t>1.2 confirm()</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50627" y="2224261"/>
            <a:ext cx="986943"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2328" y="2237079"/>
            <a:ext cx="881743" cy="300082"/>
          </a:xfrm>
          <a:prstGeom prst="rect">
            <a:avLst/>
          </a:prstGeom>
          <a:noFill/>
        </p:spPr>
        <p:txBody>
          <a:bodyPr wrap="square" rtlCol="0">
            <a:spAutoFit/>
          </a:bodyPr>
          <a:lstStyle/>
          <a:p>
            <a:r>
              <a:rPr lang="en-GB" sz="1350" dirty="0"/>
              <a:t>:provider</a:t>
            </a:r>
          </a:p>
        </p:txBody>
      </p:sp>
      <p:sp>
        <p:nvSpPr>
          <p:cNvPr id="9" name="TextBox 8">
            <a:extLst>
              <a:ext uri="{FF2B5EF4-FFF2-40B4-BE49-F238E27FC236}">
                <a16:creationId xmlns:a16="http://schemas.microsoft.com/office/drawing/2014/main" id="{75FF5848-40F3-6484-B5F5-4AD7B4A4A892}"/>
              </a:ext>
            </a:extLst>
          </p:cNvPr>
          <p:cNvSpPr txBox="1"/>
          <p:nvPr/>
        </p:nvSpPr>
        <p:spPr>
          <a:xfrm>
            <a:off x="262504" y="5206714"/>
            <a:ext cx="2511456"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coupled with Out-Only can support a Subscribe-Notify pattern; a requestor requests to subscribe to a provider (start/stop)</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C6BA4B34-452C-1169-BD83-418093D3BF67}"/>
              </a:ext>
            </a:extLst>
          </p:cNvPr>
          <p:cNvSpPr txBox="1"/>
          <p:nvPr/>
        </p:nvSpPr>
        <p:spPr>
          <a:xfrm>
            <a:off x="925552" y="914625"/>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wants to subscribe to notifications</a:t>
            </a:r>
          </a:p>
        </p:txBody>
      </p:sp>
      <p:cxnSp>
        <p:nvCxnSpPr>
          <p:cNvPr id="15" name="Straight Arrow Connector 14">
            <a:extLst>
              <a:ext uri="{FF2B5EF4-FFF2-40B4-BE49-F238E27FC236}">
                <a16:creationId xmlns:a16="http://schemas.microsoft.com/office/drawing/2014/main" id="{80D32098-6DF8-5E03-48F5-00654E952997}"/>
              </a:ext>
            </a:extLst>
          </p:cNvPr>
          <p:cNvCxnSpPr>
            <a:cxnSpLocks/>
            <a:stCxn id="10" idx="2"/>
          </p:cNvCxnSpPr>
          <p:nvPr/>
        </p:nvCxnSpPr>
        <p:spPr>
          <a:xfrm>
            <a:off x="1758309" y="1630206"/>
            <a:ext cx="926653" cy="5208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72BA403-6892-AB7B-B27B-98AC86028E56}"/>
              </a:ext>
            </a:extLst>
          </p:cNvPr>
          <p:cNvSpPr txBox="1"/>
          <p:nvPr/>
        </p:nvSpPr>
        <p:spPr>
          <a:xfrm>
            <a:off x="3732414" y="974417"/>
            <a:ext cx="1665514" cy="50783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Subscription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request</a:t>
            </a:r>
          </a:p>
        </p:txBody>
      </p:sp>
      <p:cxnSp>
        <p:nvCxnSpPr>
          <p:cNvPr id="18" name="Straight Arrow Connector 17">
            <a:extLst>
              <a:ext uri="{FF2B5EF4-FFF2-40B4-BE49-F238E27FC236}">
                <a16:creationId xmlns:a16="http://schemas.microsoft.com/office/drawing/2014/main" id="{51F3AD20-2588-8B21-B3CD-2C078DF4CF23}"/>
              </a:ext>
            </a:extLst>
          </p:cNvPr>
          <p:cNvCxnSpPr>
            <a:cxnSpLocks/>
            <a:stCxn id="16" idx="2"/>
          </p:cNvCxnSpPr>
          <p:nvPr/>
        </p:nvCxnSpPr>
        <p:spPr>
          <a:xfrm>
            <a:off x="4565171" y="1482248"/>
            <a:ext cx="156811" cy="2382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C291A6B-53FB-F315-4463-10BCEAADD4C9}"/>
              </a:ext>
            </a:extLst>
          </p:cNvPr>
          <p:cNvSpPr txBox="1"/>
          <p:nvPr/>
        </p:nvSpPr>
        <p:spPr>
          <a:xfrm>
            <a:off x="6947301" y="704098"/>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Manages a list of subscribers</a:t>
            </a:r>
          </a:p>
        </p:txBody>
      </p:sp>
      <p:cxnSp>
        <p:nvCxnSpPr>
          <p:cNvPr id="21" name="Straight Arrow Connector 20">
            <a:extLst>
              <a:ext uri="{FF2B5EF4-FFF2-40B4-BE49-F238E27FC236}">
                <a16:creationId xmlns:a16="http://schemas.microsoft.com/office/drawing/2014/main" id="{2837A43E-C022-1891-D140-34C7F60191FD}"/>
              </a:ext>
            </a:extLst>
          </p:cNvPr>
          <p:cNvCxnSpPr>
            <a:cxnSpLocks/>
            <a:stCxn id="20" idx="2"/>
          </p:cNvCxnSpPr>
          <p:nvPr/>
        </p:nvCxnSpPr>
        <p:spPr>
          <a:xfrm flipH="1">
            <a:off x="7347321" y="1419679"/>
            <a:ext cx="432737" cy="5281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A9190E3-7E91-B468-F26B-203009410BD9}"/>
              </a:ext>
            </a:extLst>
          </p:cNvPr>
          <p:cNvSpPr txBox="1"/>
          <p:nvPr/>
        </p:nvSpPr>
        <p:spPr>
          <a:xfrm>
            <a:off x="7243081" y="3087296"/>
            <a:ext cx="1576335"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Query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(optional) optionally we ask the requestor to confirm (note role switch!)</a:t>
            </a:r>
          </a:p>
        </p:txBody>
      </p:sp>
      <p:cxnSp>
        <p:nvCxnSpPr>
          <p:cNvPr id="24" name="Straight Arrow Connector 23">
            <a:extLst>
              <a:ext uri="{FF2B5EF4-FFF2-40B4-BE49-F238E27FC236}">
                <a16:creationId xmlns:a16="http://schemas.microsoft.com/office/drawing/2014/main" id="{335C2948-50D9-60DB-3F29-62C0ECE26C30}"/>
              </a:ext>
            </a:extLst>
          </p:cNvPr>
          <p:cNvCxnSpPr>
            <a:cxnSpLocks/>
            <a:stCxn id="7" idx="3"/>
          </p:cNvCxnSpPr>
          <p:nvPr/>
        </p:nvCxnSpPr>
        <p:spPr>
          <a:xfrm flipH="1" flipV="1">
            <a:off x="4846870" y="2995012"/>
            <a:ext cx="2396212" cy="625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1F4D9B3-3A91-1EFB-285E-15858B85576A}"/>
              </a:ext>
            </a:extLst>
          </p:cNvPr>
          <p:cNvCxnSpPr>
            <a:cxnSpLocks/>
          </p:cNvCxnSpPr>
          <p:nvPr/>
        </p:nvCxnSpPr>
        <p:spPr>
          <a:xfrm flipV="1">
            <a:off x="3381378" y="330157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BD5CB94-FC8D-D770-1D69-4F9862A29914}"/>
              </a:ext>
            </a:extLst>
          </p:cNvPr>
          <p:cNvCxnSpPr/>
          <p:nvPr/>
        </p:nvCxnSpPr>
        <p:spPr>
          <a:xfrm>
            <a:off x="3995372" y="347081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86C7D70-3142-8DF0-A721-B3CA076C7666}"/>
              </a:ext>
            </a:extLst>
          </p:cNvPr>
          <p:cNvSpPr txBox="1"/>
          <p:nvPr/>
        </p:nvSpPr>
        <p:spPr>
          <a:xfrm>
            <a:off x="4064768" y="3532237"/>
            <a:ext cx="1314427" cy="253916"/>
          </a:xfrm>
          <a:prstGeom prst="rect">
            <a:avLst/>
          </a:prstGeom>
          <a:noFill/>
        </p:spPr>
        <p:txBody>
          <a:bodyPr wrap="square" rtlCol="0">
            <a:spAutoFit/>
          </a:bodyPr>
          <a:lstStyle/>
          <a:p>
            <a:r>
              <a:rPr lang="en-GB" sz="1050" dirty="0"/>
              <a:t>1.3 confirmed()</a:t>
            </a:r>
          </a:p>
        </p:txBody>
      </p:sp>
      <p:cxnSp>
        <p:nvCxnSpPr>
          <p:cNvPr id="28" name="Straight Arrow Connector 27">
            <a:extLst>
              <a:ext uri="{FF2B5EF4-FFF2-40B4-BE49-F238E27FC236}">
                <a16:creationId xmlns:a16="http://schemas.microsoft.com/office/drawing/2014/main" id="{F252322C-A1FC-EE96-4244-C27316A16879}"/>
              </a:ext>
            </a:extLst>
          </p:cNvPr>
          <p:cNvCxnSpPr>
            <a:cxnSpLocks/>
          </p:cNvCxnSpPr>
          <p:nvPr/>
        </p:nvCxnSpPr>
        <p:spPr>
          <a:xfrm flipH="1">
            <a:off x="5045458" y="3602593"/>
            <a:ext cx="2197621" cy="740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7BAAECD-D2A9-AE66-6E72-766320C7A783}"/>
              </a:ext>
            </a:extLst>
          </p:cNvPr>
          <p:cNvCxnSpPr>
            <a:cxnSpLocks/>
          </p:cNvCxnSpPr>
          <p:nvPr/>
        </p:nvCxnSpPr>
        <p:spPr>
          <a:xfrm flipV="1">
            <a:off x="3393677" y="432194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36C0B69-C7E9-0BD6-7F08-116E3ADF1B20}"/>
              </a:ext>
            </a:extLst>
          </p:cNvPr>
          <p:cNvCxnSpPr>
            <a:cxnSpLocks/>
          </p:cNvCxnSpPr>
          <p:nvPr/>
        </p:nvCxnSpPr>
        <p:spPr>
          <a:xfrm flipH="1">
            <a:off x="4153216" y="4218375"/>
            <a:ext cx="8922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69E2595-3DBD-D20C-9A00-CAE605E4BA66}"/>
              </a:ext>
            </a:extLst>
          </p:cNvPr>
          <p:cNvSpPr txBox="1"/>
          <p:nvPr/>
        </p:nvSpPr>
        <p:spPr>
          <a:xfrm>
            <a:off x="4101839" y="3868187"/>
            <a:ext cx="1172300" cy="253916"/>
          </a:xfrm>
          <a:prstGeom prst="rect">
            <a:avLst/>
          </a:prstGeom>
          <a:noFill/>
        </p:spPr>
        <p:txBody>
          <a:bodyPr wrap="square" rtlCol="0">
            <a:spAutoFit/>
          </a:bodyPr>
          <a:lstStyle/>
          <a:p>
            <a:r>
              <a:rPr lang="en-GB" sz="1050" dirty="0"/>
              <a:t>1.1 notification()</a:t>
            </a:r>
          </a:p>
        </p:txBody>
      </p:sp>
      <p:sp>
        <p:nvSpPr>
          <p:cNvPr id="37" name="TextBox 36">
            <a:extLst>
              <a:ext uri="{FF2B5EF4-FFF2-40B4-BE49-F238E27FC236}">
                <a16:creationId xmlns:a16="http://schemas.microsoft.com/office/drawing/2014/main" id="{193E1D75-0B04-12CD-66F9-1717317EF9F8}"/>
              </a:ext>
            </a:extLst>
          </p:cNvPr>
          <p:cNvSpPr txBox="1"/>
          <p:nvPr/>
        </p:nvSpPr>
        <p:spPr>
          <a:xfrm>
            <a:off x="198985" y="3465298"/>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Start receiving</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 Notifications</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8" name="Straight Arrow Connector 37">
            <a:extLst>
              <a:ext uri="{FF2B5EF4-FFF2-40B4-BE49-F238E27FC236}">
                <a16:creationId xmlns:a16="http://schemas.microsoft.com/office/drawing/2014/main" id="{D0709333-F2FF-2E03-8D41-DA3A744899C3}"/>
              </a:ext>
            </a:extLst>
          </p:cNvPr>
          <p:cNvCxnSpPr>
            <a:cxnSpLocks/>
            <a:endCxn id="35" idx="1"/>
          </p:cNvCxnSpPr>
          <p:nvPr/>
        </p:nvCxnSpPr>
        <p:spPr>
          <a:xfrm>
            <a:off x="1707688" y="3729902"/>
            <a:ext cx="2394151" cy="2652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69DE2B7-6108-D8A7-A275-6B99FD7928B5}"/>
              </a:ext>
            </a:extLst>
          </p:cNvPr>
          <p:cNvCxnSpPr>
            <a:cxnSpLocks/>
          </p:cNvCxnSpPr>
          <p:nvPr/>
        </p:nvCxnSpPr>
        <p:spPr>
          <a:xfrm flipV="1">
            <a:off x="3353675" y="498177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BBADB61-1EC7-731B-5E24-75E0467C29DD}"/>
              </a:ext>
            </a:extLst>
          </p:cNvPr>
          <p:cNvCxnSpPr/>
          <p:nvPr/>
        </p:nvCxnSpPr>
        <p:spPr>
          <a:xfrm>
            <a:off x="3986401" y="455244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513D42F-A816-117D-B3A6-54B091359551}"/>
              </a:ext>
            </a:extLst>
          </p:cNvPr>
          <p:cNvSpPr txBox="1"/>
          <p:nvPr/>
        </p:nvSpPr>
        <p:spPr>
          <a:xfrm>
            <a:off x="4055797" y="4613868"/>
            <a:ext cx="1314427" cy="253916"/>
          </a:xfrm>
          <a:prstGeom prst="rect">
            <a:avLst/>
          </a:prstGeom>
          <a:noFill/>
        </p:spPr>
        <p:txBody>
          <a:bodyPr wrap="square" rtlCol="0">
            <a:spAutoFit/>
          </a:bodyPr>
          <a:lstStyle/>
          <a:p>
            <a:r>
              <a:rPr lang="en-GB" sz="1050" dirty="0"/>
              <a:t>1.1 stop()</a:t>
            </a:r>
          </a:p>
        </p:txBody>
      </p:sp>
      <p:sp>
        <p:nvSpPr>
          <p:cNvPr id="43" name="TextBox 42">
            <a:extLst>
              <a:ext uri="{FF2B5EF4-FFF2-40B4-BE49-F238E27FC236}">
                <a16:creationId xmlns:a16="http://schemas.microsoft.com/office/drawing/2014/main" id="{C8D7565F-500F-B306-4026-2E5014623AB6}"/>
              </a:ext>
            </a:extLst>
          </p:cNvPr>
          <p:cNvSpPr txBox="1"/>
          <p:nvPr/>
        </p:nvSpPr>
        <p:spPr>
          <a:xfrm>
            <a:off x="5045458" y="5460581"/>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Stop receiving</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 Notifications</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44" name="Straight Arrow Connector 43">
            <a:extLst>
              <a:ext uri="{FF2B5EF4-FFF2-40B4-BE49-F238E27FC236}">
                <a16:creationId xmlns:a16="http://schemas.microsoft.com/office/drawing/2014/main" id="{FBC8D8BA-27D9-DDEB-CC6C-8E4D55B0B5FC}"/>
              </a:ext>
            </a:extLst>
          </p:cNvPr>
          <p:cNvCxnSpPr>
            <a:cxnSpLocks/>
            <a:stCxn id="43" idx="0"/>
            <a:endCxn id="42" idx="2"/>
          </p:cNvCxnSpPr>
          <p:nvPr/>
        </p:nvCxnSpPr>
        <p:spPr>
          <a:xfrm flipH="1" flipV="1">
            <a:off x="4713011" y="4867784"/>
            <a:ext cx="1165204" cy="5927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92467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P spid="37" grpId="0"/>
      <p:bldP spid="42" grpId="0"/>
      <p:bldP spid="43"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170</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6623" y="1187496"/>
            <a:ext cx="6534702" cy="4564382"/>
          </a:xfrm>
          <a:prstGeom prst="rect">
            <a:avLst/>
          </a:prstGeom>
        </p:spPr>
      </p:pic>
    </p:spTree>
    <p:extLst>
      <p:ext uri="{BB962C8B-B14F-4D97-AF65-F5344CB8AC3E}">
        <p14:creationId xmlns:p14="http://schemas.microsoft.com/office/powerpoint/2010/main" val="81187012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4830500-8583-D616-8F5A-44D233D6F0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2157" y="643466"/>
            <a:ext cx="7579684" cy="5571067"/>
          </a:xfrm>
          <a:prstGeom prst="rect">
            <a:avLst/>
          </a:prstGeom>
        </p:spPr>
      </p:pic>
      <p:sp>
        <p:nvSpPr>
          <p:cNvPr id="2" name="Slide Number Placeholder 1">
            <a:extLst>
              <a:ext uri="{FF2B5EF4-FFF2-40B4-BE49-F238E27FC236}">
                <a16:creationId xmlns:a16="http://schemas.microsoft.com/office/drawing/2014/main" id="{3452363F-5254-A44F-EB24-A5AD1EE57DB7}"/>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171</a:t>
            </a:fld>
            <a:endParaRPr lang="en-US"/>
          </a:p>
        </p:txBody>
      </p:sp>
      <p:sp>
        <p:nvSpPr>
          <p:cNvPr id="6" name="TextBox 5">
            <a:extLst>
              <a:ext uri="{FF2B5EF4-FFF2-40B4-BE49-F238E27FC236}">
                <a16:creationId xmlns:a16="http://schemas.microsoft.com/office/drawing/2014/main" id="{669324F1-DDFB-F414-7C4D-3A4830A0A64E}"/>
              </a:ext>
            </a:extLst>
          </p:cNvPr>
          <p:cNvSpPr txBox="1"/>
          <p:nvPr/>
        </p:nvSpPr>
        <p:spPr>
          <a:xfrm>
            <a:off x="5959128" y="440299"/>
            <a:ext cx="2690446" cy="738664"/>
          </a:xfrm>
          <a:prstGeom prst="rect">
            <a:avLst/>
          </a:prstGeom>
          <a:noFill/>
          <a:ln>
            <a:solidFill>
              <a:schemeClr val="accent1"/>
            </a:solidFill>
          </a:ln>
        </p:spPr>
        <p:txBody>
          <a:bodyPr wrap="square" rtlCol="0">
            <a:spAutoFit/>
          </a:bodyPr>
          <a:lstStyle/>
          <a:p>
            <a:r>
              <a:rPr lang="en-GB" sz="1050" b="1" dirty="0"/>
              <a:t>Lookup</a:t>
            </a:r>
            <a:r>
              <a:rPr lang="en-GB" sz="1050" dirty="0"/>
              <a:t>: We can build a store from IP raised from another component to act as a lookup table for information that we need to process a request. </a:t>
            </a:r>
            <a:endParaRPr lang="en-GB" sz="1050" b="1" dirty="0"/>
          </a:p>
        </p:txBody>
      </p:sp>
      <p:cxnSp>
        <p:nvCxnSpPr>
          <p:cNvPr id="7" name="Straight Arrow Connector 6">
            <a:extLst>
              <a:ext uri="{FF2B5EF4-FFF2-40B4-BE49-F238E27FC236}">
                <a16:creationId xmlns:a16="http://schemas.microsoft.com/office/drawing/2014/main" id="{7AC2BEA4-75E2-86DF-1AE8-70F2EA277B49}"/>
              </a:ext>
            </a:extLst>
          </p:cNvPr>
          <p:cNvCxnSpPr>
            <a:cxnSpLocks/>
            <a:stCxn id="6" idx="2"/>
          </p:cNvCxnSpPr>
          <p:nvPr/>
        </p:nvCxnSpPr>
        <p:spPr>
          <a:xfrm flipH="1">
            <a:off x="5519956" y="1178963"/>
            <a:ext cx="1784395" cy="1346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AF31485F-251E-6212-7D46-9DBAD9443DC0}"/>
              </a:ext>
            </a:extLst>
          </p:cNvPr>
          <p:cNvSpPr txBox="1"/>
          <p:nvPr/>
        </p:nvSpPr>
        <p:spPr>
          <a:xfrm>
            <a:off x="5598160" y="3629157"/>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5" name="TextBox 4">
            <a:extLst>
              <a:ext uri="{FF2B5EF4-FFF2-40B4-BE49-F238E27FC236}">
                <a16:creationId xmlns:a16="http://schemas.microsoft.com/office/drawing/2014/main" id="{85B591AA-E488-BB3F-D03C-BEFBCBE8A53A}"/>
              </a:ext>
            </a:extLst>
          </p:cNvPr>
          <p:cNvSpPr txBox="1"/>
          <p:nvPr/>
        </p:nvSpPr>
        <p:spPr>
          <a:xfrm>
            <a:off x="6080760" y="4518172"/>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8" name="TextBox 7">
            <a:extLst>
              <a:ext uri="{FF2B5EF4-FFF2-40B4-BE49-F238E27FC236}">
                <a16:creationId xmlns:a16="http://schemas.microsoft.com/office/drawing/2014/main" id="{A0117709-8B83-E3F4-C6A5-95DF43F50EC8}"/>
              </a:ext>
            </a:extLst>
          </p:cNvPr>
          <p:cNvSpPr txBox="1"/>
          <p:nvPr/>
        </p:nvSpPr>
        <p:spPr>
          <a:xfrm>
            <a:off x="7550150" y="3647773"/>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9" name="TextBox 8">
            <a:extLst>
              <a:ext uri="{FF2B5EF4-FFF2-40B4-BE49-F238E27FC236}">
                <a16:creationId xmlns:a16="http://schemas.microsoft.com/office/drawing/2014/main" id="{BF62117A-4637-7E29-BC94-FAE75C9F5112}"/>
              </a:ext>
            </a:extLst>
          </p:cNvPr>
          <p:cNvSpPr txBox="1"/>
          <p:nvPr/>
        </p:nvSpPr>
        <p:spPr>
          <a:xfrm>
            <a:off x="7221300" y="451817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0" name="TextBox 9">
            <a:extLst>
              <a:ext uri="{FF2B5EF4-FFF2-40B4-BE49-F238E27FC236}">
                <a16:creationId xmlns:a16="http://schemas.microsoft.com/office/drawing/2014/main" id="{749BE1DB-2B6A-BBA6-3B52-AF84E36BBDF5}"/>
              </a:ext>
            </a:extLst>
          </p:cNvPr>
          <p:cNvSpPr txBox="1"/>
          <p:nvPr/>
        </p:nvSpPr>
        <p:spPr>
          <a:xfrm>
            <a:off x="4749623" y="193753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29CF3004-C989-0215-DE0F-E443DFF71FAC}"/>
              </a:ext>
            </a:extLst>
          </p:cNvPr>
          <p:cNvSpPr txBox="1"/>
          <p:nvPr/>
        </p:nvSpPr>
        <p:spPr>
          <a:xfrm>
            <a:off x="3784423" y="224808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Out-Only</a:t>
            </a:r>
          </a:p>
        </p:txBody>
      </p:sp>
      <p:sp>
        <p:nvSpPr>
          <p:cNvPr id="12" name="TextBox 11">
            <a:extLst>
              <a:ext uri="{FF2B5EF4-FFF2-40B4-BE49-F238E27FC236}">
                <a16:creationId xmlns:a16="http://schemas.microsoft.com/office/drawing/2014/main" id="{576EF580-2000-CAFF-D21F-D0BDED0EF1B2}"/>
              </a:ext>
            </a:extLst>
          </p:cNvPr>
          <p:cNvSpPr txBox="1"/>
          <p:nvPr/>
        </p:nvSpPr>
        <p:spPr>
          <a:xfrm>
            <a:off x="5598160" y="3122498"/>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3" name="TextBox 12">
            <a:extLst>
              <a:ext uri="{FF2B5EF4-FFF2-40B4-BE49-F238E27FC236}">
                <a16:creationId xmlns:a16="http://schemas.microsoft.com/office/drawing/2014/main" id="{B67DE2C3-B6DA-25BD-D11A-B8A6CC8B4E24}"/>
              </a:ext>
            </a:extLst>
          </p:cNvPr>
          <p:cNvSpPr txBox="1"/>
          <p:nvPr/>
        </p:nvSpPr>
        <p:spPr>
          <a:xfrm>
            <a:off x="7550150" y="321022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B2BA1C69-3F56-58F5-17AD-364A8B241629}"/>
              </a:ext>
            </a:extLst>
          </p:cNvPr>
          <p:cNvSpPr txBox="1"/>
          <p:nvPr/>
        </p:nvSpPr>
        <p:spPr>
          <a:xfrm>
            <a:off x="6563360" y="498679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Tree>
    <p:extLst>
      <p:ext uri="{BB962C8B-B14F-4D97-AF65-F5344CB8AC3E}">
        <p14:creationId xmlns:p14="http://schemas.microsoft.com/office/powerpoint/2010/main" val="134943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5" grpId="0" animBg="1"/>
      <p:bldP spid="8" grpId="0" animBg="1"/>
      <p:bldP spid="9" grpId="0" animBg="1"/>
      <p:bldP spid="10" grpId="0" animBg="1"/>
      <p:bldP spid="11" grpId="0" animBg="1"/>
      <p:bldP spid="12" grpId="0" animBg="1"/>
      <p:bldP spid="13" grpId="0" animBg="1"/>
      <p:bldP spid="14"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99E69E-D036-1A42-B064-A4CB3EC94B67}"/>
              </a:ext>
            </a:extLst>
          </p:cNvPr>
          <p:cNvSpPr>
            <a:spLocks noGrp="1"/>
          </p:cNvSpPr>
          <p:nvPr>
            <p:ph type="sldNum" sz="quarter" idx="12"/>
          </p:nvPr>
        </p:nvSpPr>
        <p:spPr/>
        <p:txBody>
          <a:bodyPr/>
          <a:lstStyle/>
          <a:p>
            <a:fld id="{867D4A06-35AE-BD4A-84A9-613A26F3D41D}" type="slidenum">
              <a:rPr lang="en-US" smtClean="0"/>
              <a:pPr/>
              <a:t>172</a:t>
            </a:fld>
            <a:endParaRPr lang="en-US"/>
          </a:p>
        </p:txBody>
      </p:sp>
      <p:pic>
        <p:nvPicPr>
          <p:cNvPr id="3" name="Picture 2">
            <a:extLst>
              <a:ext uri="{FF2B5EF4-FFF2-40B4-BE49-F238E27FC236}">
                <a16:creationId xmlns:a16="http://schemas.microsoft.com/office/drawing/2014/main" id="{C2C4FFB5-2D17-AF4E-8EC8-452E1762BF70}"/>
              </a:ext>
            </a:extLst>
          </p:cNvPr>
          <p:cNvPicPr>
            <a:picLocks noChangeAspect="1"/>
          </p:cNvPicPr>
          <p:nvPr/>
        </p:nvPicPr>
        <p:blipFill>
          <a:blip r:embed="rId2"/>
          <a:stretch>
            <a:fillRect/>
          </a:stretch>
        </p:blipFill>
        <p:spPr>
          <a:xfrm>
            <a:off x="1319901" y="1010892"/>
            <a:ext cx="6772322" cy="4625000"/>
          </a:xfrm>
          <a:prstGeom prst="rect">
            <a:avLst/>
          </a:prstGeom>
        </p:spPr>
      </p:pic>
      <p:sp>
        <p:nvSpPr>
          <p:cNvPr id="8" name="Rectangle 7">
            <a:extLst>
              <a:ext uri="{FF2B5EF4-FFF2-40B4-BE49-F238E27FC236}">
                <a16:creationId xmlns:a16="http://schemas.microsoft.com/office/drawing/2014/main" id="{95C0D5E7-8B7E-9441-B777-3CAA3BA20982}"/>
              </a:ext>
            </a:extLst>
          </p:cNvPr>
          <p:cNvSpPr/>
          <p:nvPr/>
        </p:nvSpPr>
        <p:spPr>
          <a:xfrm>
            <a:off x="7096241" y="3475802"/>
            <a:ext cx="450777" cy="4215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A473D7-8CB6-2349-BE77-1B8DDE3C388F}"/>
              </a:ext>
            </a:extLst>
          </p:cNvPr>
          <p:cNvSpPr/>
          <p:nvPr/>
        </p:nvSpPr>
        <p:spPr>
          <a:xfrm>
            <a:off x="6935279" y="3323392"/>
            <a:ext cx="152400" cy="1524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748F04-5A31-474F-B6F7-B6B2C9536F53}"/>
              </a:ext>
            </a:extLst>
          </p:cNvPr>
          <p:cNvSpPr/>
          <p:nvPr/>
        </p:nvSpPr>
        <p:spPr>
          <a:xfrm>
            <a:off x="4841870" y="4495472"/>
            <a:ext cx="878393" cy="73303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3088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B0CDC523-34DE-2F82-7F32-0866E8F425D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85436" y="643466"/>
            <a:ext cx="5773127" cy="5571067"/>
          </a:xfrm>
          <a:prstGeom prst="rect">
            <a:avLst/>
          </a:prstGeom>
        </p:spPr>
      </p:pic>
      <p:sp>
        <p:nvSpPr>
          <p:cNvPr id="2" name="Slide Number Placeholder 1">
            <a:extLst>
              <a:ext uri="{FF2B5EF4-FFF2-40B4-BE49-F238E27FC236}">
                <a16:creationId xmlns:a16="http://schemas.microsoft.com/office/drawing/2014/main" id="{6A31F2CB-09E3-606B-D2CD-30D23386F65A}"/>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173</a:t>
            </a:fld>
            <a:endParaRPr lang="en-US"/>
          </a:p>
        </p:txBody>
      </p:sp>
      <p:sp>
        <p:nvSpPr>
          <p:cNvPr id="3" name="TextBox 2">
            <a:extLst>
              <a:ext uri="{FF2B5EF4-FFF2-40B4-BE49-F238E27FC236}">
                <a16:creationId xmlns:a16="http://schemas.microsoft.com/office/drawing/2014/main" id="{85373920-00F2-5A15-3E26-8C44F2CAF33E}"/>
              </a:ext>
            </a:extLst>
          </p:cNvPr>
          <p:cNvSpPr txBox="1"/>
          <p:nvPr/>
        </p:nvSpPr>
        <p:spPr>
          <a:xfrm>
            <a:off x="6713300" y="563577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5" name="TextBox 4">
            <a:extLst>
              <a:ext uri="{FF2B5EF4-FFF2-40B4-BE49-F238E27FC236}">
                <a16:creationId xmlns:a16="http://schemas.microsoft.com/office/drawing/2014/main" id="{97572D58-8447-38E6-879A-4BA3B388E042}"/>
              </a:ext>
            </a:extLst>
          </p:cNvPr>
          <p:cNvSpPr txBox="1"/>
          <p:nvPr/>
        </p:nvSpPr>
        <p:spPr>
          <a:xfrm>
            <a:off x="4089399" y="3972893"/>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6" name="TextBox 5">
            <a:extLst>
              <a:ext uri="{FF2B5EF4-FFF2-40B4-BE49-F238E27FC236}">
                <a16:creationId xmlns:a16="http://schemas.microsoft.com/office/drawing/2014/main" id="{B43C20F6-47BD-A649-CE1B-5FDE22AB287B}"/>
              </a:ext>
            </a:extLst>
          </p:cNvPr>
          <p:cNvSpPr txBox="1"/>
          <p:nvPr/>
        </p:nvSpPr>
        <p:spPr>
          <a:xfrm>
            <a:off x="5201920" y="4866307"/>
            <a:ext cx="1412240" cy="461665"/>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Message Triggers</a:t>
            </a:r>
          </a:p>
          <a:p>
            <a:pPr algn="ctr"/>
            <a:r>
              <a:rPr lang="en-US" sz="1200" dirty="0">
                <a:solidFill>
                  <a:schemeClr val="tx2"/>
                </a:solidFill>
                <a:latin typeface="Chalkboard" panose="03050602040202020205" pitchFamily="66" charset="77"/>
              </a:rPr>
              <a:t>Fault</a:t>
            </a:r>
          </a:p>
        </p:txBody>
      </p:sp>
      <p:sp>
        <p:nvSpPr>
          <p:cNvPr id="7" name="TextBox 6">
            <a:extLst>
              <a:ext uri="{FF2B5EF4-FFF2-40B4-BE49-F238E27FC236}">
                <a16:creationId xmlns:a16="http://schemas.microsoft.com/office/drawing/2014/main" id="{CCEE2B93-E6D6-B834-2C33-A0793A8CB088}"/>
              </a:ext>
            </a:extLst>
          </p:cNvPr>
          <p:cNvSpPr txBox="1"/>
          <p:nvPr/>
        </p:nvSpPr>
        <p:spPr>
          <a:xfrm>
            <a:off x="3539263" y="4404642"/>
            <a:ext cx="1412240" cy="461665"/>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Message Triggers</a:t>
            </a:r>
          </a:p>
          <a:p>
            <a:pPr algn="ctr"/>
            <a:r>
              <a:rPr lang="en-US" sz="1200" dirty="0">
                <a:solidFill>
                  <a:schemeClr val="tx2"/>
                </a:solidFill>
                <a:latin typeface="Chalkboard" panose="03050602040202020205" pitchFamily="66" charset="77"/>
              </a:rPr>
              <a:t>Fault</a:t>
            </a:r>
          </a:p>
        </p:txBody>
      </p:sp>
    </p:spTree>
    <p:extLst>
      <p:ext uri="{BB962C8B-B14F-4D97-AF65-F5344CB8AC3E}">
        <p14:creationId xmlns:p14="http://schemas.microsoft.com/office/powerpoint/2010/main" val="3329683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174</a:t>
            </a:fld>
            <a:endParaRPr lang="en-US"/>
          </a:p>
        </p:txBody>
      </p:sp>
      <p:pic>
        <p:nvPicPr>
          <p:cNvPr id="3" name="Picture 2">
            <a:extLst>
              <a:ext uri="{FF2B5EF4-FFF2-40B4-BE49-F238E27FC236}">
                <a16:creationId xmlns:a16="http://schemas.microsoft.com/office/drawing/2014/main" id="{80AD3589-9917-F947-9789-8B9E07D8D8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6573" y="1066197"/>
            <a:ext cx="6550857" cy="4667108"/>
          </a:xfrm>
          <a:prstGeom prst="rect">
            <a:avLst/>
          </a:prstGeom>
        </p:spPr>
      </p:pic>
    </p:spTree>
    <p:extLst>
      <p:ext uri="{BB962C8B-B14F-4D97-AF65-F5344CB8AC3E}">
        <p14:creationId xmlns:p14="http://schemas.microsoft.com/office/powerpoint/2010/main" val="67503526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7C1C940-971A-333C-3534-655AC59E01D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609217"/>
            <a:ext cx="8178799" cy="3639564"/>
          </a:xfrm>
          <a:prstGeom prst="rect">
            <a:avLst/>
          </a:prstGeom>
        </p:spPr>
      </p:pic>
      <p:sp>
        <p:nvSpPr>
          <p:cNvPr id="2" name="Slide Number Placeholder 1">
            <a:extLst>
              <a:ext uri="{FF2B5EF4-FFF2-40B4-BE49-F238E27FC236}">
                <a16:creationId xmlns:a16="http://schemas.microsoft.com/office/drawing/2014/main" id="{2D54ABCA-3AF3-8478-CD4A-969BFEF35DB4}"/>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175</a:t>
            </a:fld>
            <a:endParaRPr lang="en-US"/>
          </a:p>
        </p:txBody>
      </p:sp>
      <p:sp>
        <p:nvSpPr>
          <p:cNvPr id="3" name="TextBox 2">
            <a:extLst>
              <a:ext uri="{FF2B5EF4-FFF2-40B4-BE49-F238E27FC236}">
                <a16:creationId xmlns:a16="http://schemas.microsoft.com/office/drawing/2014/main" id="{0A2C0C9F-DAC4-189D-652E-1FED5E33E634}"/>
              </a:ext>
            </a:extLst>
          </p:cNvPr>
          <p:cNvSpPr txBox="1"/>
          <p:nvPr/>
        </p:nvSpPr>
        <p:spPr>
          <a:xfrm>
            <a:off x="1941830" y="3428999"/>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5" name="TextBox 4">
            <a:extLst>
              <a:ext uri="{FF2B5EF4-FFF2-40B4-BE49-F238E27FC236}">
                <a16:creationId xmlns:a16="http://schemas.microsoft.com/office/drawing/2014/main" id="{F74A6B5F-9CA7-EC7A-4100-7E45A04A8003}"/>
              </a:ext>
            </a:extLst>
          </p:cNvPr>
          <p:cNvSpPr txBox="1"/>
          <p:nvPr/>
        </p:nvSpPr>
        <p:spPr>
          <a:xfrm>
            <a:off x="3689350" y="3428998"/>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6" name="TextBox 5">
            <a:extLst>
              <a:ext uri="{FF2B5EF4-FFF2-40B4-BE49-F238E27FC236}">
                <a16:creationId xmlns:a16="http://schemas.microsoft.com/office/drawing/2014/main" id="{3E170E1A-1C94-E6D9-C700-7C1905E8BACB}"/>
              </a:ext>
            </a:extLst>
          </p:cNvPr>
          <p:cNvSpPr txBox="1"/>
          <p:nvPr/>
        </p:nvSpPr>
        <p:spPr>
          <a:xfrm rot="18448714">
            <a:off x="5071109" y="2823245"/>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7" name="TextBox 6">
            <a:extLst>
              <a:ext uri="{FF2B5EF4-FFF2-40B4-BE49-F238E27FC236}">
                <a16:creationId xmlns:a16="http://schemas.microsoft.com/office/drawing/2014/main" id="{F8478D05-28B8-4AE6-EBF7-6895521CD58C}"/>
              </a:ext>
            </a:extLst>
          </p:cNvPr>
          <p:cNvSpPr txBox="1"/>
          <p:nvPr/>
        </p:nvSpPr>
        <p:spPr>
          <a:xfrm rot="1763351">
            <a:off x="6603523" y="3290499"/>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8" name="TextBox 7">
            <a:extLst>
              <a:ext uri="{FF2B5EF4-FFF2-40B4-BE49-F238E27FC236}">
                <a16:creationId xmlns:a16="http://schemas.microsoft.com/office/drawing/2014/main" id="{C5778984-7EB2-7E66-FDD0-FC5A1253EDC3}"/>
              </a:ext>
            </a:extLst>
          </p:cNvPr>
          <p:cNvSpPr txBox="1"/>
          <p:nvPr/>
        </p:nvSpPr>
        <p:spPr>
          <a:xfrm rot="1510312">
            <a:off x="7152791" y="2653967"/>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9" name="TextBox 8">
            <a:extLst>
              <a:ext uri="{FF2B5EF4-FFF2-40B4-BE49-F238E27FC236}">
                <a16:creationId xmlns:a16="http://schemas.microsoft.com/office/drawing/2014/main" id="{6D0E83D0-B17B-E1D4-DEAD-F6886B136642}"/>
              </a:ext>
            </a:extLst>
          </p:cNvPr>
          <p:cNvSpPr txBox="1"/>
          <p:nvPr/>
        </p:nvSpPr>
        <p:spPr>
          <a:xfrm rot="18920146">
            <a:off x="5535473" y="3172434"/>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0" name="TextBox 9">
            <a:extLst>
              <a:ext uri="{FF2B5EF4-FFF2-40B4-BE49-F238E27FC236}">
                <a16:creationId xmlns:a16="http://schemas.microsoft.com/office/drawing/2014/main" id="{9C70FB2F-5630-1FA0-87F5-C00F72C27662}"/>
              </a:ext>
            </a:extLst>
          </p:cNvPr>
          <p:cNvSpPr txBox="1"/>
          <p:nvPr/>
        </p:nvSpPr>
        <p:spPr>
          <a:xfrm>
            <a:off x="6327220" y="4046700"/>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4A41A19E-8AC3-AC47-7384-9778F1F27656}"/>
              </a:ext>
            </a:extLst>
          </p:cNvPr>
          <p:cNvSpPr txBox="1"/>
          <p:nvPr/>
        </p:nvSpPr>
        <p:spPr>
          <a:xfrm>
            <a:off x="3777060" y="3892811"/>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2" name="TextBox 11">
            <a:extLst>
              <a:ext uri="{FF2B5EF4-FFF2-40B4-BE49-F238E27FC236}">
                <a16:creationId xmlns:a16="http://schemas.microsoft.com/office/drawing/2014/main" id="{04B439CC-2489-07EE-08E6-8D4D32D13E14}"/>
              </a:ext>
            </a:extLst>
          </p:cNvPr>
          <p:cNvSpPr txBox="1"/>
          <p:nvPr/>
        </p:nvSpPr>
        <p:spPr>
          <a:xfrm rot="4297132">
            <a:off x="2996242" y="4399315"/>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3" name="TextBox 12">
            <a:extLst>
              <a:ext uri="{FF2B5EF4-FFF2-40B4-BE49-F238E27FC236}">
                <a16:creationId xmlns:a16="http://schemas.microsoft.com/office/drawing/2014/main" id="{176B29AA-29C9-F470-777A-808C2947CD21}"/>
              </a:ext>
            </a:extLst>
          </p:cNvPr>
          <p:cNvSpPr txBox="1"/>
          <p:nvPr/>
        </p:nvSpPr>
        <p:spPr>
          <a:xfrm>
            <a:off x="1941830" y="2961744"/>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53BD2250-A0CF-730D-A9A5-E7EE0DB39233}"/>
              </a:ext>
            </a:extLst>
          </p:cNvPr>
          <p:cNvSpPr txBox="1"/>
          <p:nvPr/>
        </p:nvSpPr>
        <p:spPr>
          <a:xfrm>
            <a:off x="3651532" y="2689459"/>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5" name="TextBox 14">
            <a:extLst>
              <a:ext uri="{FF2B5EF4-FFF2-40B4-BE49-F238E27FC236}">
                <a16:creationId xmlns:a16="http://schemas.microsoft.com/office/drawing/2014/main" id="{83483967-1C16-FBAF-9426-1217BFEC46A3}"/>
              </a:ext>
            </a:extLst>
          </p:cNvPr>
          <p:cNvSpPr txBox="1"/>
          <p:nvPr/>
        </p:nvSpPr>
        <p:spPr>
          <a:xfrm rot="18512460">
            <a:off x="4866599" y="3564011"/>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6" name="TextBox 15">
            <a:extLst>
              <a:ext uri="{FF2B5EF4-FFF2-40B4-BE49-F238E27FC236}">
                <a16:creationId xmlns:a16="http://schemas.microsoft.com/office/drawing/2014/main" id="{6800C0CF-3AAE-6EE0-68F9-4D949AF43447}"/>
              </a:ext>
            </a:extLst>
          </p:cNvPr>
          <p:cNvSpPr txBox="1"/>
          <p:nvPr/>
        </p:nvSpPr>
        <p:spPr>
          <a:xfrm rot="1577219">
            <a:off x="7446854" y="220185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7" name="TextBox 16">
            <a:extLst>
              <a:ext uri="{FF2B5EF4-FFF2-40B4-BE49-F238E27FC236}">
                <a16:creationId xmlns:a16="http://schemas.microsoft.com/office/drawing/2014/main" id="{87A12B51-5999-B0CB-A0B0-4ED2B9C38042}"/>
              </a:ext>
            </a:extLst>
          </p:cNvPr>
          <p:cNvSpPr txBox="1"/>
          <p:nvPr/>
        </p:nvSpPr>
        <p:spPr>
          <a:xfrm>
            <a:off x="5060606" y="1841256"/>
            <a:ext cx="1412240" cy="461665"/>
          </a:xfrm>
          <a:prstGeom prst="rect">
            <a:avLst/>
          </a:prstGeom>
          <a:solidFill>
            <a:schemeClr val="bg1"/>
          </a:solidFill>
          <a:ln>
            <a:solidFill>
              <a:schemeClr val="accent1"/>
            </a:solidFill>
          </a:ln>
        </p:spPr>
        <p:txBody>
          <a:bodyPr wrap="square" rtlCol="0">
            <a:spAutoFit/>
          </a:bodyPr>
          <a:lstStyle/>
          <a:p>
            <a:pPr algn="ctr"/>
            <a:r>
              <a:rPr lang="en-US" sz="1200" dirty="0">
                <a:solidFill>
                  <a:schemeClr val="tx2"/>
                </a:solidFill>
                <a:latin typeface="Chalkboard" panose="03050602040202020205" pitchFamily="66" charset="77"/>
              </a:rPr>
              <a:t>Message Triggers Fault</a:t>
            </a:r>
          </a:p>
        </p:txBody>
      </p:sp>
    </p:spTree>
    <p:extLst>
      <p:ext uri="{BB962C8B-B14F-4D97-AF65-F5344CB8AC3E}">
        <p14:creationId xmlns:p14="http://schemas.microsoft.com/office/powerpoint/2010/main" val="217179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a:xfrm>
            <a:off x="6800336" y="6788836"/>
            <a:ext cx="2133600" cy="365125"/>
          </a:xfrm>
        </p:spPr>
        <p:txBody>
          <a:bodyPr/>
          <a:lstStyle/>
          <a:p>
            <a:fld id="{867D4A06-35AE-BD4A-84A9-613A26F3D41D}" type="slidenum">
              <a:rPr lang="en-US" smtClean="0"/>
              <a:pPr/>
              <a:t>176</a:t>
            </a:fld>
            <a:endParaRPr lang="en-US"/>
          </a:p>
        </p:txBody>
      </p:sp>
      <p:pic>
        <p:nvPicPr>
          <p:cNvPr id="3" name="Picture 2">
            <a:extLst>
              <a:ext uri="{FF2B5EF4-FFF2-40B4-BE49-F238E27FC236}">
                <a16:creationId xmlns:a16="http://schemas.microsoft.com/office/drawing/2014/main" id="{D0B9ECB6-646E-F249-9E23-C6983998A94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11833" y="1441783"/>
            <a:ext cx="6201626" cy="4568027"/>
          </a:xfrm>
          <a:prstGeom prst="rect">
            <a:avLst/>
          </a:prstGeom>
        </p:spPr>
      </p:pic>
      <p:pic>
        <p:nvPicPr>
          <p:cNvPr id="4" name="Picture 3">
            <a:extLst>
              <a:ext uri="{FF2B5EF4-FFF2-40B4-BE49-F238E27FC236}">
                <a16:creationId xmlns:a16="http://schemas.microsoft.com/office/drawing/2014/main" id="{71DF2177-B2B2-C841-855B-524EC61F6E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1620" y="729470"/>
            <a:ext cx="3350869" cy="2274765"/>
          </a:xfrm>
          <a:prstGeom prst="rect">
            <a:avLst/>
          </a:prstGeom>
        </p:spPr>
      </p:pic>
      <p:pic>
        <p:nvPicPr>
          <p:cNvPr id="5" name="Picture 4">
            <a:extLst>
              <a:ext uri="{FF2B5EF4-FFF2-40B4-BE49-F238E27FC236}">
                <a16:creationId xmlns:a16="http://schemas.microsoft.com/office/drawing/2014/main" id="{B057268E-2569-D74B-861D-835B3C0AA5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6436" y="3004235"/>
            <a:ext cx="3516388" cy="2456139"/>
          </a:xfrm>
          <a:prstGeom prst="rect">
            <a:avLst/>
          </a:prstGeom>
        </p:spPr>
      </p:pic>
      <p:pic>
        <p:nvPicPr>
          <p:cNvPr id="6" name="Picture 5">
            <a:extLst>
              <a:ext uri="{FF2B5EF4-FFF2-40B4-BE49-F238E27FC236}">
                <a16:creationId xmlns:a16="http://schemas.microsoft.com/office/drawing/2014/main" id="{1C58C3FA-28CB-E74A-A781-A8B3F6E3B70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59814" y="3084352"/>
            <a:ext cx="3225725" cy="2376022"/>
          </a:xfrm>
          <a:prstGeom prst="rect">
            <a:avLst/>
          </a:prstGeom>
        </p:spPr>
      </p:pic>
      <p:pic>
        <p:nvPicPr>
          <p:cNvPr id="7" name="Picture 6">
            <a:extLst>
              <a:ext uri="{FF2B5EF4-FFF2-40B4-BE49-F238E27FC236}">
                <a16:creationId xmlns:a16="http://schemas.microsoft.com/office/drawing/2014/main" id="{E28E0009-1AF1-E042-B81F-DD1A26CB12A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28551" y="432486"/>
            <a:ext cx="3609765" cy="2571750"/>
          </a:xfrm>
          <a:prstGeom prst="rect">
            <a:avLst/>
          </a:prstGeom>
        </p:spPr>
      </p:pic>
      <p:sp>
        <p:nvSpPr>
          <p:cNvPr id="8" name="Right Arrow 7">
            <a:extLst>
              <a:ext uri="{FF2B5EF4-FFF2-40B4-BE49-F238E27FC236}">
                <a16:creationId xmlns:a16="http://schemas.microsoft.com/office/drawing/2014/main" id="{7C721BD7-3B5A-3B48-B1E4-1E34ED779906}"/>
              </a:ext>
            </a:extLst>
          </p:cNvPr>
          <p:cNvSpPr/>
          <p:nvPr/>
        </p:nvSpPr>
        <p:spPr>
          <a:xfrm>
            <a:off x="1747690" y="924855"/>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BC87D39-39CC-384F-88C8-FF0C3C35D1D8}"/>
              </a:ext>
            </a:extLst>
          </p:cNvPr>
          <p:cNvSpPr/>
          <p:nvPr/>
        </p:nvSpPr>
        <p:spPr>
          <a:xfrm rot="17403009" flipH="1">
            <a:off x="2818368" y="1178420"/>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27411BA-AC88-D74A-AE76-F8DFB4200F33}"/>
              </a:ext>
            </a:extLst>
          </p:cNvPr>
          <p:cNvSpPr/>
          <p:nvPr/>
        </p:nvSpPr>
        <p:spPr>
          <a:xfrm flipH="1">
            <a:off x="1853318" y="153400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23CA985F-7567-FE43-B98B-2FDB705A9005}"/>
              </a:ext>
            </a:extLst>
          </p:cNvPr>
          <p:cNvSpPr/>
          <p:nvPr/>
        </p:nvSpPr>
        <p:spPr>
          <a:xfrm rot="16041309" flipH="1">
            <a:off x="953572" y="2004775"/>
            <a:ext cx="560458"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8666D09-EDA8-DE42-8668-C8B582DABD54}"/>
              </a:ext>
            </a:extLst>
          </p:cNvPr>
          <p:cNvSpPr/>
          <p:nvPr/>
        </p:nvSpPr>
        <p:spPr>
          <a:xfrm rot="4182405" flipH="1">
            <a:off x="1388601" y="2019254"/>
            <a:ext cx="603740"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AC8E8D6D-A688-0D4B-B38D-2F333BA80DDD}"/>
              </a:ext>
            </a:extLst>
          </p:cNvPr>
          <p:cNvSpPr/>
          <p:nvPr/>
        </p:nvSpPr>
        <p:spPr>
          <a:xfrm rot="2019923" flipH="1">
            <a:off x="5040984" y="2077354"/>
            <a:ext cx="931659"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4371D0BE-DDAA-2E47-962A-F72848366A6A}"/>
              </a:ext>
            </a:extLst>
          </p:cNvPr>
          <p:cNvSpPr/>
          <p:nvPr/>
        </p:nvSpPr>
        <p:spPr>
          <a:xfrm rot="10800000" flipH="1">
            <a:off x="2005379" y="1787453"/>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4D1EF94C-05D6-BA43-B944-6F3DF26145B0}"/>
              </a:ext>
            </a:extLst>
          </p:cNvPr>
          <p:cNvSpPr/>
          <p:nvPr/>
        </p:nvSpPr>
        <p:spPr>
          <a:xfrm rot="20015814" flipH="1">
            <a:off x="1194082" y="3138431"/>
            <a:ext cx="1838975"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B213C2EA-6287-9649-B3BE-5E3C276F1B12}"/>
              </a:ext>
            </a:extLst>
          </p:cNvPr>
          <p:cNvSpPr/>
          <p:nvPr/>
        </p:nvSpPr>
        <p:spPr>
          <a:xfrm rot="11579490" flipH="1">
            <a:off x="3045121" y="2732904"/>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BC5962BF-A66B-4849-8319-885F4F4C5D80}"/>
              </a:ext>
            </a:extLst>
          </p:cNvPr>
          <p:cNvSpPr/>
          <p:nvPr/>
        </p:nvSpPr>
        <p:spPr>
          <a:xfrm rot="17163816" flipH="1">
            <a:off x="3272955" y="3284801"/>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A356EAFA-21FA-8548-9A31-1139F1E8107A}"/>
              </a:ext>
            </a:extLst>
          </p:cNvPr>
          <p:cNvSpPr/>
          <p:nvPr/>
        </p:nvSpPr>
        <p:spPr>
          <a:xfrm rot="16696986" flipH="1">
            <a:off x="2766049" y="4118027"/>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F7FD0D78-422C-C34B-9581-97F435396244}"/>
              </a:ext>
            </a:extLst>
          </p:cNvPr>
          <p:cNvSpPr/>
          <p:nvPr/>
        </p:nvSpPr>
        <p:spPr>
          <a:xfrm rot="20013216">
            <a:off x="3268006" y="4415332"/>
            <a:ext cx="46887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E1B6BA3E-9A07-2C48-8E89-901B99FBD8D2}"/>
              </a:ext>
            </a:extLst>
          </p:cNvPr>
          <p:cNvSpPr/>
          <p:nvPr/>
        </p:nvSpPr>
        <p:spPr>
          <a:xfrm rot="16696986" flipH="1">
            <a:off x="3301457" y="4800866"/>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41FE9460-95C9-724E-968A-1F78D83144ED}"/>
              </a:ext>
            </a:extLst>
          </p:cNvPr>
          <p:cNvSpPr/>
          <p:nvPr/>
        </p:nvSpPr>
        <p:spPr>
          <a:xfrm rot="16696986" flipH="1">
            <a:off x="7689597" y="783128"/>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Right Arrow 21">
            <a:extLst>
              <a:ext uri="{FF2B5EF4-FFF2-40B4-BE49-F238E27FC236}">
                <a16:creationId xmlns:a16="http://schemas.microsoft.com/office/drawing/2014/main" id="{8BD3AB26-217C-7042-A03D-7849A54A3CE1}"/>
              </a:ext>
            </a:extLst>
          </p:cNvPr>
          <p:cNvSpPr/>
          <p:nvPr/>
        </p:nvSpPr>
        <p:spPr>
          <a:xfrm flipH="1">
            <a:off x="6021505" y="81934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ight Arrow 22">
            <a:extLst>
              <a:ext uri="{FF2B5EF4-FFF2-40B4-BE49-F238E27FC236}">
                <a16:creationId xmlns:a16="http://schemas.microsoft.com/office/drawing/2014/main" id="{E4ABCEC1-7F6F-2E44-84DE-81740FF4F23D}"/>
              </a:ext>
            </a:extLst>
          </p:cNvPr>
          <p:cNvSpPr/>
          <p:nvPr/>
        </p:nvSpPr>
        <p:spPr>
          <a:xfrm rot="10800000" flipH="1">
            <a:off x="6182262" y="1178420"/>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4" name="Right Arrow 23">
            <a:extLst>
              <a:ext uri="{FF2B5EF4-FFF2-40B4-BE49-F238E27FC236}">
                <a16:creationId xmlns:a16="http://schemas.microsoft.com/office/drawing/2014/main" id="{C71C5F30-FCFF-D94B-8311-921406A4D93D}"/>
              </a:ext>
            </a:extLst>
          </p:cNvPr>
          <p:cNvSpPr/>
          <p:nvPr/>
        </p:nvSpPr>
        <p:spPr>
          <a:xfrm rot="17693732" flipH="1">
            <a:off x="4901235" y="1381189"/>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7C5260ED-FF2B-9B47-9DEA-0DCD44007861}"/>
              </a:ext>
            </a:extLst>
          </p:cNvPr>
          <p:cNvSpPr/>
          <p:nvPr/>
        </p:nvSpPr>
        <p:spPr>
          <a:xfrm rot="17403009" flipH="1">
            <a:off x="5123681" y="2056053"/>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4B645289-1852-1B45-884C-DE3D2B485BFE}"/>
              </a:ext>
            </a:extLst>
          </p:cNvPr>
          <p:cNvSpPr/>
          <p:nvPr/>
        </p:nvSpPr>
        <p:spPr>
          <a:xfrm rot="5555104" flipH="1">
            <a:off x="5485450" y="168194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A77E0461-6120-E54B-B0E4-A4A550A6B41D}"/>
              </a:ext>
            </a:extLst>
          </p:cNvPr>
          <p:cNvSpPr/>
          <p:nvPr/>
        </p:nvSpPr>
        <p:spPr>
          <a:xfrm rot="15656698" flipH="1">
            <a:off x="7529656" y="1737421"/>
            <a:ext cx="897179"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8" name="Right Arrow 27">
            <a:extLst>
              <a:ext uri="{FF2B5EF4-FFF2-40B4-BE49-F238E27FC236}">
                <a16:creationId xmlns:a16="http://schemas.microsoft.com/office/drawing/2014/main" id="{29AD7E29-8561-B648-A42A-9A6A2108ACBE}"/>
              </a:ext>
            </a:extLst>
          </p:cNvPr>
          <p:cNvSpPr/>
          <p:nvPr/>
        </p:nvSpPr>
        <p:spPr>
          <a:xfrm rot="16425354" flipH="1">
            <a:off x="7185339" y="3081410"/>
            <a:ext cx="1543476"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E57F1B83-1B51-7049-A923-9FC10C78E5F3}"/>
              </a:ext>
            </a:extLst>
          </p:cNvPr>
          <p:cNvSpPr/>
          <p:nvPr/>
        </p:nvSpPr>
        <p:spPr>
          <a:xfrm rot="10800000">
            <a:off x="6084597" y="3867559"/>
            <a:ext cx="1085141"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67CF7484-0B1D-104E-A8B8-E8B59928B5D2}"/>
              </a:ext>
            </a:extLst>
          </p:cNvPr>
          <p:cNvSpPr/>
          <p:nvPr/>
        </p:nvSpPr>
        <p:spPr>
          <a:xfrm rot="17693732" flipH="1">
            <a:off x="3152452" y="200052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12A8F927-4C50-F446-8815-C3AD65D41D5B}"/>
              </a:ext>
            </a:extLst>
          </p:cNvPr>
          <p:cNvSpPr/>
          <p:nvPr/>
        </p:nvSpPr>
        <p:spPr>
          <a:xfrm>
            <a:off x="1853318" y="3589087"/>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304874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A58C6D1A-D7BA-08C3-E9FE-6F3A8D2DD49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445642"/>
            <a:ext cx="8178799" cy="3966715"/>
          </a:xfrm>
          <a:prstGeom prst="rect">
            <a:avLst/>
          </a:prstGeom>
        </p:spPr>
      </p:pic>
      <p:sp>
        <p:nvSpPr>
          <p:cNvPr id="2" name="Slide Number Placeholder 1">
            <a:extLst>
              <a:ext uri="{FF2B5EF4-FFF2-40B4-BE49-F238E27FC236}">
                <a16:creationId xmlns:a16="http://schemas.microsoft.com/office/drawing/2014/main" id="{C2EDFD80-46F0-6F71-3195-122AC00CF053}"/>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177</a:t>
            </a:fld>
            <a:endParaRPr lang="en-US"/>
          </a:p>
        </p:txBody>
      </p:sp>
    </p:spTree>
    <p:extLst>
      <p:ext uri="{BB962C8B-B14F-4D97-AF65-F5344CB8AC3E}">
        <p14:creationId xmlns:p14="http://schemas.microsoft.com/office/powerpoint/2010/main" val="353476578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a:solidFill>
                  <a:schemeClr val="tx1"/>
                </a:solidFill>
                <a:latin typeface="+mj-lt"/>
                <a:ea typeface="+mj-ea"/>
                <a:cs typeface="+mj-cs"/>
              </a:rPr>
              <a:t>Next Steps</a:t>
            </a:r>
          </a:p>
        </p:txBody>
      </p:sp>
      <p:sp>
        <p:nvSpPr>
          <p:cNvPr id="4" name="Text Placeholder 3"/>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endParaRPr lang="en-US" sz="2400" kern="1200">
              <a:solidFill>
                <a:schemeClr val="tx1"/>
              </a:solidFill>
              <a:latin typeface="+mn-lt"/>
              <a:ea typeface="+mn-ea"/>
              <a:cs typeface="+mn-cs"/>
            </a:endParaRP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178</a:t>
            </a:fld>
            <a:endParaRPr lang="en-US">
              <a:solidFill>
                <a:schemeClr val="tx1">
                  <a:lumMod val="50000"/>
                  <a:lumOff val="50000"/>
                </a:schemeClr>
              </a:solidFill>
            </a:endParaRPr>
          </a:p>
        </p:txBody>
      </p:sp>
    </p:spTree>
    <p:extLst>
      <p:ext uri="{BB962C8B-B14F-4D97-AF65-F5344CB8AC3E}">
        <p14:creationId xmlns:p14="http://schemas.microsoft.com/office/powerpoint/2010/main" val="1199842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E90BFAD-44A8-EE9B-C7AD-F7751A9FAFF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DEDD2-C023-858B-0EA9-E65035E5B2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B79FB4-FC4F-23BC-6BDC-DC08495972BD}"/>
              </a:ext>
            </a:extLst>
          </p:cNvPr>
          <p:cNvSpPr>
            <a:spLocks noGrp="1"/>
          </p:cNvSpPr>
          <p:nvPr>
            <p:ph type="title"/>
          </p:nvPr>
        </p:nvSpPr>
        <p:spPr>
          <a:xfrm>
            <a:off x="479161" y="639193"/>
            <a:ext cx="2678858" cy="3573516"/>
          </a:xfrm>
        </p:spPr>
        <p:txBody>
          <a:bodyPr vert="horz" lIns="91440" tIns="45720" rIns="91440" bIns="45720" rtlCol="0" anchor="b">
            <a:normAutofit/>
          </a:bodyPr>
          <a:lstStyle/>
          <a:p>
            <a:pPr algn="l" defTabSz="914400">
              <a:lnSpc>
                <a:spcPct val="90000"/>
              </a:lnSpc>
            </a:pPr>
            <a:r>
              <a:rPr lang="en-US" sz="5700" kern="1200" dirty="0">
                <a:solidFill>
                  <a:schemeClr val="tx1"/>
                </a:solidFill>
                <a:latin typeface="+mj-lt"/>
                <a:ea typeface="+mj-ea"/>
                <a:cs typeface="+mj-cs"/>
              </a:rPr>
              <a:t>Further Reading</a:t>
            </a:r>
          </a:p>
        </p:txBody>
      </p:sp>
      <p:sp>
        <p:nvSpPr>
          <p:cNvPr id="11" name="sketch line">
            <a:extLst>
              <a:ext uri="{FF2B5EF4-FFF2-40B4-BE49-F238E27FC236}">
                <a16:creationId xmlns:a16="http://schemas.microsoft.com/office/drawing/2014/main" id="{956A6859-A5F0-2B22-6732-9B63AEA57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4409267"/>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94AA32C5-DAD8-9DC5-3779-9963FA7BA89A}"/>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179</a:t>
            </a:fld>
            <a:endParaRPr lang="en-US"/>
          </a:p>
        </p:txBody>
      </p:sp>
      <p:pic>
        <p:nvPicPr>
          <p:cNvPr id="5122" name="Picture 2" descr="Reactive Microservices Architecture by Jonas Bonér | Goodreads">
            <a:extLst>
              <a:ext uri="{FF2B5EF4-FFF2-40B4-BE49-F238E27FC236}">
                <a16:creationId xmlns:a16="http://schemas.microsoft.com/office/drawing/2014/main" id="{62AA0C3D-556A-85BA-3258-D11FA4325BF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55595" y="891328"/>
            <a:ext cx="3404710" cy="50753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AE36FD8-89C6-6C73-94B9-ABF5539EE32D}"/>
              </a:ext>
            </a:extLst>
          </p:cNvPr>
          <p:cNvSpPr txBox="1"/>
          <p:nvPr/>
        </p:nvSpPr>
        <p:spPr>
          <a:xfrm>
            <a:off x="264160" y="4995717"/>
            <a:ext cx="3820160" cy="461665"/>
          </a:xfrm>
          <a:prstGeom prst="rect">
            <a:avLst/>
          </a:prstGeom>
          <a:noFill/>
        </p:spPr>
        <p:txBody>
          <a:bodyPr wrap="square">
            <a:spAutoFit/>
          </a:bodyPr>
          <a:lstStyle/>
          <a:p>
            <a:r>
              <a:rPr lang="en-GB" sz="1200" dirty="0">
                <a:latin typeface="Chalkboard" panose="03050602040202020205" pitchFamily="66" charset="77"/>
              </a:rPr>
              <a:t>https://</a:t>
            </a:r>
            <a:r>
              <a:rPr lang="en-GB" sz="1200" dirty="0" err="1">
                <a:latin typeface="Chalkboard" panose="03050602040202020205" pitchFamily="66" charset="77"/>
              </a:rPr>
              <a:t>jonasboner.com</a:t>
            </a:r>
            <a:r>
              <a:rPr lang="en-GB" sz="1200" dirty="0">
                <a:latin typeface="Chalkboard" panose="03050602040202020205" pitchFamily="66" charset="77"/>
              </a:rPr>
              <a:t>/resources/</a:t>
            </a:r>
            <a:r>
              <a:rPr lang="en-GB" sz="1200" dirty="0" err="1">
                <a:latin typeface="Chalkboard" panose="03050602040202020205" pitchFamily="66" charset="77"/>
              </a:rPr>
              <a:t>Reactive_Microservices_Architecture.pdf</a:t>
            </a:r>
            <a:endParaRPr lang="en-GB" sz="1200" dirty="0">
              <a:latin typeface="Chalkboard" panose="03050602040202020205" pitchFamily="66" charset="77"/>
            </a:endParaRPr>
          </a:p>
        </p:txBody>
      </p:sp>
    </p:spTree>
    <p:extLst>
      <p:ext uri="{BB962C8B-B14F-4D97-AF65-F5344CB8AC3E}">
        <p14:creationId xmlns:p14="http://schemas.microsoft.com/office/powerpoint/2010/main" val="531742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Blocking In-Out (Request-Reply) </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18</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226994" y="3539408"/>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6088696" y="3539417"/>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606758" y="367648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239484" y="324715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308880" y="3308575"/>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606758" y="385061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239484" y="412448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239484" y="4228194"/>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857225" y="1687471"/>
            <a:ext cx="3480027"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 unique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Reply To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channel (in the request message header/metadata) and the provider uses that channel for the response, allowing the sender to look up the suspended workflow.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correlation id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is thus not required</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476005" y="3607285"/>
            <a:ext cx="995152"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337707" y="3620103"/>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703861" y="3234048"/>
            <a:ext cx="1893378" cy="8904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F5BBFB4-E4BD-A67C-1D85-84673BD03A20}"/>
              </a:ext>
            </a:extLst>
          </p:cNvPr>
          <p:cNvSpPr txBox="1"/>
          <p:nvPr/>
        </p:nvSpPr>
        <p:spPr>
          <a:xfrm>
            <a:off x="971731" y="1922218"/>
            <a:ext cx="2499426" cy="715581"/>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In order to resume, we need a way to identify the suspended workflow.</a:t>
            </a:r>
            <a:endParaRPr lang="en-GB" sz="1350" dirty="0"/>
          </a:p>
        </p:txBody>
      </p:sp>
      <p:cxnSp>
        <p:nvCxnSpPr>
          <p:cNvPr id="16" name="Straight Arrow Connector 15">
            <a:extLst>
              <a:ext uri="{FF2B5EF4-FFF2-40B4-BE49-F238E27FC236}">
                <a16:creationId xmlns:a16="http://schemas.microsoft.com/office/drawing/2014/main" id="{359CA3E2-97A2-85A7-585E-70CF675F1FC3}"/>
              </a:ext>
            </a:extLst>
          </p:cNvPr>
          <p:cNvCxnSpPr>
            <a:cxnSpLocks/>
            <a:stCxn id="15" idx="2"/>
            <a:endCxn id="6" idx="0"/>
          </p:cNvCxnSpPr>
          <p:nvPr/>
        </p:nvCxnSpPr>
        <p:spPr>
          <a:xfrm>
            <a:off x="2221444" y="2637799"/>
            <a:ext cx="695433" cy="901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87123E-AB85-8619-7363-762783EDABD7}"/>
              </a:ext>
            </a:extLst>
          </p:cNvPr>
          <p:cNvCxnSpPr>
            <a:cxnSpLocks/>
            <a:stCxn id="27" idx="2"/>
          </p:cNvCxnSpPr>
          <p:nvPr/>
        </p:nvCxnSpPr>
        <p:spPr>
          <a:xfrm flipH="1" flipV="1">
            <a:off x="4703861" y="3154007"/>
            <a:ext cx="1893378" cy="800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43496A8-6FB8-C10D-9007-F6987E122599}"/>
              </a:ext>
            </a:extLst>
          </p:cNvPr>
          <p:cNvSpPr txBox="1"/>
          <p:nvPr/>
        </p:nvSpPr>
        <p:spPr>
          <a:xfrm>
            <a:off x="1226292" y="4739160"/>
            <a:ext cx="2499426" cy="715581"/>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block on the Reply To channel whilst awaiting the reply.</a:t>
            </a:r>
            <a:endParaRPr lang="en-GB" sz="1350" dirty="0"/>
          </a:p>
        </p:txBody>
      </p:sp>
      <p:cxnSp>
        <p:nvCxnSpPr>
          <p:cNvPr id="8" name="Straight Arrow Connector 7">
            <a:extLst>
              <a:ext uri="{FF2B5EF4-FFF2-40B4-BE49-F238E27FC236}">
                <a16:creationId xmlns:a16="http://schemas.microsoft.com/office/drawing/2014/main" id="{FCACA54B-1068-C7F7-7D05-11DBE5A8A16F}"/>
              </a:ext>
            </a:extLst>
          </p:cNvPr>
          <p:cNvCxnSpPr>
            <a:cxnSpLocks/>
            <a:stCxn id="5" idx="0"/>
            <a:endCxn id="6" idx="2"/>
          </p:cNvCxnSpPr>
          <p:nvPr/>
        </p:nvCxnSpPr>
        <p:spPr>
          <a:xfrm flipV="1">
            <a:off x="2476005" y="3977809"/>
            <a:ext cx="440872" cy="7613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8003813"/>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5" grpId="0"/>
      <p:bldP spid="5" grpId="0"/>
    </p:bldLst>
  </p:timing>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93BBD7-5876-73E1-B2A8-6862F92CAE6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302CD-016A-2745-7892-92CC02DD3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B963C8-EC7F-B4F9-6A3C-4DBE6C91ECF9}"/>
              </a:ext>
            </a:extLst>
          </p:cNvPr>
          <p:cNvSpPr>
            <a:spLocks noGrp="1"/>
          </p:cNvSpPr>
          <p:nvPr>
            <p:ph type="title"/>
          </p:nvPr>
        </p:nvSpPr>
        <p:spPr>
          <a:xfrm>
            <a:off x="479161" y="639193"/>
            <a:ext cx="2678858" cy="3573516"/>
          </a:xfrm>
        </p:spPr>
        <p:txBody>
          <a:bodyPr vert="horz" lIns="91440" tIns="45720" rIns="91440" bIns="45720" rtlCol="0" anchor="b">
            <a:normAutofit/>
          </a:bodyPr>
          <a:lstStyle/>
          <a:p>
            <a:pPr algn="l" defTabSz="914400">
              <a:lnSpc>
                <a:spcPct val="90000"/>
              </a:lnSpc>
            </a:pPr>
            <a:r>
              <a:rPr lang="en-US" sz="5700" kern="1200">
                <a:solidFill>
                  <a:schemeClr val="tx1"/>
                </a:solidFill>
                <a:latin typeface="+mj-lt"/>
                <a:ea typeface="+mj-ea"/>
                <a:cs typeface="+mj-cs"/>
              </a:rPr>
              <a:t>Further Reading</a:t>
            </a:r>
          </a:p>
        </p:txBody>
      </p:sp>
      <p:sp>
        <p:nvSpPr>
          <p:cNvPr id="11" name="sketch line">
            <a:extLst>
              <a:ext uri="{FF2B5EF4-FFF2-40B4-BE49-F238E27FC236}">
                <a16:creationId xmlns:a16="http://schemas.microsoft.com/office/drawing/2014/main" id="{D64B62D2-7DD9-6705-1242-0F57A8338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4409267"/>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6258F82C-C2EE-718B-7180-159B87ADD845}"/>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180</a:t>
            </a:fld>
            <a:endParaRPr lang="en-US"/>
          </a:p>
        </p:txBody>
      </p:sp>
      <p:pic>
        <p:nvPicPr>
          <p:cNvPr id="7" name="Picture 2" descr="Cover">
            <a:extLst>
              <a:ext uri="{FF2B5EF4-FFF2-40B4-BE49-F238E27FC236}">
                <a16:creationId xmlns:a16="http://schemas.microsoft.com/office/drawing/2014/main" id="{722A544E-668D-7BFC-DB22-EE258B1D4F3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399644" y="1068959"/>
            <a:ext cx="3932826" cy="515086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F723721-A1B9-1291-FE5B-954D33A7C39A}"/>
              </a:ext>
            </a:extLst>
          </p:cNvPr>
          <p:cNvSpPr txBox="1"/>
          <p:nvPr/>
        </p:nvSpPr>
        <p:spPr>
          <a:xfrm>
            <a:off x="479161" y="4912336"/>
            <a:ext cx="2965079" cy="276999"/>
          </a:xfrm>
          <a:prstGeom prst="rect">
            <a:avLst/>
          </a:prstGeom>
          <a:noFill/>
        </p:spPr>
        <p:txBody>
          <a:bodyPr wrap="square">
            <a:spAutoFit/>
          </a:bodyPr>
          <a:lstStyle/>
          <a:p>
            <a:r>
              <a:rPr lang="en-GB" sz="1200" dirty="0">
                <a:latin typeface="Chalkboard" panose="03050602040202020205" pitchFamily="66" charset="77"/>
              </a:rPr>
              <a:t>https://</a:t>
            </a:r>
            <a:r>
              <a:rPr lang="en-GB" sz="1200" dirty="0" err="1">
                <a:latin typeface="Chalkboard" panose="03050602040202020205" pitchFamily="66" charset="77"/>
              </a:rPr>
              <a:t>processautomationbook.com</a:t>
            </a:r>
            <a:r>
              <a:rPr lang="en-GB" sz="1200" dirty="0">
                <a:latin typeface="Chalkboard" panose="03050602040202020205" pitchFamily="66" charset="77"/>
              </a:rPr>
              <a:t>/</a:t>
            </a:r>
          </a:p>
        </p:txBody>
      </p:sp>
    </p:spTree>
    <p:extLst>
      <p:ext uri="{BB962C8B-B14F-4D97-AF65-F5344CB8AC3E}">
        <p14:creationId xmlns:p14="http://schemas.microsoft.com/office/powerpoint/2010/main" val="112840336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Slide Number Placeholder 2"/>
          <p:cNvSpPr>
            <a:spLocks noGrp="1"/>
          </p:cNvSpPr>
          <p:nvPr>
            <p:ph type="sldNum" sz="quarter" idx="12"/>
          </p:nvPr>
        </p:nvSpPr>
        <p:spPr/>
        <p:txBody>
          <a:bodyPr/>
          <a:lstStyle/>
          <a:p>
            <a:fld id="{867D4A06-35AE-BD4A-84A9-613A26F3D41D}" type="slidenum">
              <a:rPr lang="en-US" smtClean="0"/>
              <a:pPr/>
              <a:t>181</a:t>
            </a:fld>
            <a:endParaRPr lang="en-US"/>
          </a:p>
        </p:txBody>
      </p:sp>
      <p:pic>
        <p:nvPicPr>
          <p:cNvPr id="8" name="Picture 7">
            <a:extLst>
              <a:ext uri="{FF2B5EF4-FFF2-40B4-BE49-F238E27FC236}">
                <a16:creationId xmlns:a16="http://schemas.microsoft.com/office/drawing/2014/main" id="{19E2417A-9884-7D55-A3E8-12A963755E0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75794" y="1417638"/>
            <a:ext cx="6849611" cy="4544131"/>
          </a:xfrm>
          <a:prstGeom prst="rect">
            <a:avLst/>
          </a:prstGeom>
        </p:spPr>
      </p:pic>
      <p:sp>
        <p:nvSpPr>
          <p:cNvPr id="10" name="TextBox 9">
            <a:extLst>
              <a:ext uri="{FF2B5EF4-FFF2-40B4-BE49-F238E27FC236}">
                <a16:creationId xmlns:a16="http://schemas.microsoft.com/office/drawing/2014/main" id="{ABB30406-4F0F-55CC-6B83-96B1A33927C3}"/>
              </a:ext>
            </a:extLst>
          </p:cNvPr>
          <p:cNvSpPr txBox="1"/>
          <p:nvPr/>
        </p:nvSpPr>
        <p:spPr>
          <a:xfrm>
            <a:off x="2269222" y="6048573"/>
            <a:ext cx="5230536" cy="307777"/>
          </a:xfrm>
          <a:prstGeom prst="rect">
            <a:avLst/>
          </a:prstGeom>
          <a:noFill/>
        </p:spPr>
        <p:txBody>
          <a:bodyPr wrap="square">
            <a:spAutoFit/>
          </a:bodyPr>
          <a:lstStyle/>
          <a:p>
            <a:r>
              <a:rPr lang="en-US" sz="1400" dirty="0"/>
              <a:t>https://</a:t>
            </a:r>
            <a:r>
              <a:rPr lang="en-US" sz="1400" dirty="0" err="1"/>
              <a:t>serverlessland.com</a:t>
            </a:r>
            <a:r>
              <a:rPr lang="en-US" sz="1400" dirty="0"/>
              <a:t>/event-driven-architecture/visuals</a:t>
            </a:r>
          </a:p>
        </p:txBody>
      </p:sp>
    </p:spTree>
    <p:extLst>
      <p:ext uri="{BB962C8B-B14F-4D97-AF65-F5344CB8AC3E}">
        <p14:creationId xmlns:p14="http://schemas.microsoft.com/office/powerpoint/2010/main" val="352718370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9161" y="639193"/>
            <a:ext cx="2678858" cy="3573516"/>
          </a:xfrm>
        </p:spPr>
        <p:txBody>
          <a:bodyPr vert="horz" lIns="91440" tIns="45720" rIns="91440" bIns="45720" rtlCol="0" anchor="b">
            <a:normAutofit/>
          </a:bodyPr>
          <a:lstStyle/>
          <a:p>
            <a:pPr algn="l" defTabSz="914400">
              <a:lnSpc>
                <a:spcPct val="90000"/>
              </a:lnSpc>
            </a:pPr>
            <a:r>
              <a:rPr lang="en-US" sz="5700" kern="1200">
                <a:solidFill>
                  <a:schemeClr val="tx1"/>
                </a:solidFill>
                <a:latin typeface="+mj-lt"/>
                <a:ea typeface="+mj-ea"/>
                <a:cs typeface="+mj-cs"/>
              </a:rPr>
              <a:t>Further Reading</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4409267"/>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182</a:t>
            </a:fld>
            <a:endParaRPr lang="en-US"/>
          </a:p>
        </p:txBody>
      </p:sp>
      <p:pic>
        <p:nvPicPr>
          <p:cNvPr id="3074" name="Picture 2" descr="Enterprise Integration Patterns">
            <a:extLst>
              <a:ext uri="{FF2B5EF4-FFF2-40B4-BE49-F238E27FC236}">
                <a16:creationId xmlns:a16="http://schemas.microsoft.com/office/drawing/2014/main" id="{64AC8CE0-3202-FAB4-6442-DD4F7CA9812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72000" y="1033272"/>
            <a:ext cx="3624648" cy="479145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2F7C09A-0161-0E79-12A2-78A15A3DA111}"/>
              </a:ext>
            </a:extLst>
          </p:cNvPr>
          <p:cNvSpPr txBox="1"/>
          <p:nvPr/>
        </p:nvSpPr>
        <p:spPr>
          <a:xfrm>
            <a:off x="284480" y="4968982"/>
            <a:ext cx="4572000" cy="276999"/>
          </a:xfrm>
          <a:prstGeom prst="rect">
            <a:avLst/>
          </a:prstGeom>
          <a:noFill/>
        </p:spPr>
        <p:txBody>
          <a:bodyPr wrap="square">
            <a:spAutoFit/>
          </a:bodyPr>
          <a:lstStyle/>
          <a:p>
            <a:r>
              <a:rPr lang="en-GB" sz="1200" dirty="0">
                <a:latin typeface="Chalkboard" panose="03050602040202020205" pitchFamily="66" charset="77"/>
              </a:rPr>
              <a:t>https://</a:t>
            </a:r>
            <a:r>
              <a:rPr lang="en-GB" sz="1200" dirty="0" err="1">
                <a:latin typeface="Chalkboard" panose="03050602040202020205" pitchFamily="66" charset="77"/>
              </a:rPr>
              <a:t>www.enterpriseintegrationpatterns.com</a:t>
            </a:r>
            <a:r>
              <a:rPr lang="en-GB" sz="1200" dirty="0">
                <a:latin typeface="Chalkboard" panose="03050602040202020205" pitchFamily="66" charset="77"/>
              </a:rPr>
              <a:t>/</a:t>
            </a:r>
            <a:r>
              <a:rPr lang="en-GB" sz="1200" dirty="0" err="1">
                <a:latin typeface="Chalkboard" panose="03050602040202020205" pitchFamily="66" charset="77"/>
              </a:rPr>
              <a:t>gregor.html</a:t>
            </a:r>
            <a:endParaRPr lang="en-GB" sz="1200" dirty="0">
              <a:latin typeface="Chalkboard" panose="03050602040202020205" pitchFamily="66" charset="77"/>
            </a:endParaRPr>
          </a:p>
        </p:txBody>
      </p:sp>
    </p:spTree>
    <p:extLst>
      <p:ext uri="{BB962C8B-B14F-4D97-AF65-F5344CB8AC3E}">
        <p14:creationId xmlns:p14="http://schemas.microsoft.com/office/powerpoint/2010/main" val="7588478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183</a:t>
            </a:fld>
            <a:endParaRPr lang="en-US"/>
          </a:p>
        </p:txBody>
      </p:sp>
    </p:spTree>
    <p:extLst>
      <p:ext uri="{BB962C8B-B14F-4D97-AF65-F5344CB8AC3E}">
        <p14:creationId xmlns:p14="http://schemas.microsoft.com/office/powerpoint/2010/main" val="2976814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90"/>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Out-In (Solicit-Response)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19</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8881" y="3322499"/>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70583" y="3322508"/>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8645" y="345957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a:cxnSpLocks/>
          </p:cNvCxnSpPr>
          <p:nvPr/>
        </p:nvCxnSpPr>
        <p:spPr>
          <a:xfrm flipH="1">
            <a:off x="4201177" y="2995521"/>
            <a:ext cx="6404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90767" y="3091667"/>
            <a:ext cx="1073833" cy="253916"/>
          </a:xfrm>
          <a:prstGeom prst="rect">
            <a:avLst/>
          </a:prstGeom>
          <a:noFill/>
        </p:spPr>
        <p:txBody>
          <a:bodyPr wrap="square" rtlCol="0">
            <a:spAutoFit/>
          </a:bodyPr>
          <a:lstStyle/>
          <a:p>
            <a:r>
              <a:rPr lang="en-GB" sz="1050" dirty="0"/>
              <a:t>1.1 solicit()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8645" y="363371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a:off x="4201178" y="3864171"/>
            <a:ext cx="76202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1371" y="4123247"/>
            <a:ext cx="1471374" cy="253916"/>
          </a:xfrm>
          <a:prstGeom prst="rect">
            <a:avLst/>
          </a:prstGeom>
          <a:noFill/>
        </p:spPr>
        <p:txBody>
          <a:bodyPr wrap="square" rtlCol="0">
            <a:spAutoFit/>
          </a:bodyPr>
          <a:lstStyle/>
          <a:p>
            <a:r>
              <a:rPr lang="en-GB" sz="1050" dirty="0"/>
              <a:t>1.2 response()</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639112" y="1582524"/>
            <a:ext cx="348002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Out-In pattern a provider solicits a response from a subscriber, and await a confirmation </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57892" y="3390376"/>
            <a:ext cx="933420"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9594" y="3403195"/>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p:cNvCxnSpPr>
          <p:nvPr/>
        </p:nvCxnSpPr>
        <p:spPr>
          <a:xfrm flipH="1">
            <a:off x="4639112" y="2091809"/>
            <a:ext cx="1729354" cy="7462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75B924C-6331-6DF2-A5EE-363586F169A4}"/>
              </a:ext>
            </a:extLst>
          </p:cNvPr>
          <p:cNvSpPr txBox="1"/>
          <p:nvPr/>
        </p:nvSpPr>
        <p:spPr>
          <a:xfrm>
            <a:off x="721150" y="4473910"/>
            <a:ext cx="348002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Out-In pattern the subscriber confirms receipt of the provider’s solicitation </a:t>
            </a:r>
          </a:p>
        </p:txBody>
      </p:sp>
      <p:cxnSp>
        <p:nvCxnSpPr>
          <p:cNvPr id="20" name="Straight Arrow Connector 19">
            <a:extLst>
              <a:ext uri="{FF2B5EF4-FFF2-40B4-BE49-F238E27FC236}">
                <a16:creationId xmlns:a16="http://schemas.microsoft.com/office/drawing/2014/main" id="{A85E2930-7DD1-6F98-A70E-F6E4D98BE367}"/>
              </a:ext>
            </a:extLst>
          </p:cNvPr>
          <p:cNvCxnSpPr>
            <a:cxnSpLocks/>
            <a:stCxn id="18" idx="0"/>
          </p:cNvCxnSpPr>
          <p:nvPr/>
        </p:nvCxnSpPr>
        <p:spPr>
          <a:xfrm flipV="1">
            <a:off x="2461164" y="3939945"/>
            <a:ext cx="333333" cy="5339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9892701"/>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2" name="Rectangle 4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664" y="304802"/>
            <a:ext cx="8323012"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76267" y="405575"/>
            <a:ext cx="4822811" cy="1371600"/>
          </a:xfrm>
        </p:spPr>
        <p:txBody>
          <a:bodyPr vert="horz" lIns="91440" tIns="45720" rIns="91440" bIns="45720" rtlCol="0" anchor="ctr">
            <a:normAutofit/>
          </a:bodyPr>
          <a:lstStyle/>
          <a:p>
            <a:pPr algn="l" defTabSz="914400">
              <a:lnSpc>
                <a:spcPct val="90000"/>
              </a:lnSpc>
            </a:pPr>
            <a:r>
              <a:rPr lang="en-US" sz="3500" kern="1200" dirty="0">
                <a:solidFill>
                  <a:schemeClr val="tx1"/>
                </a:solidFill>
                <a:latin typeface="Chalkboard" panose="03050602040202020205" pitchFamily="66" charset="77"/>
              </a:rPr>
              <a:t>Who are you?</a:t>
            </a:r>
          </a:p>
        </p:txBody>
      </p:sp>
      <p:sp>
        <p:nvSpPr>
          <p:cNvPr id="8" name="TextBox 7">
            <a:extLst>
              <a:ext uri="{FF2B5EF4-FFF2-40B4-BE49-F238E27FC236}">
                <a16:creationId xmlns:a16="http://schemas.microsoft.com/office/drawing/2014/main" id="{755CE817-B452-0017-3787-B998E9C9E9A6}"/>
              </a:ext>
            </a:extLst>
          </p:cNvPr>
          <p:cNvSpPr txBox="1"/>
          <p:nvPr/>
        </p:nvSpPr>
        <p:spPr>
          <a:xfrm>
            <a:off x="5943597" y="498698"/>
            <a:ext cx="2170036" cy="1185353"/>
          </a:xfrm>
          <a:prstGeom prst="rect">
            <a:avLst/>
          </a:prstGeom>
        </p:spPr>
        <p:txBody>
          <a:bodyPr vert="horz" lIns="91440" tIns="45720" rIns="91440" bIns="45720" rtlCol="0" anchor="ctr">
            <a:normAutofit/>
          </a:bodyPr>
          <a:lstStyle/>
          <a:p>
            <a:pPr defTabSz="914400">
              <a:lnSpc>
                <a:spcPct val="90000"/>
              </a:lnSpc>
              <a:spcBef>
                <a:spcPts val="1000"/>
              </a:spcBef>
              <a:spcAft>
                <a:spcPts val="600"/>
              </a:spcAft>
            </a:pPr>
            <a:r>
              <a:rPr lang="en-US" sz="1600" kern="1200">
                <a:solidFill>
                  <a:schemeClr val="tx1"/>
                </a:solidFill>
                <a:latin typeface="+mn-lt"/>
                <a:ea typeface="+mn-ea"/>
                <a:cs typeface="+mn-cs"/>
              </a:rPr>
              <a:t>www.linkedin.com/in/ian-cooper-2b059b</a:t>
            </a:r>
          </a:p>
        </p:txBody>
      </p:sp>
      <p:sp>
        <p:nvSpPr>
          <p:cNvPr id="44" name="Rectangle 4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088" y="764424"/>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6" name="Rectangle 4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16842" y="1069550"/>
            <a:ext cx="1021458"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 name="Picture 9" descr="A close-up of a paper&#10;&#10;Description automatically generated">
            <a:extLst>
              <a:ext uri="{FF2B5EF4-FFF2-40B4-BE49-F238E27FC236}">
                <a16:creationId xmlns:a16="http://schemas.microsoft.com/office/drawing/2014/main" id="{239B5CE5-C8C8-6494-29E9-BEE4B60790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1793" y="2664862"/>
            <a:ext cx="8323012" cy="3058706"/>
          </a:xfrm>
          <a:prstGeom prst="rect">
            <a:avLst/>
          </a:prstGeom>
        </p:spPr>
      </p:pic>
      <p:sp>
        <p:nvSpPr>
          <p:cNvPr id="6" name="Slide Number Placeholder 5">
            <a:extLst>
              <a:ext uri="{FF2B5EF4-FFF2-40B4-BE49-F238E27FC236}">
                <a16:creationId xmlns:a16="http://schemas.microsoft.com/office/drawing/2014/main" id="{835A5D2C-CEA0-4741-9960-699E8F2A25B6}"/>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B9A0A49B-320C-1A4F-B83C-2E5340668522}" type="slidenum">
              <a:rPr lang="en-US" sz="1000">
                <a:solidFill>
                  <a:schemeClr val="tx1">
                    <a:lumMod val="50000"/>
                    <a:lumOff val="50000"/>
                  </a:schemeClr>
                </a:solidFill>
              </a:rPr>
              <a:pPr defTabSz="914400">
                <a:spcAft>
                  <a:spcPts val="600"/>
                </a:spcAft>
              </a:pPr>
              <a:t>2</a:t>
            </a:fld>
            <a:endParaRPr lang="en-US" sz="1000">
              <a:solidFill>
                <a:schemeClr val="tx1">
                  <a:lumMod val="50000"/>
                  <a:lumOff val="50000"/>
                </a:schemeClr>
              </a:solidFill>
            </a:endParaRPr>
          </a:p>
        </p:txBody>
      </p:sp>
    </p:spTree>
    <p:extLst>
      <p:ext uri="{BB962C8B-B14F-4D97-AF65-F5344CB8AC3E}">
        <p14:creationId xmlns:p14="http://schemas.microsoft.com/office/powerpoint/2010/main" val="2248189845"/>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2263"/>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Out-In (Solicit-Response)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dirty="0"/>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20</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9287" y="3304516"/>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70989" y="3304525"/>
            <a:ext cx="1749011"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9051" y="344159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a:cxnSpLocks/>
          </p:cNvCxnSpPr>
          <p:nvPr/>
        </p:nvCxnSpPr>
        <p:spPr>
          <a:xfrm flipH="1">
            <a:off x="4201583" y="2977538"/>
            <a:ext cx="6404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91173" y="3073683"/>
            <a:ext cx="1073833" cy="253916"/>
          </a:xfrm>
          <a:prstGeom prst="rect">
            <a:avLst/>
          </a:prstGeom>
          <a:noFill/>
        </p:spPr>
        <p:txBody>
          <a:bodyPr wrap="square" rtlCol="0">
            <a:spAutoFit/>
          </a:bodyPr>
          <a:lstStyle/>
          <a:p>
            <a:r>
              <a:rPr lang="en-GB" sz="1050" dirty="0"/>
              <a:t>1.1 solicit()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9051" y="361572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a:off x="4201584" y="3846188"/>
            <a:ext cx="76202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1777" y="3993302"/>
            <a:ext cx="1471374" cy="253916"/>
          </a:xfrm>
          <a:prstGeom prst="rect">
            <a:avLst/>
          </a:prstGeom>
          <a:noFill/>
        </p:spPr>
        <p:txBody>
          <a:bodyPr wrap="square" rtlCol="0">
            <a:spAutoFit/>
          </a:bodyPr>
          <a:lstStyle/>
          <a:p>
            <a:r>
              <a:rPr lang="en-GB" sz="1050" dirty="0"/>
              <a:t>1.2 ready()</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639518" y="1452578"/>
            <a:ext cx="3480027"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Delivery service assigns delivery request to drivers</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028283" y="3372393"/>
            <a:ext cx="1195529" cy="300082"/>
          </a:xfrm>
          <a:prstGeom prst="rect">
            <a:avLst/>
          </a:prstGeom>
          <a:noFill/>
        </p:spPr>
        <p:txBody>
          <a:bodyPr wrap="square" rtlCol="0">
            <a:spAutoFit/>
          </a:bodyPr>
          <a:lstStyle/>
          <a:p>
            <a:r>
              <a:rPr lang="en-GB" sz="1350" dirty="0"/>
              <a:t>:Courier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9999" y="3385211"/>
            <a:ext cx="1379764" cy="300082"/>
          </a:xfrm>
          <a:prstGeom prst="rect">
            <a:avLst/>
          </a:prstGeom>
          <a:noFill/>
        </p:spPr>
        <p:txBody>
          <a:bodyPr wrap="square" rtlCol="0">
            <a:spAutoFit/>
          </a:bodyPr>
          <a:lstStyle/>
          <a:p>
            <a:r>
              <a:rPr lang="en-GB" sz="1350" dirty="0"/>
              <a:t>:Delivery</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a:endCxn id="7" idx="0"/>
          </p:cNvCxnSpPr>
          <p:nvPr/>
        </p:nvCxnSpPr>
        <p:spPr>
          <a:xfrm>
            <a:off x="6379532" y="1960409"/>
            <a:ext cx="365963" cy="13441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75B924C-6331-6DF2-A5EE-363586F169A4}"/>
              </a:ext>
            </a:extLst>
          </p:cNvPr>
          <p:cNvSpPr txBox="1"/>
          <p:nvPr/>
        </p:nvSpPr>
        <p:spPr>
          <a:xfrm>
            <a:off x="721556" y="4343965"/>
            <a:ext cx="3480027"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Courier offers jobs depending on location and busyness</a:t>
            </a:r>
          </a:p>
        </p:txBody>
      </p:sp>
      <p:cxnSp>
        <p:nvCxnSpPr>
          <p:cNvPr id="20" name="Straight Arrow Connector 19">
            <a:extLst>
              <a:ext uri="{FF2B5EF4-FFF2-40B4-BE49-F238E27FC236}">
                <a16:creationId xmlns:a16="http://schemas.microsoft.com/office/drawing/2014/main" id="{A85E2930-7DD1-6F98-A70E-F6E4D98BE367}"/>
              </a:ext>
            </a:extLst>
          </p:cNvPr>
          <p:cNvCxnSpPr>
            <a:cxnSpLocks/>
            <a:stCxn id="18" idx="0"/>
          </p:cNvCxnSpPr>
          <p:nvPr/>
        </p:nvCxnSpPr>
        <p:spPr>
          <a:xfrm flipV="1">
            <a:off x="2461570" y="3810000"/>
            <a:ext cx="333333" cy="5339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933B581-345E-6B23-9A6F-ACBCAAA880A9}"/>
              </a:ext>
            </a:extLst>
          </p:cNvPr>
          <p:cNvSpPr txBox="1"/>
          <p:nvPr/>
        </p:nvSpPr>
        <p:spPr>
          <a:xfrm>
            <a:off x="684925" y="1531808"/>
            <a:ext cx="348002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Query to see if a courier is available to receive orders for delivery; usually Delivery service will follow with notifications of available work.</a:t>
            </a:r>
          </a:p>
        </p:txBody>
      </p:sp>
      <p:cxnSp>
        <p:nvCxnSpPr>
          <p:cNvPr id="15" name="Straight Arrow Connector 14">
            <a:extLst>
              <a:ext uri="{FF2B5EF4-FFF2-40B4-BE49-F238E27FC236}">
                <a16:creationId xmlns:a16="http://schemas.microsoft.com/office/drawing/2014/main" id="{04781FC1-7DB7-B239-DB29-F2B67A0A9C61}"/>
              </a:ext>
            </a:extLst>
          </p:cNvPr>
          <p:cNvCxnSpPr>
            <a:cxnSpLocks/>
            <a:stCxn id="10" idx="2"/>
          </p:cNvCxnSpPr>
          <p:nvPr/>
        </p:nvCxnSpPr>
        <p:spPr>
          <a:xfrm>
            <a:off x="2424939" y="2455138"/>
            <a:ext cx="2071999" cy="522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882765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8"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6;p26">
            <a:extLst>
              <a:ext uri="{FF2B5EF4-FFF2-40B4-BE49-F238E27FC236}">
                <a16:creationId xmlns:a16="http://schemas.microsoft.com/office/drawing/2014/main" id="{C6257019-E1F6-012B-6E7A-DB13C964CA40}"/>
              </a:ext>
            </a:extLst>
          </p:cNvPr>
          <p:cNvSpPr txBox="1"/>
          <p:nvPr/>
        </p:nvSpPr>
        <p:spPr>
          <a:xfrm rot="10800000" flipV="1">
            <a:off x="836142" y="1180213"/>
            <a:ext cx="1265423" cy="204538"/>
          </a:xfrm>
          <a:prstGeom prst="rect">
            <a:avLst/>
          </a:prstGeom>
          <a:noFill/>
          <a:ln>
            <a:noFill/>
          </a:ln>
        </p:spPr>
        <p:txBody>
          <a:bodyPr spcFirstLastPara="1" wrap="square" lIns="0" tIns="0" rIns="38570" bIns="0" anchor="t" anchorCtr="0">
            <a:noAutofit/>
          </a:bodyPr>
          <a:lstStyle/>
          <a:p>
            <a:pPr defTabSz="420624">
              <a:spcAft>
                <a:spcPts val="600"/>
              </a:spcAft>
            </a:pPr>
            <a:r>
              <a:rPr lang="en-GB" sz="1932" kern="1200" dirty="0">
                <a:solidFill>
                  <a:schemeClr val="tx1"/>
                </a:solidFill>
                <a:latin typeface="Chalkboard" panose="03050602040202020205" pitchFamily="66" charset="77"/>
                <a:ea typeface="+mn-ea"/>
                <a:cs typeface="+mn-cs"/>
                <a:sym typeface="Inter Medium"/>
              </a:rPr>
              <a:t>Messaging</a:t>
            </a:r>
            <a:endParaRPr lang="en-GB" sz="2100" dirty="0">
              <a:latin typeface="Chalkboard" panose="03050602040202020205" pitchFamily="66" charset="77"/>
              <a:ea typeface="Inter Medium"/>
              <a:cs typeface="Inter Medium"/>
              <a:sym typeface="Inter Medium"/>
            </a:endParaRPr>
          </a:p>
        </p:txBody>
      </p:sp>
      <p:sp>
        <p:nvSpPr>
          <p:cNvPr id="4" name="Google Shape;118;p26">
            <a:extLst>
              <a:ext uri="{FF2B5EF4-FFF2-40B4-BE49-F238E27FC236}">
                <a16:creationId xmlns:a16="http://schemas.microsoft.com/office/drawing/2014/main" id="{7CB18EA4-8F13-1DFA-C59F-9FCE81DCF2B5}"/>
              </a:ext>
            </a:extLst>
          </p:cNvPr>
          <p:cNvSpPr txBox="1"/>
          <p:nvPr/>
        </p:nvSpPr>
        <p:spPr>
          <a:xfrm>
            <a:off x="836143" y="1828616"/>
            <a:ext cx="999666"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dirty="0">
                <a:solidFill>
                  <a:schemeClr val="tx1"/>
                </a:solidFill>
                <a:latin typeface="Chalkboard" panose="03050602040202020205" pitchFamily="66" charset="77"/>
                <a:ea typeface="+mn-ea"/>
                <a:cs typeface="+mn-cs"/>
              </a:rPr>
              <a:t>Has Intent</a:t>
            </a:r>
            <a:endParaRPr lang="en-GB" sz="1350" dirty="0">
              <a:latin typeface="Chalkboard" panose="03050602040202020205" pitchFamily="66" charset="77"/>
            </a:endParaRPr>
          </a:p>
        </p:txBody>
      </p:sp>
      <p:sp>
        <p:nvSpPr>
          <p:cNvPr id="5" name="Google Shape;121;p26">
            <a:extLst>
              <a:ext uri="{FF2B5EF4-FFF2-40B4-BE49-F238E27FC236}">
                <a16:creationId xmlns:a16="http://schemas.microsoft.com/office/drawing/2014/main" id="{5854F91A-8385-FB41-3CAE-EC503BDEF1AF}"/>
              </a:ext>
            </a:extLst>
          </p:cNvPr>
          <p:cNvSpPr txBox="1"/>
          <p:nvPr/>
        </p:nvSpPr>
        <p:spPr>
          <a:xfrm>
            <a:off x="811501" y="2169774"/>
            <a:ext cx="2175648" cy="1150238"/>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a:solidFill>
                  <a:schemeClr val="tx1"/>
                </a:solidFill>
                <a:latin typeface="Chalkboard" panose="03050602040202020205" pitchFamily="66" charset="77"/>
                <a:ea typeface="+mn-ea"/>
                <a:cs typeface="+mn-cs"/>
              </a:rPr>
              <a:t>Request An Answer (Query)</a:t>
            </a:r>
          </a:p>
          <a:p>
            <a:pPr defTabSz="420624">
              <a:spcAft>
                <a:spcPts val="600"/>
              </a:spcAft>
            </a:pPr>
            <a:r>
              <a:rPr lang="en-GB" sz="1242" kern="1200">
                <a:solidFill>
                  <a:schemeClr val="tx1"/>
                </a:solidFill>
                <a:latin typeface="Chalkboard" panose="03050602040202020205" pitchFamily="66" charset="77"/>
                <a:ea typeface="+mn-ea"/>
                <a:cs typeface="+mn-cs"/>
              </a:rPr>
              <a:t>Transfer of Control</a:t>
            </a:r>
          </a:p>
          <a:p>
            <a:pPr defTabSz="420624">
              <a:spcAft>
                <a:spcPts val="600"/>
              </a:spcAft>
            </a:pPr>
            <a:r>
              <a:rPr lang="en-GB" sz="1242" kern="1200">
                <a:solidFill>
                  <a:schemeClr val="tx1"/>
                </a:solidFill>
                <a:latin typeface="Chalkboard" panose="03050602040202020205" pitchFamily="66" charset="77"/>
                <a:ea typeface="+mn-ea"/>
                <a:cs typeface="+mn-cs"/>
              </a:rPr>
              <a:t>(Command)</a:t>
            </a:r>
          </a:p>
          <a:p>
            <a:pPr defTabSz="420624">
              <a:spcAft>
                <a:spcPts val="600"/>
              </a:spcAft>
            </a:pPr>
            <a:r>
              <a:rPr lang="en-GB" sz="1242" kern="1200">
                <a:solidFill>
                  <a:schemeClr val="tx1"/>
                </a:solidFill>
                <a:latin typeface="Chalkboard" panose="03050602040202020205" pitchFamily="66" charset="77"/>
                <a:ea typeface="+mn-ea"/>
                <a:cs typeface="+mn-cs"/>
              </a:rPr>
              <a:t>Transfer of Value</a:t>
            </a:r>
            <a:endParaRPr lang="en-GB" sz="1350">
              <a:latin typeface="Chalkboard" panose="03050602040202020205" pitchFamily="66" charset="77"/>
            </a:endParaRPr>
          </a:p>
        </p:txBody>
      </p:sp>
      <p:sp>
        <p:nvSpPr>
          <p:cNvPr id="6" name="Google Shape;123;p26">
            <a:extLst>
              <a:ext uri="{FF2B5EF4-FFF2-40B4-BE49-F238E27FC236}">
                <a16:creationId xmlns:a16="http://schemas.microsoft.com/office/drawing/2014/main" id="{61E12028-734C-8DC9-66A1-98BB55EDDD1B}"/>
              </a:ext>
            </a:extLst>
          </p:cNvPr>
          <p:cNvSpPr txBox="1"/>
          <p:nvPr/>
        </p:nvSpPr>
        <p:spPr>
          <a:xfrm>
            <a:off x="811501" y="3260650"/>
            <a:ext cx="1813761" cy="614066"/>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a:solidFill>
                  <a:schemeClr val="tx1"/>
                </a:solidFill>
                <a:latin typeface="Chalkboard" panose="03050602040202020205" pitchFamily="66" charset="77"/>
                <a:ea typeface="+mn-ea"/>
                <a:cs typeface="+mn-cs"/>
              </a:rPr>
              <a:t>Part of a Workflow</a:t>
            </a:r>
          </a:p>
          <a:p>
            <a:pPr defTabSz="420624">
              <a:spcAft>
                <a:spcPts val="600"/>
              </a:spcAft>
            </a:pPr>
            <a:r>
              <a:rPr lang="en-GB" sz="1242" kern="1200">
                <a:solidFill>
                  <a:schemeClr val="tx1"/>
                </a:solidFill>
                <a:latin typeface="Chalkboard" panose="03050602040202020205" pitchFamily="66" charset="77"/>
                <a:ea typeface="+mn-ea"/>
                <a:cs typeface="+mn-cs"/>
              </a:rPr>
              <a:t>Part of a Conversation</a:t>
            </a:r>
            <a:endParaRPr lang="en-GB" sz="1350">
              <a:latin typeface="Chalkboard" panose="03050602040202020205" pitchFamily="66" charset="77"/>
            </a:endParaRPr>
          </a:p>
        </p:txBody>
      </p:sp>
      <p:sp>
        <p:nvSpPr>
          <p:cNvPr id="7" name="Google Shape;123;p26">
            <a:extLst>
              <a:ext uri="{FF2B5EF4-FFF2-40B4-BE49-F238E27FC236}">
                <a16:creationId xmlns:a16="http://schemas.microsoft.com/office/drawing/2014/main" id="{BA0C3D8D-2C79-23EC-B0EC-2CE6BFE29348}"/>
              </a:ext>
            </a:extLst>
          </p:cNvPr>
          <p:cNvSpPr txBox="1"/>
          <p:nvPr/>
        </p:nvSpPr>
        <p:spPr>
          <a:xfrm>
            <a:off x="811501" y="3965903"/>
            <a:ext cx="1515658" cy="537122"/>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 sz="1242" kern="1200">
                <a:solidFill>
                  <a:schemeClr val="tx1"/>
                </a:solidFill>
                <a:latin typeface="Chalkboard" panose="03050602040202020205" pitchFamily="66" charset="77"/>
                <a:ea typeface="+mn-ea"/>
                <a:cs typeface="+mn-cs"/>
              </a:rPr>
              <a:t>Concerned with the Future</a:t>
            </a:r>
            <a:endParaRPr lang="en" sz="1350">
              <a:latin typeface="Chalkboard" panose="03050602040202020205" pitchFamily="66" charset="77"/>
            </a:endParaRPr>
          </a:p>
        </p:txBody>
      </p:sp>
      <p:pic>
        <p:nvPicPr>
          <p:cNvPr id="9" name="Picture 8" descr="A screenshot of a computer&#10;&#10;Description automatically generated">
            <a:extLst>
              <a:ext uri="{FF2B5EF4-FFF2-40B4-BE49-F238E27FC236}">
                <a16:creationId xmlns:a16="http://schemas.microsoft.com/office/drawing/2014/main" id="{0AFC4551-D2AA-E589-260E-4ED61CA2D70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69812" y="1370232"/>
            <a:ext cx="2500659" cy="1875494"/>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32A44AA7-5C79-AD1A-7D1A-3E47997741F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44665" y="4054519"/>
            <a:ext cx="2950954" cy="2213215"/>
          </a:xfrm>
          <a:prstGeom prst="rect">
            <a:avLst/>
          </a:prstGeom>
        </p:spPr>
      </p:pic>
      <p:sp>
        <p:nvSpPr>
          <p:cNvPr id="12" name="Footer Placeholder 1">
            <a:extLst>
              <a:ext uri="{FF2B5EF4-FFF2-40B4-BE49-F238E27FC236}">
                <a16:creationId xmlns:a16="http://schemas.microsoft.com/office/drawing/2014/main" id="{59EA71C9-B7DF-0D12-B88A-54C2C23B7F12}"/>
              </a:ext>
            </a:extLst>
          </p:cNvPr>
          <p:cNvSpPr>
            <a:spLocks noGrp="1"/>
          </p:cNvSpPr>
          <p:nvPr>
            <p:ph type="ftr" sz="quarter" idx="11"/>
          </p:nvPr>
        </p:nvSpPr>
        <p:spPr>
          <a:xfrm>
            <a:off x="3235960" y="6296131"/>
            <a:ext cx="2895600" cy="365125"/>
          </a:xfrm>
        </p:spPr>
        <p:txBody>
          <a:bodyPr/>
          <a:lstStyle/>
          <a:p>
            <a:r>
              <a:rPr lang="en-US" dirty="0"/>
              <a:t>Ian Cooper</a:t>
            </a:r>
          </a:p>
        </p:txBody>
      </p:sp>
      <p:sp>
        <p:nvSpPr>
          <p:cNvPr id="13" name="Slide Number Placeholder 2">
            <a:extLst>
              <a:ext uri="{FF2B5EF4-FFF2-40B4-BE49-F238E27FC236}">
                <a16:creationId xmlns:a16="http://schemas.microsoft.com/office/drawing/2014/main" id="{A45FF72D-D03F-A204-EB4D-02F78AD770CE}"/>
              </a:ext>
            </a:extLst>
          </p:cNvPr>
          <p:cNvSpPr>
            <a:spLocks noGrp="1"/>
          </p:cNvSpPr>
          <p:nvPr>
            <p:ph type="sldNum" sz="quarter" idx="12"/>
          </p:nvPr>
        </p:nvSpPr>
        <p:spPr>
          <a:xfrm>
            <a:off x="6553200" y="6356350"/>
            <a:ext cx="2133600" cy="365125"/>
          </a:xfrm>
        </p:spPr>
        <p:txBody>
          <a:bodyPr/>
          <a:lstStyle/>
          <a:p>
            <a:fld id="{53C7D256-7CB4-8D4B-B359-120D79D46DFF}" type="slidenum">
              <a:rPr lang="en-US" smtClean="0"/>
              <a:t>21</a:t>
            </a:fld>
            <a:endParaRPr lang="en-US"/>
          </a:p>
        </p:txBody>
      </p:sp>
      <p:sp>
        <p:nvSpPr>
          <p:cNvPr id="2" name="Google Shape;118;p26">
            <a:extLst>
              <a:ext uri="{FF2B5EF4-FFF2-40B4-BE49-F238E27FC236}">
                <a16:creationId xmlns:a16="http://schemas.microsoft.com/office/drawing/2014/main" id="{FBA205A2-9A55-E999-72C3-A56CE7321CCE}"/>
              </a:ext>
            </a:extLst>
          </p:cNvPr>
          <p:cNvSpPr txBox="1"/>
          <p:nvPr/>
        </p:nvSpPr>
        <p:spPr>
          <a:xfrm>
            <a:off x="4589168" y="650056"/>
            <a:ext cx="1964031"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dirty="0">
                <a:solidFill>
                  <a:schemeClr val="tx1"/>
                </a:solidFill>
                <a:latin typeface="Chalkboard" panose="03050602040202020205" pitchFamily="66" charset="77"/>
                <a:ea typeface="+mn-ea"/>
                <a:cs typeface="+mn-cs"/>
              </a:rPr>
              <a:t>In-Only (fire and forget)</a:t>
            </a:r>
            <a:endParaRPr lang="en-GB" sz="1350" dirty="0">
              <a:latin typeface="Chalkboard" panose="03050602040202020205" pitchFamily="66" charset="77"/>
            </a:endParaRPr>
          </a:p>
        </p:txBody>
      </p:sp>
      <p:sp>
        <p:nvSpPr>
          <p:cNvPr id="8" name="Google Shape;118;p26">
            <a:extLst>
              <a:ext uri="{FF2B5EF4-FFF2-40B4-BE49-F238E27FC236}">
                <a16:creationId xmlns:a16="http://schemas.microsoft.com/office/drawing/2014/main" id="{1E4DA479-565D-432E-9E5E-603549A2EEEA}"/>
              </a:ext>
            </a:extLst>
          </p:cNvPr>
          <p:cNvSpPr txBox="1"/>
          <p:nvPr/>
        </p:nvSpPr>
        <p:spPr>
          <a:xfrm>
            <a:off x="4626553" y="3619923"/>
            <a:ext cx="1964031"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dirty="0">
                <a:solidFill>
                  <a:schemeClr val="tx1"/>
                </a:solidFill>
                <a:latin typeface="Chalkboard" panose="03050602040202020205" pitchFamily="66" charset="77"/>
                <a:ea typeface="+mn-ea"/>
                <a:cs typeface="+mn-cs"/>
              </a:rPr>
              <a:t>In-Out (request-reaction)</a:t>
            </a:r>
            <a:endParaRPr lang="en-GB" sz="1350" dirty="0">
              <a:latin typeface="Chalkboard" panose="03050602040202020205" pitchFamily="66" charset="77"/>
            </a:endParaRPr>
          </a:p>
        </p:txBody>
      </p:sp>
    </p:spTree>
    <p:extLst>
      <p:ext uri="{BB962C8B-B14F-4D97-AF65-F5344CB8AC3E}">
        <p14:creationId xmlns:p14="http://schemas.microsoft.com/office/powerpoint/2010/main" val="3647440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DAD518-E06E-A950-731E-A242DCB22670}"/>
              </a:ext>
            </a:extLst>
          </p:cNvPr>
          <p:cNvSpPr>
            <a:spLocks noGrp="1"/>
          </p:cNvSpPr>
          <p:nvPr>
            <p:ph type="sldNum" sz="quarter" idx="12"/>
          </p:nvPr>
        </p:nvSpPr>
        <p:spPr/>
        <p:txBody>
          <a:bodyPr/>
          <a:lstStyle/>
          <a:p>
            <a:fld id="{867D4A06-35AE-BD4A-84A9-613A26F3D41D}" type="slidenum">
              <a:rPr lang="en-US" smtClean="0"/>
              <a:pPr/>
              <a:t>22</a:t>
            </a:fld>
            <a:endParaRPr lang="en-US"/>
          </a:p>
        </p:txBody>
      </p:sp>
      <p:sp>
        <p:nvSpPr>
          <p:cNvPr id="3" name="Google Shape;106;p26">
            <a:extLst>
              <a:ext uri="{FF2B5EF4-FFF2-40B4-BE49-F238E27FC236}">
                <a16:creationId xmlns:a16="http://schemas.microsoft.com/office/drawing/2014/main" id="{22862D58-C8A9-6A75-D475-D235C4F72622}"/>
              </a:ext>
            </a:extLst>
          </p:cNvPr>
          <p:cNvSpPr txBox="1"/>
          <p:nvPr/>
        </p:nvSpPr>
        <p:spPr>
          <a:xfrm rot="10800000" flipV="1">
            <a:off x="711306" y="1855949"/>
            <a:ext cx="1363455" cy="220383"/>
          </a:xfrm>
          <a:prstGeom prst="rect">
            <a:avLst/>
          </a:prstGeom>
          <a:noFill/>
          <a:ln>
            <a:noFill/>
          </a:ln>
        </p:spPr>
        <p:txBody>
          <a:bodyPr spcFirstLastPara="1" wrap="square" lIns="0" tIns="0" rIns="38570" bIns="0" anchor="t" anchorCtr="0">
            <a:noAutofit/>
          </a:bodyPr>
          <a:lstStyle/>
          <a:p>
            <a:r>
              <a:rPr lang="en" sz="2100" dirty="0" err="1">
                <a:latin typeface="Chalkboard" panose="03050602040202020205" pitchFamily="66" charset="77"/>
                <a:ea typeface="Inter Medium"/>
                <a:cs typeface="Inter Medium"/>
                <a:sym typeface="Inter Medium"/>
              </a:rPr>
              <a:t>Eventing</a:t>
            </a:r>
            <a:endParaRPr sz="2100" dirty="0">
              <a:latin typeface="Chalkboard" panose="03050602040202020205" pitchFamily="66" charset="77"/>
              <a:ea typeface="Inter Medium"/>
              <a:cs typeface="Inter Medium"/>
              <a:sym typeface="Inter Medium"/>
            </a:endParaRPr>
          </a:p>
        </p:txBody>
      </p:sp>
      <p:sp>
        <p:nvSpPr>
          <p:cNvPr id="4" name="Google Shape;120;p26">
            <a:extLst>
              <a:ext uri="{FF2B5EF4-FFF2-40B4-BE49-F238E27FC236}">
                <a16:creationId xmlns:a16="http://schemas.microsoft.com/office/drawing/2014/main" id="{28530006-BB3B-2674-2225-414DF26051F2}"/>
              </a:ext>
            </a:extLst>
          </p:cNvPr>
          <p:cNvSpPr txBox="1"/>
          <p:nvPr/>
        </p:nvSpPr>
        <p:spPr>
          <a:xfrm>
            <a:off x="762254" y="2399500"/>
            <a:ext cx="1363455"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Provides Facts</a:t>
            </a:r>
            <a:endParaRPr sz="1350" dirty="0">
              <a:latin typeface="Chalkboard" panose="03050602040202020205" pitchFamily="66" charset="77"/>
            </a:endParaRPr>
          </a:p>
        </p:txBody>
      </p:sp>
      <p:sp>
        <p:nvSpPr>
          <p:cNvPr id="5" name="Google Shape;122;p26">
            <a:extLst>
              <a:ext uri="{FF2B5EF4-FFF2-40B4-BE49-F238E27FC236}">
                <a16:creationId xmlns:a16="http://schemas.microsoft.com/office/drawing/2014/main" id="{17CF7B64-060D-668C-27A9-7ED7732C54FA}"/>
              </a:ext>
            </a:extLst>
          </p:cNvPr>
          <p:cNvSpPr txBox="1"/>
          <p:nvPr/>
        </p:nvSpPr>
        <p:spPr>
          <a:xfrm>
            <a:off x="762253" y="2911305"/>
            <a:ext cx="2070698"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Things you Report On</a:t>
            </a:r>
            <a:endParaRPr sz="1350" dirty="0">
              <a:latin typeface="Chalkboard" panose="03050602040202020205" pitchFamily="66" charset="77"/>
            </a:endParaRPr>
          </a:p>
        </p:txBody>
      </p:sp>
      <p:sp>
        <p:nvSpPr>
          <p:cNvPr id="6" name="Google Shape;124;p26">
            <a:extLst>
              <a:ext uri="{FF2B5EF4-FFF2-40B4-BE49-F238E27FC236}">
                <a16:creationId xmlns:a16="http://schemas.microsoft.com/office/drawing/2014/main" id="{DABBADF8-F43E-F348-F318-2BFDEE359563}"/>
              </a:ext>
            </a:extLst>
          </p:cNvPr>
          <p:cNvSpPr txBox="1"/>
          <p:nvPr/>
        </p:nvSpPr>
        <p:spPr>
          <a:xfrm>
            <a:off x="762253" y="3353913"/>
            <a:ext cx="2151692"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No Expectations</a:t>
            </a:r>
            <a:endParaRPr sz="1350" dirty="0">
              <a:latin typeface="Chalkboard" panose="03050602040202020205" pitchFamily="66" charset="77"/>
            </a:endParaRPr>
          </a:p>
        </p:txBody>
      </p:sp>
      <p:sp>
        <p:nvSpPr>
          <p:cNvPr id="7" name="Google Shape;124;p26">
            <a:extLst>
              <a:ext uri="{FF2B5EF4-FFF2-40B4-BE49-F238E27FC236}">
                <a16:creationId xmlns:a16="http://schemas.microsoft.com/office/drawing/2014/main" id="{74E8954B-0390-AB83-5156-B21D2BD9C6E3}"/>
              </a:ext>
            </a:extLst>
          </p:cNvPr>
          <p:cNvSpPr txBox="1"/>
          <p:nvPr/>
        </p:nvSpPr>
        <p:spPr>
          <a:xfrm>
            <a:off x="762253" y="3810716"/>
            <a:ext cx="1014386"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History</a:t>
            </a:r>
            <a:endParaRPr sz="1350" dirty="0">
              <a:latin typeface="Chalkboard" panose="03050602040202020205" pitchFamily="66" charset="77"/>
            </a:endParaRPr>
          </a:p>
        </p:txBody>
      </p:sp>
      <p:sp>
        <p:nvSpPr>
          <p:cNvPr id="8" name="Google Shape;124;p26">
            <a:extLst>
              <a:ext uri="{FF2B5EF4-FFF2-40B4-BE49-F238E27FC236}">
                <a16:creationId xmlns:a16="http://schemas.microsoft.com/office/drawing/2014/main" id="{F9A2A032-1B75-A2AA-B222-067B9129D113}"/>
              </a:ext>
            </a:extLst>
          </p:cNvPr>
          <p:cNvSpPr txBox="1"/>
          <p:nvPr/>
        </p:nvSpPr>
        <p:spPr>
          <a:xfrm>
            <a:off x="756491" y="4269273"/>
            <a:ext cx="992990"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Context</a:t>
            </a:r>
            <a:endParaRPr sz="1350" dirty="0">
              <a:latin typeface="Chalkboard" panose="03050602040202020205" pitchFamily="66" charset="77"/>
            </a:endParaRPr>
          </a:p>
        </p:txBody>
      </p:sp>
      <p:sp>
        <p:nvSpPr>
          <p:cNvPr id="9" name="Google Shape;123;p26">
            <a:extLst>
              <a:ext uri="{FF2B5EF4-FFF2-40B4-BE49-F238E27FC236}">
                <a16:creationId xmlns:a16="http://schemas.microsoft.com/office/drawing/2014/main" id="{EB182856-B741-564E-26F3-E15194B02A20}"/>
              </a:ext>
            </a:extLst>
          </p:cNvPr>
          <p:cNvSpPr txBox="1"/>
          <p:nvPr/>
        </p:nvSpPr>
        <p:spPr>
          <a:xfrm>
            <a:off x="711305" y="4711881"/>
            <a:ext cx="2057400"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pPr algn="ctr"/>
            <a:r>
              <a:rPr lang="en" sz="1350" dirty="0">
                <a:latin typeface="Chalkboard" panose="03050602040202020205" pitchFamily="66" charset="77"/>
              </a:rPr>
              <a:t>Concerned with the Past</a:t>
            </a:r>
          </a:p>
        </p:txBody>
      </p:sp>
      <p:pic>
        <p:nvPicPr>
          <p:cNvPr id="11" name="Picture 10" descr="A screenshot of a computer&#10;&#10;Description automatically generated">
            <a:extLst>
              <a:ext uri="{FF2B5EF4-FFF2-40B4-BE49-F238E27FC236}">
                <a16:creationId xmlns:a16="http://schemas.microsoft.com/office/drawing/2014/main" id="{32434A9C-6735-AE79-5620-6BCDA976AD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38309" y="1194853"/>
            <a:ext cx="2761421" cy="2071066"/>
          </a:xfrm>
          <a:prstGeom prst="rect">
            <a:avLst/>
          </a:prstGeom>
        </p:spPr>
      </p:pic>
      <p:pic>
        <p:nvPicPr>
          <p:cNvPr id="13" name="Picture 12" descr="A diagram of a subscriber&#10;&#10;Description automatically generated">
            <a:extLst>
              <a:ext uri="{FF2B5EF4-FFF2-40B4-BE49-F238E27FC236}">
                <a16:creationId xmlns:a16="http://schemas.microsoft.com/office/drawing/2014/main" id="{A43841C5-2BED-042A-E809-6C65A7AF4BD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8309" y="3997683"/>
            <a:ext cx="2895600" cy="2171700"/>
          </a:xfrm>
          <a:prstGeom prst="rect">
            <a:avLst/>
          </a:prstGeom>
        </p:spPr>
      </p:pic>
      <p:sp>
        <p:nvSpPr>
          <p:cNvPr id="14" name="Footer Placeholder 1">
            <a:extLst>
              <a:ext uri="{FF2B5EF4-FFF2-40B4-BE49-F238E27FC236}">
                <a16:creationId xmlns:a16="http://schemas.microsoft.com/office/drawing/2014/main" id="{F5F7AD4C-C7C6-F05E-9033-A5AADBB57B7C}"/>
              </a:ext>
            </a:extLst>
          </p:cNvPr>
          <p:cNvSpPr>
            <a:spLocks noGrp="1"/>
          </p:cNvSpPr>
          <p:nvPr>
            <p:ph type="ftr" sz="quarter" idx="11"/>
          </p:nvPr>
        </p:nvSpPr>
        <p:spPr>
          <a:xfrm>
            <a:off x="3235960" y="6296131"/>
            <a:ext cx="2895600" cy="365125"/>
          </a:xfrm>
        </p:spPr>
        <p:txBody>
          <a:bodyPr/>
          <a:lstStyle/>
          <a:p>
            <a:r>
              <a:rPr lang="en-US" dirty="0"/>
              <a:t>Ian Cooper</a:t>
            </a:r>
          </a:p>
        </p:txBody>
      </p:sp>
      <p:sp>
        <p:nvSpPr>
          <p:cNvPr id="10" name="Google Shape;118;p26">
            <a:extLst>
              <a:ext uri="{FF2B5EF4-FFF2-40B4-BE49-F238E27FC236}">
                <a16:creationId xmlns:a16="http://schemas.microsoft.com/office/drawing/2014/main" id="{F39AEAA8-1B30-E501-DA7C-D69F2B57367A}"/>
              </a:ext>
            </a:extLst>
          </p:cNvPr>
          <p:cNvSpPr txBox="1"/>
          <p:nvPr/>
        </p:nvSpPr>
        <p:spPr>
          <a:xfrm>
            <a:off x="4589168" y="650056"/>
            <a:ext cx="1964031"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dirty="0">
                <a:latin typeface="Chalkboard" panose="03050602040202020205" pitchFamily="66" charset="77"/>
              </a:rPr>
              <a:t>Out</a:t>
            </a:r>
            <a:r>
              <a:rPr lang="en-GB" sz="1242" kern="1200" dirty="0">
                <a:solidFill>
                  <a:schemeClr val="tx1"/>
                </a:solidFill>
                <a:latin typeface="Chalkboard" panose="03050602040202020205" pitchFamily="66" charset="77"/>
                <a:ea typeface="+mn-ea"/>
                <a:cs typeface="+mn-cs"/>
              </a:rPr>
              <a:t>-Only (notification)</a:t>
            </a:r>
            <a:endParaRPr lang="en-GB" sz="1350" dirty="0">
              <a:latin typeface="Chalkboard" panose="03050602040202020205" pitchFamily="66" charset="77"/>
            </a:endParaRPr>
          </a:p>
        </p:txBody>
      </p:sp>
      <p:sp>
        <p:nvSpPr>
          <p:cNvPr id="12" name="Google Shape;118;p26">
            <a:extLst>
              <a:ext uri="{FF2B5EF4-FFF2-40B4-BE49-F238E27FC236}">
                <a16:creationId xmlns:a16="http://schemas.microsoft.com/office/drawing/2014/main" id="{65D08A8A-0F8C-5F24-27DB-853101AD14D1}"/>
              </a:ext>
            </a:extLst>
          </p:cNvPr>
          <p:cNvSpPr txBox="1"/>
          <p:nvPr/>
        </p:nvSpPr>
        <p:spPr>
          <a:xfrm>
            <a:off x="4683760" y="3464736"/>
            <a:ext cx="1964031"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dirty="0">
                <a:latin typeface="Chalkboard" panose="03050602040202020205" pitchFamily="66" charset="77"/>
              </a:rPr>
              <a:t>Out</a:t>
            </a:r>
            <a:r>
              <a:rPr lang="en-GB" sz="1242" kern="1200" dirty="0">
                <a:solidFill>
                  <a:schemeClr val="tx1"/>
                </a:solidFill>
                <a:latin typeface="Chalkboard" panose="03050602040202020205" pitchFamily="66" charset="77"/>
                <a:ea typeface="+mn-ea"/>
                <a:cs typeface="+mn-cs"/>
              </a:rPr>
              <a:t>-In (solicit-response)</a:t>
            </a:r>
            <a:endParaRPr lang="en-GB" sz="1350" dirty="0">
              <a:latin typeface="Chalkboard" panose="03050602040202020205" pitchFamily="66" charset="77"/>
            </a:endParaRPr>
          </a:p>
        </p:txBody>
      </p:sp>
    </p:spTree>
    <p:extLst>
      <p:ext uri="{BB962C8B-B14F-4D97-AF65-F5344CB8AC3E}">
        <p14:creationId xmlns:p14="http://schemas.microsoft.com/office/powerpoint/2010/main" val="2252023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A647C81-B668-29BC-C9DF-8F15FC17870E}"/>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878E54F-B543-279F-F2CE-1D4E9B8DDE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F3859654-0586-AEDB-E2DC-20F0F69C8A33}"/>
              </a:ext>
            </a:extLst>
          </p:cNvPr>
          <p:cNvSpPr txBox="1">
            <a:spLocks/>
          </p:cNvSpPr>
          <p:nvPr/>
        </p:nvSpPr>
        <p:spPr>
          <a:xfrm>
            <a:off x="628649" y="1093788"/>
            <a:ext cx="7879841" cy="2967208"/>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7000" kern="1200">
                <a:solidFill>
                  <a:schemeClr val="tx1"/>
                </a:solidFill>
                <a:latin typeface="+mj-lt"/>
                <a:ea typeface="+mj-ea"/>
                <a:cs typeface="+mj-cs"/>
              </a:rPr>
              <a:t>Repair and Clarification</a:t>
            </a:r>
          </a:p>
        </p:txBody>
      </p:sp>
      <p:sp>
        <p:nvSpPr>
          <p:cNvPr id="12" name="Rectangle 11">
            <a:extLst>
              <a:ext uri="{FF2B5EF4-FFF2-40B4-BE49-F238E27FC236}">
                <a16:creationId xmlns:a16="http://schemas.microsoft.com/office/drawing/2014/main" id="{290C74B5-7A08-7A5A-DEBD-3BDC1EC09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8BBB230F-4B34-09EB-C802-7E4BBF1533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DB465DC8-4B9E-E171-B41B-C4E858015682}"/>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a:solidFill>
                  <a:schemeClr val="tx1">
                    <a:lumMod val="50000"/>
                    <a:lumOff val="50000"/>
                  </a:schemeClr>
                </a:solidFill>
              </a:rPr>
              <a:pPr defTabSz="914400">
                <a:spcAft>
                  <a:spcPts val="600"/>
                </a:spcAft>
              </a:pPr>
              <a:t>23</a:t>
            </a:fld>
            <a:endParaRPr lang="en-US">
              <a:solidFill>
                <a:schemeClr val="tx1">
                  <a:lumMod val="50000"/>
                  <a:lumOff val="50000"/>
                </a:schemeClr>
              </a:solidFill>
            </a:endParaRPr>
          </a:p>
        </p:txBody>
      </p:sp>
    </p:spTree>
    <p:extLst>
      <p:ext uri="{BB962C8B-B14F-4D97-AF65-F5344CB8AC3E}">
        <p14:creationId xmlns:p14="http://schemas.microsoft.com/office/powerpoint/2010/main" val="16196709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Repair and Clarification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24</a:t>
            </a:fld>
            <a:endParaRPr lang="en-US"/>
          </a:p>
        </p:txBody>
      </p:sp>
      <p:sp>
        <p:nvSpPr>
          <p:cNvPr id="8" name="Rounded Rectangle 7">
            <a:extLst>
              <a:ext uri="{FF2B5EF4-FFF2-40B4-BE49-F238E27FC236}">
                <a16:creationId xmlns:a16="http://schemas.microsoft.com/office/drawing/2014/main" id="{B917447F-3348-F897-2A5B-B6C6F85D2AE1}"/>
              </a:ext>
            </a:extLst>
          </p:cNvPr>
          <p:cNvSpPr/>
          <p:nvPr/>
        </p:nvSpPr>
        <p:spPr>
          <a:xfrm>
            <a:off x="1789482" y="342567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ounded Rectangle 8">
            <a:extLst>
              <a:ext uri="{FF2B5EF4-FFF2-40B4-BE49-F238E27FC236}">
                <a16:creationId xmlns:a16="http://schemas.microsoft.com/office/drawing/2014/main" id="{0B704046-1A53-80AE-24DB-7C770AD42507}"/>
              </a:ext>
            </a:extLst>
          </p:cNvPr>
          <p:cNvSpPr/>
          <p:nvPr/>
        </p:nvSpPr>
        <p:spPr>
          <a:xfrm>
            <a:off x="5651184" y="3425672"/>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0" name="Straight Connector 9">
            <a:extLst>
              <a:ext uri="{FF2B5EF4-FFF2-40B4-BE49-F238E27FC236}">
                <a16:creationId xmlns:a16="http://schemas.microsoft.com/office/drawing/2014/main" id="{12453AD9-9C27-E2EB-07DF-33AC42D024BA}"/>
              </a:ext>
            </a:extLst>
          </p:cNvPr>
          <p:cNvCxnSpPr>
            <a:stCxn id="8" idx="3"/>
            <a:endCxn id="9" idx="1"/>
          </p:cNvCxnSpPr>
          <p:nvPr/>
        </p:nvCxnSpPr>
        <p:spPr>
          <a:xfrm flipV="1">
            <a:off x="3169246" y="365427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C1843DE-2021-0E47-8AF4-24AED345825E}"/>
              </a:ext>
            </a:extLst>
          </p:cNvPr>
          <p:cNvCxnSpPr/>
          <p:nvPr/>
        </p:nvCxnSpPr>
        <p:spPr>
          <a:xfrm>
            <a:off x="3801973" y="342567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F66AA5B-04BF-520B-3A7D-D0D52AC60D7A}"/>
              </a:ext>
            </a:extLst>
          </p:cNvPr>
          <p:cNvSpPr txBox="1"/>
          <p:nvPr/>
        </p:nvSpPr>
        <p:spPr>
          <a:xfrm>
            <a:off x="3871369" y="3148606"/>
            <a:ext cx="898071" cy="253916"/>
          </a:xfrm>
          <a:prstGeom prst="rect">
            <a:avLst/>
          </a:prstGeom>
          <a:noFill/>
        </p:spPr>
        <p:txBody>
          <a:bodyPr wrap="square" rtlCol="0">
            <a:spAutoFit/>
          </a:bodyPr>
          <a:lstStyle/>
          <a:p>
            <a:r>
              <a:rPr lang="en-GB" sz="1050" dirty="0"/>
              <a:t>1.1 request()</a:t>
            </a:r>
          </a:p>
        </p:txBody>
      </p:sp>
      <p:sp>
        <p:nvSpPr>
          <p:cNvPr id="15" name="TextBox 14">
            <a:extLst>
              <a:ext uri="{FF2B5EF4-FFF2-40B4-BE49-F238E27FC236}">
                <a16:creationId xmlns:a16="http://schemas.microsoft.com/office/drawing/2014/main" id="{DE42D1D6-6E8F-4ADC-18EB-8FC69436B0BC}"/>
              </a:ext>
            </a:extLst>
          </p:cNvPr>
          <p:cNvSpPr txBox="1"/>
          <p:nvPr/>
        </p:nvSpPr>
        <p:spPr>
          <a:xfrm>
            <a:off x="2038493" y="3515776"/>
            <a:ext cx="956377" cy="300082"/>
          </a:xfrm>
          <a:prstGeom prst="rect">
            <a:avLst/>
          </a:prstGeom>
          <a:noFill/>
        </p:spPr>
        <p:txBody>
          <a:bodyPr wrap="square" rtlCol="0">
            <a:spAutoFit/>
          </a:bodyPr>
          <a:lstStyle/>
          <a:p>
            <a:r>
              <a:rPr lang="en-GB" sz="1350" dirty="0"/>
              <a:t>:requestor</a:t>
            </a:r>
          </a:p>
        </p:txBody>
      </p:sp>
      <p:sp>
        <p:nvSpPr>
          <p:cNvPr id="16" name="TextBox 15">
            <a:extLst>
              <a:ext uri="{FF2B5EF4-FFF2-40B4-BE49-F238E27FC236}">
                <a16:creationId xmlns:a16="http://schemas.microsoft.com/office/drawing/2014/main" id="{7DC66C6E-1FB2-E808-6476-0DEDAEF91098}"/>
              </a:ext>
            </a:extLst>
          </p:cNvPr>
          <p:cNvSpPr txBox="1"/>
          <p:nvPr/>
        </p:nvSpPr>
        <p:spPr>
          <a:xfrm>
            <a:off x="5900195" y="3515773"/>
            <a:ext cx="881743" cy="300082"/>
          </a:xfrm>
          <a:prstGeom prst="rect">
            <a:avLst/>
          </a:prstGeom>
          <a:noFill/>
        </p:spPr>
        <p:txBody>
          <a:bodyPr wrap="square" rtlCol="0">
            <a:spAutoFit/>
          </a:bodyPr>
          <a:lstStyle/>
          <a:p>
            <a:r>
              <a:rPr lang="en-GB" sz="1350" dirty="0"/>
              <a:t>:provider</a:t>
            </a:r>
          </a:p>
        </p:txBody>
      </p:sp>
      <p:sp>
        <p:nvSpPr>
          <p:cNvPr id="17" name="TextBox 16">
            <a:extLst>
              <a:ext uri="{FF2B5EF4-FFF2-40B4-BE49-F238E27FC236}">
                <a16:creationId xmlns:a16="http://schemas.microsoft.com/office/drawing/2014/main" id="{972BBC48-FDA1-AEEA-F297-34A94F233163}"/>
              </a:ext>
            </a:extLst>
          </p:cNvPr>
          <p:cNvSpPr txBox="1"/>
          <p:nvPr/>
        </p:nvSpPr>
        <p:spPr>
          <a:xfrm>
            <a:off x="5651185" y="1876414"/>
            <a:ext cx="208597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need to consider the possibility of a fault being triggered by the operation triggered by the message.</a:t>
            </a:r>
          </a:p>
        </p:txBody>
      </p:sp>
      <p:cxnSp>
        <p:nvCxnSpPr>
          <p:cNvPr id="18" name="Straight Arrow Connector 17">
            <a:extLst>
              <a:ext uri="{FF2B5EF4-FFF2-40B4-BE49-F238E27FC236}">
                <a16:creationId xmlns:a16="http://schemas.microsoft.com/office/drawing/2014/main" id="{E292AECF-C8F8-71EE-185D-5AFB34ACA921}"/>
              </a:ext>
            </a:extLst>
          </p:cNvPr>
          <p:cNvCxnSpPr>
            <a:cxnSpLocks/>
            <a:stCxn id="17" idx="2"/>
            <a:endCxn id="9" idx="0"/>
          </p:cNvCxnSpPr>
          <p:nvPr/>
        </p:nvCxnSpPr>
        <p:spPr>
          <a:xfrm flipH="1">
            <a:off x="6341067" y="3007493"/>
            <a:ext cx="353105" cy="4181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2F6ED17-BF73-043A-0D12-3FD6B939D8A6}"/>
              </a:ext>
            </a:extLst>
          </p:cNvPr>
          <p:cNvSpPr txBox="1"/>
          <p:nvPr/>
        </p:nvSpPr>
        <p:spPr>
          <a:xfrm>
            <a:off x="3193739" y="4230551"/>
            <a:ext cx="2269671"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What guarantees does the provider make to the requestor about communicating any faults that are triggered?</a:t>
            </a:r>
          </a:p>
        </p:txBody>
      </p:sp>
      <p:sp>
        <p:nvSpPr>
          <p:cNvPr id="29" name="TextBox 28">
            <a:extLst>
              <a:ext uri="{FF2B5EF4-FFF2-40B4-BE49-F238E27FC236}">
                <a16:creationId xmlns:a16="http://schemas.microsoft.com/office/drawing/2014/main" id="{44C69A10-03B4-EBD8-CC23-DB7B8CD367EF}"/>
              </a:ext>
            </a:extLst>
          </p:cNvPr>
          <p:cNvSpPr txBox="1"/>
          <p:nvPr/>
        </p:nvSpPr>
        <p:spPr>
          <a:xfrm>
            <a:off x="2638564" y="1823265"/>
            <a:ext cx="208597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triggers an operation on the provider by sending it a message</a:t>
            </a:r>
          </a:p>
        </p:txBody>
      </p:sp>
      <p:cxnSp>
        <p:nvCxnSpPr>
          <p:cNvPr id="30" name="Straight Arrow Connector 29">
            <a:extLst>
              <a:ext uri="{FF2B5EF4-FFF2-40B4-BE49-F238E27FC236}">
                <a16:creationId xmlns:a16="http://schemas.microsoft.com/office/drawing/2014/main" id="{EE5F2A18-A9ED-833C-FD92-9093677E3409}"/>
              </a:ext>
            </a:extLst>
          </p:cNvPr>
          <p:cNvCxnSpPr>
            <a:cxnSpLocks/>
            <a:stCxn id="29" idx="2"/>
            <a:endCxn id="12" idx="0"/>
          </p:cNvCxnSpPr>
          <p:nvPr/>
        </p:nvCxnSpPr>
        <p:spPr>
          <a:xfrm>
            <a:off x="3681551" y="2746595"/>
            <a:ext cx="638854" cy="4020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5889959"/>
      </p:ext>
    </p:extLst>
  </p:cSld>
  <p:clrMapOvr>
    <a:masterClrMapping/>
  </p:clrMapOvr>
  <mc:AlternateContent xmlns:mc="http://schemas.openxmlformats.org/markup-compatibility/2006" xmlns:p14="http://schemas.microsoft.com/office/powerpoint/2010/main">
    <mc:Choice Requires="p14">
      <p:transition spd="slow" p14:dur="2000" advTm="23990"/>
    </mc:Choice>
    <mc:Fallback xmlns="">
      <p:transition spd="slow" advTm="239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2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No Fault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25</a:t>
            </a:fld>
            <a:endParaRPr lang="en-US"/>
          </a:p>
        </p:txBody>
      </p:sp>
      <p:sp>
        <p:nvSpPr>
          <p:cNvPr id="15" name="Rounded Rectangle 14">
            <a:extLst>
              <a:ext uri="{FF2B5EF4-FFF2-40B4-BE49-F238E27FC236}">
                <a16:creationId xmlns:a16="http://schemas.microsoft.com/office/drawing/2014/main" id="{2532C7BF-573F-3056-AA93-47DBA9EEF837}"/>
              </a:ext>
            </a:extLst>
          </p:cNvPr>
          <p:cNvSpPr/>
          <p:nvPr/>
        </p:nvSpPr>
        <p:spPr>
          <a:xfrm>
            <a:off x="2252337" y="333051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7B3DA87D-CB5F-46E7-D27A-910D5068D026}"/>
              </a:ext>
            </a:extLst>
          </p:cNvPr>
          <p:cNvSpPr/>
          <p:nvPr/>
        </p:nvSpPr>
        <p:spPr>
          <a:xfrm>
            <a:off x="6114039" y="333051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ADE71A72-471E-F68F-B55B-B90381F61D33}"/>
              </a:ext>
            </a:extLst>
          </p:cNvPr>
          <p:cNvCxnSpPr>
            <a:stCxn id="15" idx="3"/>
            <a:endCxn id="16" idx="1"/>
          </p:cNvCxnSpPr>
          <p:nvPr/>
        </p:nvCxnSpPr>
        <p:spPr>
          <a:xfrm flipV="1">
            <a:off x="3632102" y="355911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88AA476-50E4-5299-409F-01F74218C2CC}"/>
              </a:ext>
            </a:extLst>
          </p:cNvPr>
          <p:cNvCxnSpPr/>
          <p:nvPr/>
        </p:nvCxnSpPr>
        <p:spPr>
          <a:xfrm>
            <a:off x="4264829" y="3330511"/>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0AE6300-667C-5EC0-BD58-42EAFEDD063E}"/>
              </a:ext>
            </a:extLst>
          </p:cNvPr>
          <p:cNvSpPr txBox="1"/>
          <p:nvPr/>
        </p:nvSpPr>
        <p:spPr>
          <a:xfrm>
            <a:off x="4334224" y="3053444"/>
            <a:ext cx="898071" cy="253916"/>
          </a:xfrm>
          <a:prstGeom prst="rect">
            <a:avLst/>
          </a:prstGeom>
          <a:noFill/>
        </p:spPr>
        <p:txBody>
          <a:bodyPr wrap="square" rtlCol="0">
            <a:spAutoFit/>
          </a:bodyPr>
          <a:lstStyle/>
          <a:p>
            <a:r>
              <a:rPr lang="en-GB" sz="1050" dirty="0"/>
              <a:t>1.1 request()</a:t>
            </a:r>
          </a:p>
        </p:txBody>
      </p:sp>
      <p:sp>
        <p:nvSpPr>
          <p:cNvPr id="20" name="TextBox 19">
            <a:extLst>
              <a:ext uri="{FF2B5EF4-FFF2-40B4-BE49-F238E27FC236}">
                <a16:creationId xmlns:a16="http://schemas.microsoft.com/office/drawing/2014/main" id="{C44D7B18-470C-1C98-3140-A8873EFC706B}"/>
              </a:ext>
            </a:extLst>
          </p:cNvPr>
          <p:cNvSpPr txBox="1"/>
          <p:nvPr/>
        </p:nvSpPr>
        <p:spPr>
          <a:xfrm>
            <a:off x="2501348" y="3420614"/>
            <a:ext cx="996710" cy="300082"/>
          </a:xfrm>
          <a:prstGeom prst="rect">
            <a:avLst/>
          </a:prstGeom>
          <a:noFill/>
        </p:spPr>
        <p:txBody>
          <a:bodyPr wrap="square" rtlCol="0">
            <a:spAutoFit/>
          </a:bodyPr>
          <a:lstStyle/>
          <a:p>
            <a:r>
              <a:rPr lang="en-GB" sz="1350" dirty="0"/>
              <a:t>:requestor</a:t>
            </a:r>
          </a:p>
        </p:txBody>
      </p:sp>
      <p:sp>
        <p:nvSpPr>
          <p:cNvPr id="21" name="TextBox 20">
            <a:extLst>
              <a:ext uri="{FF2B5EF4-FFF2-40B4-BE49-F238E27FC236}">
                <a16:creationId xmlns:a16="http://schemas.microsoft.com/office/drawing/2014/main" id="{599FB1D2-7FCC-6D15-61A8-3294D6246F15}"/>
              </a:ext>
            </a:extLst>
          </p:cNvPr>
          <p:cNvSpPr txBox="1"/>
          <p:nvPr/>
        </p:nvSpPr>
        <p:spPr>
          <a:xfrm>
            <a:off x="6363050" y="3420611"/>
            <a:ext cx="881743" cy="300082"/>
          </a:xfrm>
          <a:prstGeom prst="rect">
            <a:avLst/>
          </a:prstGeom>
          <a:noFill/>
        </p:spPr>
        <p:txBody>
          <a:bodyPr wrap="square" rtlCol="0">
            <a:spAutoFit/>
          </a:bodyPr>
          <a:lstStyle/>
          <a:p>
            <a:r>
              <a:rPr lang="en-GB" sz="1350" dirty="0"/>
              <a:t>:provider</a:t>
            </a:r>
          </a:p>
        </p:txBody>
      </p:sp>
      <p:sp>
        <p:nvSpPr>
          <p:cNvPr id="23" name="TextBox 22">
            <a:extLst>
              <a:ext uri="{FF2B5EF4-FFF2-40B4-BE49-F238E27FC236}">
                <a16:creationId xmlns:a16="http://schemas.microsoft.com/office/drawing/2014/main" id="{877D645B-5B65-CAE5-BCD0-395079C946C8}"/>
              </a:ext>
            </a:extLst>
          </p:cNvPr>
          <p:cNvSpPr txBox="1"/>
          <p:nvPr/>
        </p:nvSpPr>
        <p:spPr>
          <a:xfrm>
            <a:off x="3498058" y="4034793"/>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 No Fault pattern the provider makes no attempt to communicate triggered faults from the operation to the requestor</a:t>
            </a:r>
          </a:p>
        </p:txBody>
      </p:sp>
      <p:cxnSp>
        <p:nvCxnSpPr>
          <p:cNvPr id="24" name="Straight Arrow Connector 23">
            <a:extLst>
              <a:ext uri="{FF2B5EF4-FFF2-40B4-BE49-F238E27FC236}">
                <a16:creationId xmlns:a16="http://schemas.microsoft.com/office/drawing/2014/main" id="{CDC00B32-368F-8A44-F6A3-ED5B3FBF37B9}"/>
              </a:ext>
            </a:extLst>
          </p:cNvPr>
          <p:cNvCxnSpPr>
            <a:cxnSpLocks/>
            <a:stCxn id="23" idx="0"/>
            <a:endCxn id="16" idx="2"/>
          </p:cNvCxnSpPr>
          <p:nvPr/>
        </p:nvCxnSpPr>
        <p:spPr>
          <a:xfrm flipV="1">
            <a:off x="4800262" y="3787711"/>
            <a:ext cx="2003660" cy="2470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413D6BC-11ED-CC99-27BB-4A7EE1494D2F}"/>
              </a:ext>
            </a:extLst>
          </p:cNvPr>
          <p:cNvSpPr txBox="1"/>
          <p:nvPr/>
        </p:nvSpPr>
        <p:spPr>
          <a:xfrm>
            <a:off x="1027695" y="1727877"/>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From the requestor’s perspective, faults are an application issue for the provider, and not its concern</a:t>
            </a:r>
          </a:p>
        </p:txBody>
      </p:sp>
      <p:cxnSp>
        <p:nvCxnSpPr>
          <p:cNvPr id="6" name="Straight Arrow Connector 5">
            <a:extLst>
              <a:ext uri="{FF2B5EF4-FFF2-40B4-BE49-F238E27FC236}">
                <a16:creationId xmlns:a16="http://schemas.microsoft.com/office/drawing/2014/main" id="{77E71A49-1388-969F-C89D-A9C810F8186A}"/>
              </a:ext>
            </a:extLst>
          </p:cNvPr>
          <p:cNvCxnSpPr>
            <a:cxnSpLocks/>
            <a:endCxn id="15" idx="0"/>
          </p:cNvCxnSpPr>
          <p:nvPr/>
        </p:nvCxnSpPr>
        <p:spPr>
          <a:xfrm>
            <a:off x="2252338" y="2835873"/>
            <a:ext cx="689882" cy="4946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6718166"/>
      </p:ext>
    </p:extLst>
  </p:cSld>
  <p:clrMapOvr>
    <a:masterClrMapping/>
  </p:clrMapOvr>
  <mc:AlternateContent xmlns:mc="http://schemas.openxmlformats.org/markup-compatibility/2006" xmlns:p14="http://schemas.microsoft.com/office/powerpoint/2010/main">
    <mc:Choice Requires="p14">
      <p:transition spd="slow" p14:dur="2000" advTm="5860"/>
    </mc:Choice>
    <mc:Fallback xmlns="">
      <p:transition spd="slow" advTm="58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No Fault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26</a:t>
            </a:fld>
            <a:endParaRPr lang="en-US"/>
          </a:p>
        </p:txBody>
      </p:sp>
      <p:sp>
        <p:nvSpPr>
          <p:cNvPr id="15" name="Rounded Rectangle 14">
            <a:extLst>
              <a:ext uri="{FF2B5EF4-FFF2-40B4-BE49-F238E27FC236}">
                <a16:creationId xmlns:a16="http://schemas.microsoft.com/office/drawing/2014/main" id="{2532C7BF-573F-3056-AA93-47DBA9EEF837}"/>
              </a:ext>
            </a:extLst>
          </p:cNvPr>
          <p:cNvSpPr/>
          <p:nvPr/>
        </p:nvSpPr>
        <p:spPr>
          <a:xfrm>
            <a:off x="1408660" y="3289818"/>
            <a:ext cx="1736880"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7B3DA87D-CB5F-46E7-D27A-910D5068D026}"/>
              </a:ext>
            </a:extLst>
          </p:cNvPr>
          <p:cNvSpPr/>
          <p:nvPr/>
        </p:nvSpPr>
        <p:spPr>
          <a:xfrm>
            <a:off x="5627477" y="328981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ADE71A72-471E-F68F-B55B-B90381F61D33}"/>
              </a:ext>
            </a:extLst>
          </p:cNvPr>
          <p:cNvCxnSpPr>
            <a:cxnSpLocks/>
            <a:stCxn id="15" idx="3"/>
            <a:endCxn id="16" idx="1"/>
          </p:cNvCxnSpPr>
          <p:nvPr/>
        </p:nvCxnSpPr>
        <p:spPr>
          <a:xfrm flipV="1">
            <a:off x="3145540" y="351841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88AA476-50E4-5299-409F-01F74218C2CC}"/>
              </a:ext>
            </a:extLst>
          </p:cNvPr>
          <p:cNvCxnSpPr/>
          <p:nvPr/>
        </p:nvCxnSpPr>
        <p:spPr>
          <a:xfrm>
            <a:off x="3778267" y="328981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0AE6300-667C-5EC0-BD58-42EAFEDD063E}"/>
              </a:ext>
            </a:extLst>
          </p:cNvPr>
          <p:cNvSpPr txBox="1"/>
          <p:nvPr/>
        </p:nvSpPr>
        <p:spPr>
          <a:xfrm>
            <a:off x="3641757" y="2914762"/>
            <a:ext cx="1307748" cy="253916"/>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20" name="TextBox 19">
            <a:extLst>
              <a:ext uri="{FF2B5EF4-FFF2-40B4-BE49-F238E27FC236}">
                <a16:creationId xmlns:a16="http://schemas.microsoft.com/office/drawing/2014/main" id="{C44D7B18-470C-1C98-3140-A8873EFC706B}"/>
              </a:ext>
            </a:extLst>
          </p:cNvPr>
          <p:cNvSpPr txBox="1"/>
          <p:nvPr/>
        </p:nvSpPr>
        <p:spPr>
          <a:xfrm>
            <a:off x="1473968" y="3382085"/>
            <a:ext cx="1583120" cy="300082"/>
          </a:xfrm>
          <a:prstGeom prst="rect">
            <a:avLst/>
          </a:prstGeom>
          <a:noFill/>
        </p:spPr>
        <p:txBody>
          <a:bodyPr wrap="square" rtlCol="0">
            <a:spAutoFit/>
          </a:bodyPr>
          <a:lstStyle/>
          <a:p>
            <a:r>
              <a:rPr lang="en-GB" sz="1350" dirty="0"/>
              <a:t>: Store Information</a:t>
            </a:r>
          </a:p>
        </p:txBody>
      </p:sp>
      <p:sp>
        <p:nvSpPr>
          <p:cNvPr id="21" name="TextBox 20">
            <a:extLst>
              <a:ext uri="{FF2B5EF4-FFF2-40B4-BE49-F238E27FC236}">
                <a16:creationId xmlns:a16="http://schemas.microsoft.com/office/drawing/2014/main" id="{599FB1D2-7FCC-6D15-61A8-3294D6246F15}"/>
              </a:ext>
            </a:extLst>
          </p:cNvPr>
          <p:cNvSpPr txBox="1"/>
          <p:nvPr/>
        </p:nvSpPr>
        <p:spPr>
          <a:xfrm>
            <a:off x="5876488" y="3379915"/>
            <a:ext cx="881743" cy="300082"/>
          </a:xfrm>
          <a:prstGeom prst="rect">
            <a:avLst/>
          </a:prstGeom>
          <a:noFill/>
        </p:spPr>
        <p:txBody>
          <a:bodyPr wrap="square" rtlCol="0">
            <a:spAutoFit/>
          </a:bodyPr>
          <a:lstStyle/>
          <a:p>
            <a:r>
              <a:rPr lang="en-GB" sz="1350" dirty="0"/>
              <a:t>:Search</a:t>
            </a:r>
          </a:p>
        </p:txBody>
      </p:sp>
      <p:sp>
        <p:nvSpPr>
          <p:cNvPr id="23" name="TextBox 22">
            <a:extLst>
              <a:ext uri="{FF2B5EF4-FFF2-40B4-BE49-F238E27FC236}">
                <a16:creationId xmlns:a16="http://schemas.microsoft.com/office/drawing/2014/main" id="{877D645B-5B65-CAE5-BCD0-395079C946C8}"/>
              </a:ext>
            </a:extLst>
          </p:cNvPr>
          <p:cNvSpPr txBox="1"/>
          <p:nvPr/>
        </p:nvSpPr>
        <p:spPr>
          <a:xfrm>
            <a:off x="3011496" y="3994097"/>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make no attempt to indicate to Store Information that we cannot add a store to our search results</a:t>
            </a:r>
          </a:p>
        </p:txBody>
      </p:sp>
      <p:cxnSp>
        <p:nvCxnSpPr>
          <p:cNvPr id="24" name="Straight Arrow Connector 23">
            <a:extLst>
              <a:ext uri="{FF2B5EF4-FFF2-40B4-BE49-F238E27FC236}">
                <a16:creationId xmlns:a16="http://schemas.microsoft.com/office/drawing/2014/main" id="{CDC00B32-368F-8A44-F6A3-ED5B3FBF37B9}"/>
              </a:ext>
            </a:extLst>
          </p:cNvPr>
          <p:cNvCxnSpPr>
            <a:cxnSpLocks/>
            <a:stCxn id="23" idx="0"/>
            <a:endCxn id="16" idx="2"/>
          </p:cNvCxnSpPr>
          <p:nvPr/>
        </p:nvCxnSpPr>
        <p:spPr>
          <a:xfrm flipV="1">
            <a:off x="4313700" y="3747015"/>
            <a:ext cx="2003660" cy="2470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8E61655-B4AC-B8C6-F3F8-78A5E0D77FDD}"/>
              </a:ext>
            </a:extLst>
          </p:cNvPr>
          <p:cNvSpPr txBox="1"/>
          <p:nvPr/>
        </p:nvSpPr>
        <p:spPr>
          <a:xfrm>
            <a:off x="5630216" y="1854566"/>
            <a:ext cx="260440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Most likely we fix consistency issues out-of-band via logs or error reports.</a:t>
            </a:r>
          </a:p>
        </p:txBody>
      </p:sp>
      <p:cxnSp>
        <p:nvCxnSpPr>
          <p:cNvPr id="7" name="Straight Arrow Connector 6">
            <a:extLst>
              <a:ext uri="{FF2B5EF4-FFF2-40B4-BE49-F238E27FC236}">
                <a16:creationId xmlns:a16="http://schemas.microsoft.com/office/drawing/2014/main" id="{DEC607FC-82D4-B761-AA00-72A403F1DDBE}"/>
              </a:ext>
            </a:extLst>
          </p:cNvPr>
          <p:cNvCxnSpPr>
            <a:cxnSpLocks/>
            <a:stCxn id="6" idx="2"/>
            <a:endCxn id="16" idx="0"/>
          </p:cNvCxnSpPr>
          <p:nvPr/>
        </p:nvCxnSpPr>
        <p:spPr>
          <a:xfrm flipH="1">
            <a:off x="6317360" y="2570147"/>
            <a:ext cx="615060" cy="7196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2614344"/>
      </p:ext>
    </p:extLst>
  </p:cSld>
  <p:clrMapOvr>
    <a:masterClrMapping/>
  </p:clrMapOvr>
  <mc:AlternateContent xmlns:mc="http://schemas.openxmlformats.org/markup-compatibility/2006" xmlns:p14="http://schemas.microsoft.com/office/powerpoint/2010/main">
    <mc:Choice Requires="p14">
      <p:transition spd="slow" p14:dur="2000" advTm="5860"/>
    </mc:Choice>
    <mc:Fallback xmlns="">
      <p:transition spd="slow" advTm="58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2249" y="12226"/>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Message Triggers Fault (Robust In-Only)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27</a:t>
            </a:fld>
            <a:endParaRPr lang="en-US"/>
          </a:p>
        </p:txBody>
      </p:sp>
      <p:sp>
        <p:nvSpPr>
          <p:cNvPr id="20" name="Rounded Rectangle 19">
            <a:extLst>
              <a:ext uri="{FF2B5EF4-FFF2-40B4-BE49-F238E27FC236}">
                <a16:creationId xmlns:a16="http://schemas.microsoft.com/office/drawing/2014/main" id="{6A9D4E13-F3DE-CD89-8790-6C35CEB38361}"/>
              </a:ext>
            </a:extLst>
          </p:cNvPr>
          <p:cNvSpPr/>
          <p:nvPr/>
        </p:nvSpPr>
        <p:spPr>
          <a:xfrm>
            <a:off x="1812476" y="3641847"/>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Rounded Rectangle 20">
            <a:extLst>
              <a:ext uri="{FF2B5EF4-FFF2-40B4-BE49-F238E27FC236}">
                <a16:creationId xmlns:a16="http://schemas.microsoft.com/office/drawing/2014/main" id="{9E507B49-8910-2955-8E9C-0C7D8A6688F5}"/>
              </a:ext>
            </a:extLst>
          </p:cNvPr>
          <p:cNvSpPr/>
          <p:nvPr/>
        </p:nvSpPr>
        <p:spPr>
          <a:xfrm>
            <a:off x="5674178" y="364184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2" name="Straight Connector 21">
            <a:extLst>
              <a:ext uri="{FF2B5EF4-FFF2-40B4-BE49-F238E27FC236}">
                <a16:creationId xmlns:a16="http://schemas.microsoft.com/office/drawing/2014/main" id="{97B873F5-A39A-DC30-853C-609CAE73C809}"/>
              </a:ext>
            </a:extLst>
          </p:cNvPr>
          <p:cNvCxnSpPr>
            <a:cxnSpLocks/>
          </p:cNvCxnSpPr>
          <p:nvPr/>
        </p:nvCxnSpPr>
        <p:spPr>
          <a:xfrm flipV="1">
            <a:off x="3192241" y="378879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DA86041-E656-D1BE-2307-2E883585C72C}"/>
              </a:ext>
            </a:extLst>
          </p:cNvPr>
          <p:cNvCxnSpPr/>
          <p:nvPr/>
        </p:nvCxnSpPr>
        <p:spPr>
          <a:xfrm>
            <a:off x="3824967" y="364184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8E934B3-7A89-DD7E-D48E-0495630917C5}"/>
              </a:ext>
            </a:extLst>
          </p:cNvPr>
          <p:cNvSpPr txBox="1"/>
          <p:nvPr/>
        </p:nvSpPr>
        <p:spPr>
          <a:xfrm>
            <a:off x="3894363" y="3364778"/>
            <a:ext cx="1077686" cy="253916"/>
          </a:xfrm>
          <a:prstGeom prst="rect">
            <a:avLst/>
          </a:prstGeom>
          <a:noFill/>
        </p:spPr>
        <p:txBody>
          <a:bodyPr wrap="square" rtlCol="0">
            <a:spAutoFit/>
          </a:bodyPr>
          <a:lstStyle/>
          <a:p>
            <a:r>
              <a:rPr lang="en-GB" sz="1050" dirty="0"/>
              <a:t>1.1 request()</a:t>
            </a:r>
          </a:p>
        </p:txBody>
      </p:sp>
      <p:cxnSp>
        <p:nvCxnSpPr>
          <p:cNvPr id="25" name="Straight Connector 24">
            <a:extLst>
              <a:ext uri="{FF2B5EF4-FFF2-40B4-BE49-F238E27FC236}">
                <a16:creationId xmlns:a16="http://schemas.microsoft.com/office/drawing/2014/main" id="{473E38E0-D9F0-DE76-9D2A-8B7C13B0FD0F}"/>
              </a:ext>
            </a:extLst>
          </p:cNvPr>
          <p:cNvCxnSpPr/>
          <p:nvPr/>
        </p:nvCxnSpPr>
        <p:spPr>
          <a:xfrm flipV="1">
            <a:off x="3192241" y="3975403"/>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253288-9EE2-5750-0E34-742E4D24D7DF}"/>
              </a:ext>
            </a:extLst>
          </p:cNvPr>
          <p:cNvCxnSpPr>
            <a:cxnSpLocks/>
          </p:cNvCxnSpPr>
          <p:nvPr/>
        </p:nvCxnSpPr>
        <p:spPr>
          <a:xfrm flipH="1">
            <a:off x="3824967" y="4180687"/>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3E9D255-19E4-E05C-CCDB-903D6E3B7CFD}"/>
              </a:ext>
            </a:extLst>
          </p:cNvPr>
          <p:cNvSpPr txBox="1"/>
          <p:nvPr/>
        </p:nvSpPr>
        <p:spPr>
          <a:xfrm>
            <a:off x="3894362" y="4284396"/>
            <a:ext cx="759279" cy="253916"/>
          </a:xfrm>
          <a:prstGeom prst="rect">
            <a:avLst/>
          </a:prstGeom>
          <a:noFill/>
        </p:spPr>
        <p:txBody>
          <a:bodyPr wrap="square" rtlCol="0">
            <a:spAutoFit/>
          </a:bodyPr>
          <a:lstStyle/>
          <a:p>
            <a:r>
              <a:rPr lang="en-GB" sz="1050" dirty="0">
                <a:solidFill>
                  <a:srgbClr val="FF0000"/>
                </a:solidFill>
              </a:rPr>
              <a:t>1.2 fault()</a:t>
            </a:r>
          </a:p>
        </p:txBody>
      </p:sp>
      <p:sp>
        <p:nvSpPr>
          <p:cNvPr id="30" name="TextBox 29">
            <a:extLst>
              <a:ext uri="{FF2B5EF4-FFF2-40B4-BE49-F238E27FC236}">
                <a16:creationId xmlns:a16="http://schemas.microsoft.com/office/drawing/2014/main" id="{2E4B5664-89E2-B092-EFCB-DB9B00718A0D}"/>
              </a:ext>
            </a:extLst>
          </p:cNvPr>
          <p:cNvSpPr txBox="1"/>
          <p:nvPr/>
        </p:nvSpPr>
        <p:spPr>
          <a:xfrm>
            <a:off x="2061487" y="3731947"/>
            <a:ext cx="1000495"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D208707-C2B7-CD17-631C-37E6E6D7EBAD}"/>
              </a:ext>
            </a:extLst>
          </p:cNvPr>
          <p:cNvSpPr txBox="1"/>
          <p:nvPr/>
        </p:nvSpPr>
        <p:spPr>
          <a:xfrm>
            <a:off x="5923189" y="3731944"/>
            <a:ext cx="881743" cy="300082"/>
          </a:xfrm>
          <a:prstGeom prst="rect">
            <a:avLst/>
          </a:prstGeom>
          <a:noFill/>
        </p:spPr>
        <p:txBody>
          <a:bodyPr wrap="square" rtlCol="0">
            <a:spAutoFit/>
          </a:bodyPr>
          <a:lstStyle/>
          <a:p>
            <a:r>
              <a:rPr lang="en-GB" sz="1350" dirty="0"/>
              <a:t>:provider</a:t>
            </a:r>
          </a:p>
        </p:txBody>
      </p:sp>
      <p:sp>
        <p:nvSpPr>
          <p:cNvPr id="32" name="TextBox 31">
            <a:extLst>
              <a:ext uri="{FF2B5EF4-FFF2-40B4-BE49-F238E27FC236}">
                <a16:creationId xmlns:a16="http://schemas.microsoft.com/office/drawing/2014/main" id="{8103FD24-E036-9512-9506-2837644AB0EA}"/>
              </a:ext>
            </a:extLst>
          </p:cNvPr>
          <p:cNvSpPr txBox="1"/>
          <p:nvPr/>
        </p:nvSpPr>
        <p:spPr>
          <a:xfrm>
            <a:off x="5486400" y="1991342"/>
            <a:ext cx="3092299"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Message Triggers Fault pattern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propagates triggered faults from the operation back to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that triggered the operation via a message</a:t>
            </a:r>
          </a:p>
        </p:txBody>
      </p:sp>
      <p:cxnSp>
        <p:nvCxnSpPr>
          <p:cNvPr id="33" name="Straight Arrow Connector 32">
            <a:extLst>
              <a:ext uri="{FF2B5EF4-FFF2-40B4-BE49-F238E27FC236}">
                <a16:creationId xmlns:a16="http://schemas.microsoft.com/office/drawing/2014/main" id="{1358899E-627F-9ACF-DCE4-E166DACE1B68}"/>
              </a:ext>
            </a:extLst>
          </p:cNvPr>
          <p:cNvCxnSpPr>
            <a:cxnSpLocks/>
            <a:stCxn id="32" idx="2"/>
            <a:endCxn id="21" idx="0"/>
          </p:cNvCxnSpPr>
          <p:nvPr/>
        </p:nvCxnSpPr>
        <p:spPr>
          <a:xfrm flipH="1">
            <a:off x="6364061" y="3330170"/>
            <a:ext cx="668489" cy="311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BDFA9B-96EE-5C12-30D5-2DFC53C7A21E}"/>
              </a:ext>
            </a:extLst>
          </p:cNvPr>
          <p:cNvSpPr txBox="1"/>
          <p:nvPr/>
        </p:nvSpPr>
        <p:spPr>
          <a:xfrm>
            <a:off x="383649" y="1839594"/>
            <a:ext cx="3092299"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Assumption here is that the requestor can take action on receipt of the fault; but does not normally take a response.</a:t>
            </a:r>
          </a:p>
        </p:txBody>
      </p:sp>
      <p:cxnSp>
        <p:nvCxnSpPr>
          <p:cNvPr id="12" name="Straight Arrow Connector 11">
            <a:extLst>
              <a:ext uri="{FF2B5EF4-FFF2-40B4-BE49-F238E27FC236}">
                <a16:creationId xmlns:a16="http://schemas.microsoft.com/office/drawing/2014/main" id="{861F3846-A1D3-4566-A85F-A9540E261D7F}"/>
              </a:ext>
            </a:extLst>
          </p:cNvPr>
          <p:cNvCxnSpPr>
            <a:cxnSpLocks/>
            <a:stCxn id="11" idx="2"/>
            <a:endCxn id="20" idx="0"/>
          </p:cNvCxnSpPr>
          <p:nvPr/>
        </p:nvCxnSpPr>
        <p:spPr>
          <a:xfrm>
            <a:off x="1929799" y="2762924"/>
            <a:ext cx="572560" cy="8789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AC34915-41CE-D89F-8EC9-11C19161BA16}"/>
              </a:ext>
            </a:extLst>
          </p:cNvPr>
          <p:cNvSpPr txBox="1"/>
          <p:nvPr/>
        </p:nvSpPr>
        <p:spPr>
          <a:xfrm>
            <a:off x="271391" y="4570582"/>
            <a:ext cx="3092299"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message must have the opposite direction and go back to the requestor</a:t>
            </a:r>
          </a:p>
        </p:txBody>
      </p:sp>
      <p:cxnSp>
        <p:nvCxnSpPr>
          <p:cNvPr id="15" name="Straight Arrow Connector 14">
            <a:extLst>
              <a:ext uri="{FF2B5EF4-FFF2-40B4-BE49-F238E27FC236}">
                <a16:creationId xmlns:a16="http://schemas.microsoft.com/office/drawing/2014/main" id="{82BAC142-75CC-D3F4-5BEA-3B62BE9D9316}"/>
              </a:ext>
            </a:extLst>
          </p:cNvPr>
          <p:cNvCxnSpPr>
            <a:cxnSpLocks/>
            <a:endCxn id="29" idx="0"/>
          </p:cNvCxnSpPr>
          <p:nvPr/>
        </p:nvCxnSpPr>
        <p:spPr>
          <a:xfrm flipV="1">
            <a:off x="2061487" y="4284396"/>
            <a:ext cx="2212515" cy="2861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530763"/>
      </p:ext>
    </p:extLst>
  </p:cSld>
  <p:clrMapOvr>
    <a:masterClrMapping/>
  </p:clrMapOvr>
  <mc:AlternateContent xmlns:mc="http://schemas.openxmlformats.org/markup-compatibility/2006" xmlns:p14="http://schemas.microsoft.com/office/powerpoint/2010/main">
    <mc:Choice Requires="p14">
      <p:transition spd="slow" p14:dur="2000" advTm="3687"/>
    </mc:Choice>
    <mc:Fallback xmlns="">
      <p:transition spd="slow" advTm="36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p:bldP spid="11" grpId="0"/>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Message Triggers Fault</a:t>
            </a: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28</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832887" y="357390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694590" y="3573898"/>
            <a:ext cx="170163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12652" y="381882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845379" y="3573898"/>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14773" y="3296831"/>
            <a:ext cx="1261383" cy="253916"/>
          </a:xfrm>
          <a:prstGeom prst="rect">
            <a:avLst/>
          </a:prstGeom>
          <a:noFill/>
        </p:spPr>
        <p:txBody>
          <a:bodyPr wrap="square" rtlCol="0">
            <a:spAutoFit/>
          </a:bodyPr>
          <a:lstStyle/>
          <a:p>
            <a:r>
              <a:rPr lang="en-GB" sz="1050" dirty="0"/>
              <a:t>1.1 place order()</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081898" y="3664001"/>
            <a:ext cx="881743" cy="300082"/>
          </a:xfrm>
          <a:prstGeom prst="rect">
            <a:avLst/>
          </a:prstGeom>
          <a:noFill/>
        </p:spPr>
        <p:txBody>
          <a:bodyPr wrap="square" rtlCol="0">
            <a:spAutoFit/>
          </a:bodyPr>
          <a:lstStyle/>
          <a:p>
            <a:r>
              <a:rPr lang="en-GB" sz="1350" dirty="0"/>
              <a:t>:cashier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859710" y="3647220"/>
            <a:ext cx="1512506" cy="300082"/>
          </a:xfrm>
          <a:prstGeom prst="rect">
            <a:avLst/>
          </a:prstGeom>
          <a:noFill/>
        </p:spPr>
        <p:txBody>
          <a:bodyPr wrap="square" rtlCol="0">
            <a:spAutoFit/>
          </a:bodyPr>
          <a:lstStyle/>
          <a:p>
            <a:r>
              <a:rPr lang="en-GB" sz="1350" dirty="0"/>
              <a:t>:order placement</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176157" y="2024641"/>
            <a:ext cx="325755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Order Placement cannot place the order due to a fault we may raise an error</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a:endCxn id="19" idx="0"/>
          </p:cNvCxnSpPr>
          <p:nvPr/>
        </p:nvCxnSpPr>
        <p:spPr>
          <a:xfrm flipH="1">
            <a:off x="4545465" y="2740222"/>
            <a:ext cx="2259467" cy="556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A2CCE51-8100-9C22-D1B7-129CBF6147AF}"/>
              </a:ext>
            </a:extLst>
          </p:cNvPr>
          <p:cNvCxnSpPr/>
          <p:nvPr/>
        </p:nvCxnSpPr>
        <p:spPr>
          <a:xfrm flipV="1">
            <a:off x="3192241" y="3975403"/>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6D1B234-361D-5920-61B7-EA5CF7FFCA75}"/>
              </a:ext>
            </a:extLst>
          </p:cNvPr>
          <p:cNvCxnSpPr>
            <a:cxnSpLocks/>
          </p:cNvCxnSpPr>
          <p:nvPr/>
        </p:nvCxnSpPr>
        <p:spPr>
          <a:xfrm flipH="1">
            <a:off x="3824967" y="4180687"/>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1230F6-FC27-1FA8-7E70-D9FCEE9D3848}"/>
              </a:ext>
            </a:extLst>
          </p:cNvPr>
          <p:cNvSpPr txBox="1"/>
          <p:nvPr/>
        </p:nvSpPr>
        <p:spPr>
          <a:xfrm>
            <a:off x="3894362" y="4284396"/>
            <a:ext cx="759279" cy="253916"/>
          </a:xfrm>
          <a:prstGeom prst="rect">
            <a:avLst/>
          </a:prstGeom>
          <a:noFill/>
        </p:spPr>
        <p:txBody>
          <a:bodyPr wrap="square" rtlCol="0">
            <a:spAutoFit/>
          </a:bodyPr>
          <a:lstStyle/>
          <a:p>
            <a:r>
              <a:rPr lang="en-GB" sz="1050" dirty="0">
                <a:solidFill>
                  <a:srgbClr val="FF0000"/>
                </a:solidFill>
              </a:rPr>
              <a:t>1.2 fault()</a:t>
            </a:r>
          </a:p>
        </p:txBody>
      </p:sp>
      <p:sp>
        <p:nvSpPr>
          <p:cNvPr id="10" name="TextBox 9">
            <a:extLst>
              <a:ext uri="{FF2B5EF4-FFF2-40B4-BE49-F238E27FC236}">
                <a16:creationId xmlns:a16="http://schemas.microsoft.com/office/drawing/2014/main" id="{9C43F18C-EED4-91CF-59B5-254482CD9833}"/>
              </a:ext>
            </a:extLst>
          </p:cNvPr>
          <p:cNvSpPr txBox="1"/>
          <p:nvPr/>
        </p:nvSpPr>
        <p:spPr>
          <a:xfrm>
            <a:off x="759283" y="4570582"/>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does not need to acknowledge success, but on a fault may need to take other action such as a refund</a:t>
            </a:r>
          </a:p>
        </p:txBody>
      </p:sp>
      <p:cxnSp>
        <p:nvCxnSpPr>
          <p:cNvPr id="11" name="Straight Arrow Connector 10">
            <a:extLst>
              <a:ext uri="{FF2B5EF4-FFF2-40B4-BE49-F238E27FC236}">
                <a16:creationId xmlns:a16="http://schemas.microsoft.com/office/drawing/2014/main" id="{D31E4171-2218-7058-40FE-B10D191045D4}"/>
              </a:ext>
            </a:extLst>
          </p:cNvPr>
          <p:cNvCxnSpPr>
            <a:cxnSpLocks/>
            <a:endCxn id="15" idx="2"/>
          </p:cNvCxnSpPr>
          <p:nvPr/>
        </p:nvCxnSpPr>
        <p:spPr>
          <a:xfrm flipV="1">
            <a:off x="2061487" y="4031101"/>
            <a:ext cx="461283" cy="5394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9909854"/>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9"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Fault Replaces Message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29</a:t>
            </a:fld>
            <a:endParaRPr lang="en-US"/>
          </a:p>
        </p:txBody>
      </p:sp>
      <p:sp>
        <p:nvSpPr>
          <p:cNvPr id="15" name="Rounded Rectangle 14">
            <a:extLst>
              <a:ext uri="{FF2B5EF4-FFF2-40B4-BE49-F238E27FC236}">
                <a16:creationId xmlns:a16="http://schemas.microsoft.com/office/drawing/2014/main" id="{7C566008-F699-C19C-7AC7-8AA85AC7344A}"/>
              </a:ext>
            </a:extLst>
          </p:cNvPr>
          <p:cNvSpPr/>
          <p:nvPr/>
        </p:nvSpPr>
        <p:spPr>
          <a:xfrm>
            <a:off x="1665806" y="3316362"/>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814810AE-3F7C-A58E-1FB0-3BA462EE0B03}"/>
              </a:ext>
            </a:extLst>
          </p:cNvPr>
          <p:cNvSpPr/>
          <p:nvPr/>
        </p:nvSpPr>
        <p:spPr>
          <a:xfrm>
            <a:off x="5608847" y="3324449"/>
            <a:ext cx="1298426" cy="40957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7FFE3528-7899-0838-542D-85143FA781EF}"/>
              </a:ext>
            </a:extLst>
          </p:cNvPr>
          <p:cNvCxnSpPr>
            <a:cxnSpLocks/>
          </p:cNvCxnSpPr>
          <p:nvPr/>
        </p:nvCxnSpPr>
        <p:spPr>
          <a:xfrm>
            <a:off x="3045570" y="3468927"/>
            <a:ext cx="2563277"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748B3B5-3DBA-9CEC-8C49-85758A209BF6}"/>
              </a:ext>
            </a:extLst>
          </p:cNvPr>
          <p:cNvCxnSpPr/>
          <p:nvPr/>
        </p:nvCxnSpPr>
        <p:spPr>
          <a:xfrm>
            <a:off x="3841603" y="329846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AFE754-5EB1-B3BB-76A6-A6F7232233C7}"/>
              </a:ext>
            </a:extLst>
          </p:cNvPr>
          <p:cNvSpPr txBox="1"/>
          <p:nvPr/>
        </p:nvSpPr>
        <p:spPr>
          <a:xfrm>
            <a:off x="3910999" y="3021403"/>
            <a:ext cx="898071" cy="253916"/>
          </a:xfrm>
          <a:prstGeom prst="rect">
            <a:avLst/>
          </a:prstGeom>
          <a:noFill/>
        </p:spPr>
        <p:txBody>
          <a:bodyPr wrap="square" rtlCol="0">
            <a:spAutoFit/>
          </a:bodyPr>
          <a:lstStyle/>
          <a:p>
            <a:r>
              <a:rPr lang="en-GB" sz="1050" dirty="0"/>
              <a:t>1.1 request()</a:t>
            </a:r>
          </a:p>
        </p:txBody>
      </p:sp>
      <p:sp>
        <p:nvSpPr>
          <p:cNvPr id="23" name="TextBox 22">
            <a:extLst>
              <a:ext uri="{FF2B5EF4-FFF2-40B4-BE49-F238E27FC236}">
                <a16:creationId xmlns:a16="http://schemas.microsoft.com/office/drawing/2014/main" id="{E8A3FDB6-A4CD-0060-9B04-9E4C537A553A}"/>
              </a:ext>
            </a:extLst>
          </p:cNvPr>
          <p:cNvSpPr txBox="1"/>
          <p:nvPr/>
        </p:nvSpPr>
        <p:spPr>
          <a:xfrm>
            <a:off x="1977385" y="3406462"/>
            <a:ext cx="1013225"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B30F8776-6633-B1F3-FD12-91F0F7AAE4A2}"/>
              </a:ext>
            </a:extLst>
          </p:cNvPr>
          <p:cNvSpPr txBox="1"/>
          <p:nvPr/>
        </p:nvSpPr>
        <p:spPr>
          <a:xfrm>
            <a:off x="5839087" y="3386846"/>
            <a:ext cx="881743" cy="300082"/>
          </a:xfrm>
          <a:prstGeom prst="rect">
            <a:avLst/>
          </a:prstGeom>
          <a:noFill/>
        </p:spPr>
        <p:txBody>
          <a:bodyPr wrap="square" rtlCol="0">
            <a:spAutoFit/>
          </a:bodyPr>
          <a:lstStyle/>
          <a:p>
            <a:r>
              <a:rPr lang="en-GB" sz="1350" dirty="0"/>
              <a:t>:provider</a:t>
            </a:r>
          </a:p>
        </p:txBody>
      </p:sp>
      <p:sp>
        <p:nvSpPr>
          <p:cNvPr id="29" name="TextBox 28">
            <a:extLst>
              <a:ext uri="{FF2B5EF4-FFF2-40B4-BE49-F238E27FC236}">
                <a16:creationId xmlns:a16="http://schemas.microsoft.com/office/drawing/2014/main" id="{9CF69DF3-8536-AE5A-5D66-593D3D3FB048}"/>
              </a:ext>
            </a:extLst>
          </p:cNvPr>
          <p:cNvSpPr txBox="1"/>
          <p:nvPr/>
        </p:nvSpPr>
        <p:spPr>
          <a:xfrm>
            <a:off x="5724787" y="1413112"/>
            <a:ext cx="2971800"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the Fault Replaces Message pattern a provider propagates faults triggered by an operation by switching to a fault flow, replacing any message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subsequent to</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first with a fault.</a:t>
            </a:r>
            <a:endParaRPr lang="en-GB" sz="1350" b="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0" name="Straight Arrow Connector 29">
            <a:extLst>
              <a:ext uri="{FF2B5EF4-FFF2-40B4-BE49-F238E27FC236}">
                <a16:creationId xmlns:a16="http://schemas.microsoft.com/office/drawing/2014/main" id="{07A84BFE-B11E-4D3F-A74D-820A2A8EA655}"/>
              </a:ext>
            </a:extLst>
          </p:cNvPr>
          <p:cNvCxnSpPr>
            <a:cxnSpLocks/>
          </p:cNvCxnSpPr>
          <p:nvPr/>
        </p:nvCxnSpPr>
        <p:spPr>
          <a:xfrm flipH="1">
            <a:off x="6203768" y="2751978"/>
            <a:ext cx="1328117" cy="1785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27940CD-9BD7-6411-7F8D-2AF97416769D}"/>
              </a:ext>
            </a:extLst>
          </p:cNvPr>
          <p:cNvSpPr txBox="1"/>
          <p:nvPr/>
        </p:nvSpPr>
        <p:spPr>
          <a:xfrm>
            <a:off x="1590911" y="4324466"/>
            <a:ext cx="297180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handle the error; the error replaces the existing response</a:t>
            </a:r>
            <a:endParaRPr lang="en-GB" sz="1350" b="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1" name="Straight Arrow Connector 30">
            <a:extLst>
              <a:ext uri="{FF2B5EF4-FFF2-40B4-BE49-F238E27FC236}">
                <a16:creationId xmlns:a16="http://schemas.microsoft.com/office/drawing/2014/main" id="{FCFA4436-AC78-BFAE-1196-D0EF44E31633}"/>
              </a:ext>
            </a:extLst>
          </p:cNvPr>
          <p:cNvCxnSpPr>
            <a:cxnSpLocks/>
            <a:stCxn id="28" idx="0"/>
            <a:endCxn id="15" idx="2"/>
          </p:cNvCxnSpPr>
          <p:nvPr/>
        </p:nvCxnSpPr>
        <p:spPr>
          <a:xfrm flipH="1" flipV="1">
            <a:off x="2355689" y="3773562"/>
            <a:ext cx="721122" cy="5509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9093657-EBB8-49A0-A580-6AD8CD17CF72}"/>
              </a:ext>
            </a:extLst>
          </p:cNvPr>
          <p:cNvCxnSpPr>
            <a:cxnSpLocks/>
          </p:cNvCxnSpPr>
          <p:nvPr/>
        </p:nvCxnSpPr>
        <p:spPr>
          <a:xfrm>
            <a:off x="3076811" y="3616366"/>
            <a:ext cx="2532036" cy="1266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EE7D859-7A9C-B478-23CF-C8DAE8CAEE60}"/>
              </a:ext>
            </a:extLst>
          </p:cNvPr>
          <p:cNvCxnSpPr>
            <a:cxnSpLocks/>
          </p:cNvCxnSpPr>
          <p:nvPr/>
        </p:nvCxnSpPr>
        <p:spPr>
          <a:xfrm flipH="1">
            <a:off x="3678296" y="374691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061A671-1649-1661-C8E1-FDBAC1F6F48A}"/>
              </a:ext>
            </a:extLst>
          </p:cNvPr>
          <p:cNvSpPr txBox="1"/>
          <p:nvPr/>
        </p:nvSpPr>
        <p:spPr>
          <a:xfrm>
            <a:off x="3678296" y="3850619"/>
            <a:ext cx="1187905" cy="253916"/>
          </a:xfrm>
          <a:prstGeom prst="rect">
            <a:avLst/>
          </a:prstGeom>
          <a:noFill/>
        </p:spPr>
        <p:txBody>
          <a:bodyPr wrap="square" rtlCol="0">
            <a:spAutoFit/>
          </a:bodyPr>
          <a:lstStyle/>
          <a:p>
            <a:r>
              <a:rPr lang="en-GB" sz="1050" dirty="0"/>
              <a:t>1.2 reaction()</a:t>
            </a:r>
          </a:p>
        </p:txBody>
      </p:sp>
      <p:cxnSp>
        <p:nvCxnSpPr>
          <p:cNvPr id="49" name="Straight Connector 48">
            <a:extLst>
              <a:ext uri="{FF2B5EF4-FFF2-40B4-BE49-F238E27FC236}">
                <a16:creationId xmlns:a16="http://schemas.microsoft.com/office/drawing/2014/main" id="{7C04F6F3-8C57-C2BB-F13C-642C7532B184}"/>
              </a:ext>
            </a:extLst>
          </p:cNvPr>
          <p:cNvCxnSpPr>
            <a:cxnSpLocks/>
          </p:cNvCxnSpPr>
          <p:nvPr/>
        </p:nvCxnSpPr>
        <p:spPr>
          <a:xfrm>
            <a:off x="3087335" y="3607606"/>
            <a:ext cx="2532036" cy="1266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89FD3BF-53B5-3950-A8C2-AADFE76A6EED}"/>
              </a:ext>
            </a:extLst>
          </p:cNvPr>
          <p:cNvCxnSpPr>
            <a:cxnSpLocks/>
          </p:cNvCxnSpPr>
          <p:nvPr/>
        </p:nvCxnSpPr>
        <p:spPr>
          <a:xfrm flipH="1">
            <a:off x="3678296" y="3759911"/>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B1ABDCFC-6403-E5E3-0DC0-9AAAA7AAE4AD}"/>
              </a:ext>
            </a:extLst>
          </p:cNvPr>
          <p:cNvSpPr txBox="1"/>
          <p:nvPr/>
        </p:nvSpPr>
        <p:spPr>
          <a:xfrm>
            <a:off x="3733255" y="3848960"/>
            <a:ext cx="1187905" cy="253916"/>
          </a:xfrm>
          <a:prstGeom prst="rect">
            <a:avLst/>
          </a:prstGeom>
          <a:noFill/>
        </p:spPr>
        <p:txBody>
          <a:bodyPr wrap="square" rtlCol="0">
            <a:spAutoFit/>
          </a:bodyPr>
          <a:lstStyle/>
          <a:p>
            <a:r>
              <a:rPr lang="en-GB" sz="1050" dirty="0">
                <a:solidFill>
                  <a:srgbClr val="FF0000"/>
                </a:solidFill>
              </a:rPr>
              <a:t>1.2 fault()</a:t>
            </a:r>
          </a:p>
        </p:txBody>
      </p:sp>
    </p:spTree>
    <p:extLst>
      <p:ext uri="{BB962C8B-B14F-4D97-AF65-F5344CB8AC3E}">
        <p14:creationId xmlns:p14="http://schemas.microsoft.com/office/powerpoint/2010/main" val="4038869672"/>
      </p:ext>
    </p:extLst>
  </p:cSld>
  <p:clrMapOvr>
    <a:masterClrMapping/>
  </p:clrMapOvr>
  <mc:AlternateContent xmlns:mc="http://schemas.openxmlformats.org/markup-compatibility/2006" xmlns:p14="http://schemas.microsoft.com/office/powerpoint/2010/main">
    <mc:Choice Requires="p14">
      <p:transition spd="slow" p14:dur="2000" advTm="9242"/>
    </mc:Choice>
    <mc:Fallback xmlns="">
      <p:transition spd="slow" advTm="92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43"/>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8" grpId="0"/>
      <p:bldP spid="44" grpId="0"/>
      <p:bldP spid="5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9EB5F-972F-BDE8-9482-B1C20FB5BEF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8D39E2-95C3-1170-E05A-AFF8610A7135}"/>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3</a:t>
            </a:fld>
            <a:endParaRPr lang="en-US"/>
          </a:p>
        </p:txBody>
      </p:sp>
      <p:sp>
        <p:nvSpPr>
          <p:cNvPr id="9" name="Title 1">
            <a:extLst>
              <a:ext uri="{FF2B5EF4-FFF2-40B4-BE49-F238E27FC236}">
                <a16:creationId xmlns:a16="http://schemas.microsoft.com/office/drawing/2014/main" id="{83648A70-F539-C47A-4ECC-027E4A5B3104}"/>
              </a:ext>
            </a:extLst>
          </p:cNvPr>
          <p:cNvSpPr>
            <a:spLocks noGrp="1"/>
          </p:cNvSpPr>
          <p:nvPr>
            <p:ph type="title"/>
          </p:nvPr>
        </p:nvSpPr>
        <p:spPr>
          <a:xfrm>
            <a:off x="429369" y="136525"/>
            <a:ext cx="8263890" cy="1434415"/>
          </a:xfrm>
        </p:spPr>
        <p:txBody>
          <a:bodyPr anchor="b">
            <a:normAutofit/>
          </a:bodyPr>
          <a:lstStyle/>
          <a:p>
            <a:r>
              <a:rPr lang="en-US" sz="4700" dirty="0">
                <a:latin typeface="Chalkboard" panose="03050602040202020205" pitchFamily="66" charset="77"/>
              </a:rPr>
              <a:t>Day One Messaging</a:t>
            </a:r>
          </a:p>
        </p:txBody>
      </p:sp>
      <p:graphicFrame>
        <p:nvGraphicFramePr>
          <p:cNvPr id="10" name="Content Placeholder 2">
            <a:extLst>
              <a:ext uri="{FF2B5EF4-FFF2-40B4-BE49-F238E27FC236}">
                <a16:creationId xmlns:a16="http://schemas.microsoft.com/office/drawing/2014/main" id="{AF4D301A-E59A-7323-2024-FF5F67181139}"/>
              </a:ext>
            </a:extLst>
          </p:cNvPr>
          <p:cNvGraphicFramePr>
            <a:graphicFrameLocks noGrp="1"/>
          </p:cNvGraphicFramePr>
          <p:nvPr>
            <p:ph idx="1"/>
            <p:extLst>
              <p:ext uri="{D42A27DB-BD31-4B8C-83A1-F6EECF244321}">
                <p14:modId xmlns:p14="http://schemas.microsoft.com/office/powerpoint/2010/main" val="2518825334"/>
              </p:ext>
            </p:extLst>
          </p:nvPr>
        </p:nvGraphicFramePr>
        <p:xfrm>
          <a:off x="429369" y="2071316"/>
          <a:ext cx="5035164" cy="41191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444340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Fault Replaces Message  (Robust In-Out)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30</a:t>
            </a:fld>
            <a:endParaRPr lang="en-US"/>
          </a:p>
        </p:txBody>
      </p:sp>
      <p:sp>
        <p:nvSpPr>
          <p:cNvPr id="20" name="Rounded Rectangle 19">
            <a:extLst>
              <a:ext uri="{FF2B5EF4-FFF2-40B4-BE49-F238E27FC236}">
                <a16:creationId xmlns:a16="http://schemas.microsoft.com/office/drawing/2014/main" id="{6A9D4E13-F3DE-CD89-8790-6C35CEB38361}"/>
              </a:ext>
            </a:extLst>
          </p:cNvPr>
          <p:cNvSpPr/>
          <p:nvPr/>
        </p:nvSpPr>
        <p:spPr>
          <a:xfrm>
            <a:off x="1829254" y="3429003"/>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Rounded Rectangle 20">
            <a:extLst>
              <a:ext uri="{FF2B5EF4-FFF2-40B4-BE49-F238E27FC236}">
                <a16:creationId xmlns:a16="http://schemas.microsoft.com/office/drawing/2014/main" id="{9E507B49-8910-2955-8E9C-0C7D8A6688F5}"/>
              </a:ext>
            </a:extLst>
          </p:cNvPr>
          <p:cNvSpPr/>
          <p:nvPr/>
        </p:nvSpPr>
        <p:spPr>
          <a:xfrm>
            <a:off x="5690956" y="3429000"/>
            <a:ext cx="1973794"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2" name="Straight Connector 21">
            <a:extLst>
              <a:ext uri="{FF2B5EF4-FFF2-40B4-BE49-F238E27FC236}">
                <a16:creationId xmlns:a16="http://schemas.microsoft.com/office/drawing/2014/main" id="{97B873F5-A39A-DC30-853C-609CAE73C809}"/>
              </a:ext>
            </a:extLst>
          </p:cNvPr>
          <p:cNvCxnSpPr>
            <a:cxnSpLocks/>
          </p:cNvCxnSpPr>
          <p:nvPr/>
        </p:nvCxnSpPr>
        <p:spPr>
          <a:xfrm flipV="1">
            <a:off x="3209019" y="357595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DA86041-E656-D1BE-2307-2E883585C72C}"/>
              </a:ext>
            </a:extLst>
          </p:cNvPr>
          <p:cNvCxnSpPr/>
          <p:nvPr/>
        </p:nvCxnSpPr>
        <p:spPr>
          <a:xfrm>
            <a:off x="3841745" y="342900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8E934B3-7A89-DD7E-D48E-0495630917C5}"/>
              </a:ext>
            </a:extLst>
          </p:cNvPr>
          <p:cNvSpPr txBox="1"/>
          <p:nvPr/>
        </p:nvSpPr>
        <p:spPr>
          <a:xfrm>
            <a:off x="3911141" y="3151934"/>
            <a:ext cx="1461402" cy="253916"/>
          </a:xfrm>
          <a:prstGeom prst="rect">
            <a:avLst/>
          </a:prstGeom>
          <a:noFill/>
        </p:spPr>
        <p:txBody>
          <a:bodyPr wrap="square" rtlCol="0">
            <a:spAutoFit/>
          </a:bodyPr>
          <a:lstStyle/>
          <a:p>
            <a:r>
              <a:rPr lang="en-GB" sz="1050" dirty="0"/>
              <a:t>1.14* take payment()</a:t>
            </a:r>
          </a:p>
        </p:txBody>
      </p:sp>
      <p:cxnSp>
        <p:nvCxnSpPr>
          <p:cNvPr id="25" name="Straight Connector 24">
            <a:extLst>
              <a:ext uri="{FF2B5EF4-FFF2-40B4-BE49-F238E27FC236}">
                <a16:creationId xmlns:a16="http://schemas.microsoft.com/office/drawing/2014/main" id="{473E38E0-D9F0-DE76-9D2A-8B7C13B0FD0F}"/>
              </a:ext>
            </a:extLst>
          </p:cNvPr>
          <p:cNvCxnSpPr/>
          <p:nvPr/>
        </p:nvCxnSpPr>
        <p:spPr>
          <a:xfrm flipV="1">
            <a:off x="3209019" y="3762559"/>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253288-9EE2-5750-0E34-742E4D24D7DF}"/>
              </a:ext>
            </a:extLst>
          </p:cNvPr>
          <p:cNvCxnSpPr>
            <a:cxnSpLocks/>
          </p:cNvCxnSpPr>
          <p:nvPr/>
        </p:nvCxnSpPr>
        <p:spPr>
          <a:xfrm flipH="1">
            <a:off x="3841745" y="3967843"/>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3E9D255-19E4-E05C-CCDB-903D6E3B7CFD}"/>
              </a:ext>
            </a:extLst>
          </p:cNvPr>
          <p:cNvSpPr txBox="1"/>
          <p:nvPr/>
        </p:nvSpPr>
        <p:spPr>
          <a:xfrm>
            <a:off x="3911140" y="4071552"/>
            <a:ext cx="1253478" cy="253916"/>
          </a:xfrm>
          <a:prstGeom prst="rect">
            <a:avLst/>
          </a:prstGeom>
          <a:noFill/>
        </p:spPr>
        <p:txBody>
          <a:bodyPr wrap="square" rtlCol="0">
            <a:spAutoFit/>
          </a:bodyPr>
          <a:lstStyle/>
          <a:p>
            <a:r>
              <a:rPr lang="en-GB" sz="1050" dirty="0">
                <a:solidFill>
                  <a:srgbClr val="FF0000"/>
                </a:solidFill>
              </a:rPr>
              <a:t>1.5 payment error()</a:t>
            </a:r>
          </a:p>
        </p:txBody>
      </p:sp>
      <p:sp>
        <p:nvSpPr>
          <p:cNvPr id="30" name="TextBox 29">
            <a:extLst>
              <a:ext uri="{FF2B5EF4-FFF2-40B4-BE49-F238E27FC236}">
                <a16:creationId xmlns:a16="http://schemas.microsoft.com/office/drawing/2014/main" id="{2E4B5664-89E2-B092-EFCB-DB9B00718A0D}"/>
              </a:ext>
            </a:extLst>
          </p:cNvPr>
          <p:cNvSpPr txBox="1"/>
          <p:nvPr/>
        </p:nvSpPr>
        <p:spPr>
          <a:xfrm>
            <a:off x="2078265" y="3519103"/>
            <a:ext cx="881743" cy="300082"/>
          </a:xfrm>
          <a:prstGeom prst="rect">
            <a:avLst/>
          </a:prstGeom>
          <a:noFill/>
        </p:spPr>
        <p:txBody>
          <a:bodyPr wrap="square" rtlCol="0">
            <a:spAutoFit/>
          </a:bodyPr>
          <a:lstStyle/>
          <a:p>
            <a:r>
              <a:rPr lang="en-GB" sz="1350" dirty="0"/>
              <a:t>:</a:t>
            </a:r>
            <a:r>
              <a:rPr lang="en-GB" sz="1350" dirty="0" err="1"/>
              <a:t>pricer</a:t>
            </a:r>
            <a:endParaRPr lang="en-GB" sz="1350" dirty="0"/>
          </a:p>
        </p:txBody>
      </p:sp>
      <p:sp>
        <p:nvSpPr>
          <p:cNvPr id="31" name="TextBox 30">
            <a:extLst>
              <a:ext uri="{FF2B5EF4-FFF2-40B4-BE49-F238E27FC236}">
                <a16:creationId xmlns:a16="http://schemas.microsoft.com/office/drawing/2014/main" id="{5D208707-C2B7-CD17-631C-37E6E6D7EBAD}"/>
              </a:ext>
            </a:extLst>
          </p:cNvPr>
          <p:cNvSpPr txBox="1"/>
          <p:nvPr/>
        </p:nvSpPr>
        <p:spPr>
          <a:xfrm>
            <a:off x="5939967" y="3519100"/>
            <a:ext cx="1525120" cy="300082"/>
          </a:xfrm>
          <a:prstGeom prst="rect">
            <a:avLst/>
          </a:prstGeom>
          <a:noFill/>
        </p:spPr>
        <p:txBody>
          <a:bodyPr wrap="square" rtlCol="0">
            <a:spAutoFit/>
          </a:bodyPr>
          <a:lstStyle/>
          <a:p>
            <a:r>
              <a:rPr lang="en-GB" sz="1350" dirty="0"/>
              <a:t>:payment provider</a:t>
            </a:r>
          </a:p>
        </p:txBody>
      </p:sp>
      <p:sp>
        <p:nvSpPr>
          <p:cNvPr id="32" name="TextBox 31">
            <a:extLst>
              <a:ext uri="{FF2B5EF4-FFF2-40B4-BE49-F238E27FC236}">
                <a16:creationId xmlns:a16="http://schemas.microsoft.com/office/drawing/2014/main" id="{8103FD24-E036-9512-9506-2837644AB0EA}"/>
              </a:ext>
            </a:extLst>
          </p:cNvPr>
          <p:cNvSpPr txBox="1"/>
          <p:nvPr/>
        </p:nvSpPr>
        <p:spPr>
          <a:xfrm>
            <a:off x="5991070" y="1778497"/>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Fault Replaces Message pattern the payment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would signal errors taking a card payment back to the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pricer</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3" name="Straight Arrow Connector 32">
            <a:extLst>
              <a:ext uri="{FF2B5EF4-FFF2-40B4-BE49-F238E27FC236}">
                <a16:creationId xmlns:a16="http://schemas.microsoft.com/office/drawing/2014/main" id="{1358899E-627F-9ACF-DCE4-E166DACE1B68}"/>
              </a:ext>
            </a:extLst>
          </p:cNvPr>
          <p:cNvCxnSpPr>
            <a:cxnSpLocks/>
            <a:stCxn id="32" idx="2"/>
            <a:endCxn id="21" idx="0"/>
          </p:cNvCxnSpPr>
          <p:nvPr/>
        </p:nvCxnSpPr>
        <p:spPr>
          <a:xfrm flipH="1">
            <a:off x="6677853" y="2909576"/>
            <a:ext cx="615421" cy="5194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BDFA9B-96EE-5C12-30D5-2DFC53C7A21E}"/>
              </a:ext>
            </a:extLst>
          </p:cNvPr>
          <p:cNvSpPr txBox="1"/>
          <p:nvPr/>
        </p:nvSpPr>
        <p:spPr>
          <a:xfrm>
            <a:off x="888319" y="1626750"/>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Assumption here is that the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pricer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can orchestrate a new flow, such as asking for an alternate payment method, or cancel the order.</a:t>
            </a:r>
          </a:p>
        </p:txBody>
      </p:sp>
      <p:cxnSp>
        <p:nvCxnSpPr>
          <p:cNvPr id="12" name="Straight Arrow Connector 11">
            <a:extLst>
              <a:ext uri="{FF2B5EF4-FFF2-40B4-BE49-F238E27FC236}">
                <a16:creationId xmlns:a16="http://schemas.microsoft.com/office/drawing/2014/main" id="{861F3846-A1D3-4566-A85F-A9540E261D7F}"/>
              </a:ext>
            </a:extLst>
          </p:cNvPr>
          <p:cNvCxnSpPr>
            <a:cxnSpLocks/>
            <a:stCxn id="11" idx="2"/>
            <a:endCxn id="20" idx="0"/>
          </p:cNvCxnSpPr>
          <p:nvPr/>
        </p:nvCxnSpPr>
        <p:spPr>
          <a:xfrm>
            <a:off x="2190523" y="2757829"/>
            <a:ext cx="328614" cy="6711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AC34915-41CE-D89F-8EC9-11C19161BA16}"/>
              </a:ext>
            </a:extLst>
          </p:cNvPr>
          <p:cNvSpPr txBox="1"/>
          <p:nvPr/>
        </p:nvSpPr>
        <p:spPr>
          <a:xfrm>
            <a:off x="776061" y="4357738"/>
            <a:ext cx="313507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message should indicate why the payment failed. This might be an issue with the payment provider but it also might be an issue like an invalid card or insufficient funds</a:t>
            </a:r>
          </a:p>
        </p:txBody>
      </p:sp>
      <p:cxnSp>
        <p:nvCxnSpPr>
          <p:cNvPr id="15" name="Straight Arrow Connector 14">
            <a:extLst>
              <a:ext uri="{FF2B5EF4-FFF2-40B4-BE49-F238E27FC236}">
                <a16:creationId xmlns:a16="http://schemas.microsoft.com/office/drawing/2014/main" id="{82BAC142-75CC-D3F4-5BEA-3B62BE9D9316}"/>
              </a:ext>
            </a:extLst>
          </p:cNvPr>
          <p:cNvCxnSpPr>
            <a:cxnSpLocks/>
            <a:endCxn id="29" idx="0"/>
          </p:cNvCxnSpPr>
          <p:nvPr/>
        </p:nvCxnSpPr>
        <p:spPr>
          <a:xfrm flipV="1">
            <a:off x="2078265" y="4071552"/>
            <a:ext cx="2459614" cy="2861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0670031"/>
      </p:ext>
    </p:extLst>
  </p:cSld>
  <p:clrMapOvr>
    <a:masterClrMapping/>
  </p:clrMapOvr>
  <mc:AlternateContent xmlns:mc="http://schemas.openxmlformats.org/markup-compatibility/2006" xmlns:p14="http://schemas.microsoft.com/office/powerpoint/2010/main">
    <mc:Choice Requires="p14">
      <p:transition spd="slow" p14:dur="2000" advTm="3687"/>
    </mc:Choice>
    <mc:Fallback xmlns="">
      <p:transition spd="slow" advTm="36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11"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In-Out-Retry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31</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783168"/>
            <a:ext cx="1379765" cy="14045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783166"/>
            <a:ext cx="1379765" cy="140453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82039" y="301593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4766" y="286897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4162" y="2591909"/>
            <a:ext cx="759279" cy="253916"/>
          </a:xfrm>
          <a:prstGeom prst="rect">
            <a:avLst/>
          </a:prstGeom>
          <a:noFill/>
        </p:spPr>
        <p:txBody>
          <a:bodyPr wrap="square" rtlCol="0">
            <a:spAutoFit/>
          </a:bodyPr>
          <a:lstStyle/>
          <a:p>
            <a:r>
              <a:rPr lang="en-GB" sz="1050" dirty="0"/>
              <a:t>1.1 greet()</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51286" y="2873269"/>
            <a:ext cx="923578"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912988" y="2873266"/>
            <a:ext cx="923579" cy="300082"/>
          </a:xfrm>
          <a:prstGeom prst="rect">
            <a:avLst/>
          </a:prstGeom>
          <a:noFill/>
        </p:spPr>
        <p:txBody>
          <a:bodyPr wrap="square" rtlCol="0">
            <a:spAutoFit/>
          </a:bodyPr>
          <a:lstStyle/>
          <a:p>
            <a:r>
              <a:rPr lang="en-GB" sz="1350" dirty="0"/>
              <a:t>:provider</a:t>
            </a:r>
          </a:p>
        </p:txBody>
      </p:sp>
      <p:sp>
        <p:nvSpPr>
          <p:cNvPr id="34" name="TextBox 33">
            <a:extLst>
              <a:ext uri="{FF2B5EF4-FFF2-40B4-BE49-F238E27FC236}">
                <a16:creationId xmlns:a16="http://schemas.microsoft.com/office/drawing/2014/main" id="{A7C37C61-A435-3792-18FA-FE052FCD95E2}"/>
              </a:ext>
            </a:extLst>
          </p:cNvPr>
          <p:cNvSpPr txBox="1"/>
          <p:nvPr/>
        </p:nvSpPr>
        <p:spPr>
          <a:xfrm>
            <a:off x="1022585" y="1496027"/>
            <a:ext cx="260440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not receive an expected response from a provider. What can it do?</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2324789" y="2211608"/>
            <a:ext cx="167369" cy="571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83721" y="4640868"/>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choose to retry if it does not receive a response within that time window.</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a:endCxn id="15" idx="2"/>
          </p:cNvCxnSpPr>
          <p:nvPr/>
        </p:nvCxnSpPr>
        <p:spPr>
          <a:xfrm flipV="1">
            <a:off x="2233954" y="4187712"/>
            <a:ext cx="258204" cy="4531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0201" y="392027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2927" y="377332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2323" y="3496254"/>
            <a:ext cx="759279" cy="253916"/>
          </a:xfrm>
          <a:prstGeom prst="rect">
            <a:avLst/>
          </a:prstGeom>
          <a:noFill/>
        </p:spPr>
        <p:txBody>
          <a:bodyPr wrap="square" rtlCol="0">
            <a:spAutoFit/>
          </a:bodyPr>
          <a:lstStyle/>
          <a:p>
            <a:r>
              <a:rPr lang="en-GB" sz="1050" dirty="0"/>
              <a:t>1.2 greet()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2039" y="38456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4765" y="4050907"/>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814765" y="4154616"/>
            <a:ext cx="1187905" cy="253916"/>
          </a:xfrm>
          <a:prstGeom prst="rect">
            <a:avLst/>
          </a:prstGeom>
          <a:noFill/>
        </p:spPr>
        <p:txBody>
          <a:bodyPr wrap="square" rtlCol="0">
            <a:spAutoFit/>
          </a:bodyPr>
          <a:lstStyle/>
          <a:p>
            <a:r>
              <a:rPr lang="en-GB" sz="1050" dirty="0"/>
              <a:t>1.3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4986334" y="4628633"/>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we might send a message twice, the operation on the consumer must be idempotent, or the consumer must de-duplicate already seen messages</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0"/>
            <a:endCxn id="16" idx="2"/>
          </p:cNvCxnSpPr>
          <p:nvPr/>
        </p:nvCxnSpPr>
        <p:spPr>
          <a:xfrm flipH="1" flipV="1">
            <a:off x="6353860" y="4187697"/>
            <a:ext cx="482707" cy="4409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Stopwatch 75% with solid fill">
            <a:extLst>
              <a:ext uri="{FF2B5EF4-FFF2-40B4-BE49-F238E27FC236}">
                <a16:creationId xmlns:a16="http://schemas.microsoft.com/office/drawing/2014/main" id="{05FD1D94-5FEA-5880-863E-364F0EBBC3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31466" y="3300681"/>
            <a:ext cx="342899" cy="342899"/>
          </a:xfrm>
          <a:prstGeom prst="rect">
            <a:avLst/>
          </a:prstGeom>
        </p:spPr>
      </p:pic>
      <p:sp>
        <p:nvSpPr>
          <p:cNvPr id="22" name="TextBox 21">
            <a:extLst>
              <a:ext uri="{FF2B5EF4-FFF2-40B4-BE49-F238E27FC236}">
                <a16:creationId xmlns:a16="http://schemas.microsoft.com/office/drawing/2014/main" id="{CE781C11-3485-55EB-C918-20F9C592AAE7}"/>
              </a:ext>
            </a:extLst>
          </p:cNvPr>
          <p:cNvSpPr txBox="1"/>
          <p:nvPr/>
        </p:nvSpPr>
        <p:spPr>
          <a:xfrm>
            <a:off x="4047782" y="1669130"/>
            <a:ext cx="3700466"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set a timeout within which to receive a response.</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a:endCxn id="21" idx="3"/>
          </p:cNvCxnSpPr>
          <p:nvPr/>
        </p:nvCxnSpPr>
        <p:spPr>
          <a:xfrm flipH="1">
            <a:off x="2674365" y="2176961"/>
            <a:ext cx="3223650" cy="12951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4279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52" grpId="0"/>
      <p:bldP spid="36" grpId="0"/>
      <p:bldP spid="2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Tentative Operations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32</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340997"/>
            <a:ext cx="1379765" cy="273899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307422"/>
            <a:ext cx="1379765" cy="277256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79646" y="276501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2373" y="261806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1769" y="2340996"/>
            <a:ext cx="898072" cy="253916"/>
          </a:xfrm>
          <a:prstGeom prst="rect">
            <a:avLst/>
          </a:prstGeom>
          <a:noFill/>
        </p:spPr>
        <p:txBody>
          <a:bodyPr wrap="square" rtlCol="0">
            <a:spAutoFit/>
          </a:bodyPr>
          <a:lstStyle/>
          <a:p>
            <a:r>
              <a:rPr lang="en-GB" sz="1050" dirty="0"/>
              <a:t>1.1 reserve()</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39202" y="2444871"/>
            <a:ext cx="923578"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933049" y="2455418"/>
            <a:ext cx="923579" cy="300082"/>
          </a:xfrm>
          <a:prstGeom prst="rect">
            <a:avLst/>
          </a:prstGeom>
          <a:noFill/>
        </p:spPr>
        <p:txBody>
          <a:bodyPr wrap="square" rtlCol="0">
            <a:spAutoFit/>
          </a:bodyPr>
          <a:lstStyle/>
          <a:p>
            <a:r>
              <a:rPr lang="en-GB" sz="1350" dirty="0"/>
              <a:t>:provider</a:t>
            </a:r>
          </a:p>
        </p:txBody>
      </p:sp>
      <p:sp>
        <p:nvSpPr>
          <p:cNvPr id="34" name="TextBox 33">
            <a:extLst>
              <a:ext uri="{FF2B5EF4-FFF2-40B4-BE49-F238E27FC236}">
                <a16:creationId xmlns:a16="http://schemas.microsoft.com/office/drawing/2014/main" id="{A7C37C61-A435-3792-18FA-FE052FCD95E2}"/>
              </a:ext>
            </a:extLst>
          </p:cNvPr>
          <p:cNvSpPr txBox="1"/>
          <p:nvPr/>
        </p:nvSpPr>
        <p:spPr>
          <a:xfrm>
            <a:off x="308710" y="514127"/>
            <a:ext cx="3203708"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not know if the provider will be able to succeed, and might not want to proceed without knowing that</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1910564" y="1437457"/>
            <a:ext cx="581594" cy="9035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08710" y="5194172"/>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requestor completes its work, it then commits to ask the provider to allocate the reserved capacity.</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p:cNvCxnSpPr>
          <p:nvPr/>
        </p:nvCxnSpPr>
        <p:spPr>
          <a:xfrm flipV="1">
            <a:off x="2158943" y="3612262"/>
            <a:ext cx="1653430" cy="1581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2595" y="37507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5321" y="360383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4717" y="3326773"/>
            <a:ext cx="898072" cy="253916"/>
          </a:xfrm>
          <a:prstGeom prst="rect">
            <a:avLst/>
          </a:prstGeom>
          <a:noFill/>
        </p:spPr>
        <p:txBody>
          <a:bodyPr wrap="square" rtlCol="0">
            <a:spAutoFit/>
          </a:bodyPr>
          <a:lstStyle/>
          <a:p>
            <a:r>
              <a:rPr lang="en-GB" sz="1050" dirty="0"/>
              <a:t>1.3 commit()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4433" y="367614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7159" y="388142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688119" y="3968701"/>
            <a:ext cx="1187905" cy="253916"/>
          </a:xfrm>
          <a:prstGeom prst="rect">
            <a:avLst/>
          </a:prstGeom>
          <a:noFill/>
        </p:spPr>
        <p:txBody>
          <a:bodyPr wrap="square" rtlCol="0">
            <a:spAutoFit/>
          </a:bodyPr>
          <a:lstStyle/>
          <a:p>
            <a:r>
              <a:rPr lang="en-GB" sz="1050" dirty="0"/>
              <a:t>1.4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5361354" y="1416296"/>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provider reserves the resource – usually with a timeout – during which time it awaits a message to commit or rollback</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2"/>
          </p:cNvCxnSpPr>
          <p:nvPr/>
        </p:nvCxnSpPr>
        <p:spPr>
          <a:xfrm flipH="1">
            <a:off x="4859264" y="2131877"/>
            <a:ext cx="2352323" cy="9010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E781C11-3485-55EB-C918-20F9C592AAE7}"/>
              </a:ext>
            </a:extLst>
          </p:cNvPr>
          <p:cNvSpPr txBox="1"/>
          <p:nvPr/>
        </p:nvSpPr>
        <p:spPr>
          <a:xfrm>
            <a:off x="4169567" y="477199"/>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asks if the operation is possible, and reserves the resources to perform it.</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p:cNvCxnSpPr>
          <p:nvPr/>
        </p:nvCxnSpPr>
        <p:spPr>
          <a:xfrm flipH="1">
            <a:off x="4589702" y="1192780"/>
            <a:ext cx="1430098" cy="9138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5E48797-ED33-4992-BCFB-CC766D7172AE}"/>
              </a:ext>
            </a:extLst>
          </p:cNvPr>
          <p:cNvCxnSpPr>
            <a:cxnSpLocks/>
          </p:cNvCxnSpPr>
          <p:nvPr/>
        </p:nvCxnSpPr>
        <p:spPr>
          <a:xfrm flipH="1">
            <a:off x="3833036" y="292717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4ABE4C4-7F9F-D402-F051-70A016EF8994}"/>
              </a:ext>
            </a:extLst>
          </p:cNvPr>
          <p:cNvSpPr txBox="1"/>
          <p:nvPr/>
        </p:nvSpPr>
        <p:spPr>
          <a:xfrm>
            <a:off x="3832062" y="2957701"/>
            <a:ext cx="1187905" cy="253916"/>
          </a:xfrm>
          <a:prstGeom prst="rect">
            <a:avLst/>
          </a:prstGeom>
          <a:noFill/>
        </p:spPr>
        <p:txBody>
          <a:bodyPr wrap="square" rtlCol="0">
            <a:spAutoFit/>
          </a:bodyPr>
          <a:lstStyle/>
          <a:p>
            <a:r>
              <a:rPr lang="en-GB" sz="1050" dirty="0"/>
              <a:t>1.2 reservation()</a:t>
            </a:r>
          </a:p>
        </p:txBody>
      </p:sp>
      <p:cxnSp>
        <p:nvCxnSpPr>
          <p:cNvPr id="40" name="Straight Connector 39">
            <a:extLst>
              <a:ext uri="{FF2B5EF4-FFF2-40B4-BE49-F238E27FC236}">
                <a16:creationId xmlns:a16="http://schemas.microsoft.com/office/drawing/2014/main" id="{0D71F7C3-D6F0-DE7D-B3AA-122EF6E01DC6}"/>
              </a:ext>
            </a:extLst>
          </p:cNvPr>
          <p:cNvCxnSpPr>
            <a:cxnSpLocks/>
          </p:cNvCxnSpPr>
          <p:nvPr/>
        </p:nvCxnSpPr>
        <p:spPr>
          <a:xfrm flipV="1">
            <a:off x="3192595" y="4697969"/>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C83A9CF-3968-B2AC-551B-53EE6CA2A1AE}"/>
              </a:ext>
            </a:extLst>
          </p:cNvPr>
          <p:cNvCxnSpPr/>
          <p:nvPr/>
        </p:nvCxnSpPr>
        <p:spPr>
          <a:xfrm>
            <a:off x="3825321" y="4551014"/>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7FEA298-DDB4-22A1-787C-F4DC9F7741DA}"/>
              </a:ext>
            </a:extLst>
          </p:cNvPr>
          <p:cNvSpPr txBox="1"/>
          <p:nvPr/>
        </p:nvSpPr>
        <p:spPr>
          <a:xfrm>
            <a:off x="3885335" y="4244469"/>
            <a:ext cx="898072" cy="253916"/>
          </a:xfrm>
          <a:prstGeom prst="rect">
            <a:avLst/>
          </a:prstGeom>
          <a:noFill/>
        </p:spPr>
        <p:txBody>
          <a:bodyPr wrap="square" rtlCol="0">
            <a:spAutoFit/>
          </a:bodyPr>
          <a:lstStyle/>
          <a:p>
            <a:r>
              <a:rPr lang="en-GB" sz="1050" dirty="0">
                <a:solidFill>
                  <a:srgbClr val="FF0000"/>
                </a:solidFill>
              </a:rPr>
              <a:t>1.3 rollback()</a:t>
            </a:r>
          </a:p>
        </p:txBody>
      </p:sp>
      <p:cxnSp>
        <p:nvCxnSpPr>
          <p:cNvPr id="43" name="Straight Connector 42">
            <a:extLst>
              <a:ext uri="{FF2B5EF4-FFF2-40B4-BE49-F238E27FC236}">
                <a16:creationId xmlns:a16="http://schemas.microsoft.com/office/drawing/2014/main" id="{6D2D66F5-1D3E-D1D8-26C5-53F0BFDD010B}"/>
              </a:ext>
            </a:extLst>
          </p:cNvPr>
          <p:cNvCxnSpPr/>
          <p:nvPr/>
        </p:nvCxnSpPr>
        <p:spPr>
          <a:xfrm flipV="1">
            <a:off x="3184433" y="4623317"/>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D7B1E59-A8AB-9E2F-8573-9BB6012742EE}"/>
              </a:ext>
            </a:extLst>
          </p:cNvPr>
          <p:cNvCxnSpPr>
            <a:cxnSpLocks/>
          </p:cNvCxnSpPr>
          <p:nvPr/>
        </p:nvCxnSpPr>
        <p:spPr>
          <a:xfrm flipH="1">
            <a:off x="3817159" y="4828601"/>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D0A59D2-53EC-0130-4EA0-6D7A33FC909F}"/>
              </a:ext>
            </a:extLst>
          </p:cNvPr>
          <p:cNvSpPr txBox="1"/>
          <p:nvPr/>
        </p:nvSpPr>
        <p:spPr>
          <a:xfrm>
            <a:off x="3934466" y="4924848"/>
            <a:ext cx="788927" cy="253916"/>
          </a:xfrm>
          <a:prstGeom prst="rect">
            <a:avLst/>
          </a:prstGeom>
          <a:noFill/>
        </p:spPr>
        <p:txBody>
          <a:bodyPr wrap="square" rtlCol="0">
            <a:spAutoFit/>
          </a:bodyPr>
          <a:lstStyle/>
          <a:p>
            <a:r>
              <a:rPr lang="en-GB" sz="1050" dirty="0">
                <a:solidFill>
                  <a:srgbClr val="FF0000"/>
                </a:solidFill>
              </a:rPr>
              <a:t>1.4 freed()</a:t>
            </a:r>
          </a:p>
        </p:txBody>
      </p:sp>
      <p:sp>
        <p:nvSpPr>
          <p:cNvPr id="47" name="TextBox 46">
            <a:extLst>
              <a:ext uri="{FF2B5EF4-FFF2-40B4-BE49-F238E27FC236}">
                <a16:creationId xmlns:a16="http://schemas.microsoft.com/office/drawing/2014/main" id="{F414CB5F-E1E0-AC52-D2A4-4B2568135EB1}"/>
              </a:ext>
            </a:extLst>
          </p:cNvPr>
          <p:cNvSpPr txBox="1"/>
          <p:nvPr/>
        </p:nvSpPr>
        <p:spPr>
          <a:xfrm>
            <a:off x="5019967" y="5410007"/>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requestor fails, it then rolls back to ask the provider to free the reserved capacity.</a:t>
            </a:r>
          </a:p>
        </p:txBody>
      </p:sp>
      <p:cxnSp>
        <p:nvCxnSpPr>
          <p:cNvPr id="48" name="Straight Arrow Connector 47">
            <a:extLst>
              <a:ext uri="{FF2B5EF4-FFF2-40B4-BE49-F238E27FC236}">
                <a16:creationId xmlns:a16="http://schemas.microsoft.com/office/drawing/2014/main" id="{1A498D20-1177-921A-A69E-D891658D5A4D}"/>
              </a:ext>
            </a:extLst>
          </p:cNvPr>
          <p:cNvCxnSpPr>
            <a:cxnSpLocks/>
            <a:stCxn id="47" idx="0"/>
          </p:cNvCxnSpPr>
          <p:nvPr/>
        </p:nvCxnSpPr>
        <p:spPr>
          <a:xfrm flipH="1" flipV="1">
            <a:off x="4779841" y="4527864"/>
            <a:ext cx="2090359" cy="8821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A0830E-E9C4-0338-F56D-D6B130CF1BC3}"/>
              </a:ext>
            </a:extLst>
          </p:cNvPr>
          <p:cNvCxnSpPr>
            <a:cxnSpLocks/>
          </p:cNvCxnSpPr>
          <p:nvPr/>
        </p:nvCxnSpPr>
        <p:spPr>
          <a:xfrm flipV="1">
            <a:off x="3192595" y="29165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753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4" grpId="0"/>
      <p:bldP spid="52" grpId="0"/>
      <p:bldP spid="10" grpId="0"/>
      <p:bldP spid="29" grpId="0"/>
      <p:bldP spid="36" grpId="0"/>
      <p:bldP spid="22" grpId="0"/>
      <p:bldP spid="26" grpId="0"/>
      <p:bldP spid="4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Tentative Operations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33</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340997"/>
            <a:ext cx="1379765" cy="273899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307422"/>
            <a:ext cx="1379765" cy="277256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79646" y="276501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2373" y="261806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1769" y="2340996"/>
            <a:ext cx="898072" cy="253916"/>
          </a:xfrm>
          <a:prstGeom prst="rect">
            <a:avLst/>
          </a:prstGeom>
          <a:noFill/>
        </p:spPr>
        <p:txBody>
          <a:bodyPr wrap="square" rtlCol="0">
            <a:spAutoFit/>
          </a:bodyPr>
          <a:lstStyle/>
          <a:p>
            <a:r>
              <a:rPr lang="en-GB" sz="1050" dirty="0"/>
              <a:t>1.1 reserve()</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39202" y="2444871"/>
            <a:ext cx="923578" cy="300082"/>
          </a:xfrm>
          <a:prstGeom prst="rect">
            <a:avLst/>
          </a:prstGeom>
          <a:noFill/>
        </p:spPr>
        <p:txBody>
          <a:bodyPr wrap="square" rtlCol="0">
            <a:spAutoFit/>
          </a:bodyPr>
          <a:lstStyle/>
          <a:p>
            <a:r>
              <a:rPr lang="en-GB" sz="1350" dirty="0"/>
              <a:t>:basket</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824161" y="2464935"/>
            <a:ext cx="1105906" cy="300082"/>
          </a:xfrm>
          <a:prstGeom prst="rect">
            <a:avLst/>
          </a:prstGeom>
          <a:noFill/>
        </p:spPr>
        <p:txBody>
          <a:bodyPr wrap="square" rtlCol="0">
            <a:spAutoFit/>
          </a:bodyPr>
          <a:lstStyle/>
          <a:p>
            <a:r>
              <a:rPr lang="en-GB" sz="1350" dirty="0"/>
              <a:t>:warehouse</a:t>
            </a:r>
          </a:p>
        </p:txBody>
      </p:sp>
      <p:sp>
        <p:nvSpPr>
          <p:cNvPr id="34" name="TextBox 33">
            <a:extLst>
              <a:ext uri="{FF2B5EF4-FFF2-40B4-BE49-F238E27FC236}">
                <a16:creationId xmlns:a16="http://schemas.microsoft.com/office/drawing/2014/main" id="{A7C37C61-A435-3792-18FA-FE052FCD95E2}"/>
              </a:ext>
            </a:extLst>
          </p:cNvPr>
          <p:cNvSpPr txBox="1"/>
          <p:nvPr/>
        </p:nvSpPr>
        <p:spPr>
          <a:xfrm>
            <a:off x="308710" y="514127"/>
            <a:ext cx="3203708"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don’t want to purchase the item if the stock is not available</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1910564" y="1021958"/>
            <a:ext cx="581594" cy="13190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08710" y="5194172"/>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customer finishes shopping and pays for the basket before the time limit, then it commits to ask the warehouse to allocate the stock.</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p:cNvCxnSpPr>
          <p:nvPr/>
        </p:nvCxnSpPr>
        <p:spPr>
          <a:xfrm flipV="1">
            <a:off x="2158943" y="3612262"/>
            <a:ext cx="1653430" cy="1581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2595" y="37507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5321" y="360383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4717" y="3326773"/>
            <a:ext cx="898072" cy="253916"/>
          </a:xfrm>
          <a:prstGeom prst="rect">
            <a:avLst/>
          </a:prstGeom>
          <a:noFill/>
        </p:spPr>
        <p:txBody>
          <a:bodyPr wrap="square" rtlCol="0">
            <a:spAutoFit/>
          </a:bodyPr>
          <a:lstStyle/>
          <a:p>
            <a:r>
              <a:rPr lang="en-GB" sz="1050" dirty="0"/>
              <a:t>1.3 commit()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4433" y="367614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7159" y="388142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688119" y="3968701"/>
            <a:ext cx="1187905" cy="253916"/>
          </a:xfrm>
          <a:prstGeom prst="rect">
            <a:avLst/>
          </a:prstGeom>
          <a:noFill/>
        </p:spPr>
        <p:txBody>
          <a:bodyPr wrap="square" rtlCol="0">
            <a:spAutoFit/>
          </a:bodyPr>
          <a:lstStyle/>
          <a:p>
            <a:r>
              <a:rPr lang="en-GB" sz="1050" dirty="0"/>
              <a:t>1.4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5410174" y="1612071"/>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warehouse reserves the stock – with a timeout (so others can purchase if we don’t) – during which time it awaits a message to commit or rollback</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2"/>
          </p:cNvCxnSpPr>
          <p:nvPr/>
        </p:nvCxnSpPr>
        <p:spPr>
          <a:xfrm flipH="1">
            <a:off x="4876024" y="2535401"/>
            <a:ext cx="2384383" cy="5898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E781C11-3485-55EB-C918-20F9C592AAE7}"/>
              </a:ext>
            </a:extLst>
          </p:cNvPr>
          <p:cNvSpPr txBox="1"/>
          <p:nvPr/>
        </p:nvSpPr>
        <p:spPr>
          <a:xfrm>
            <a:off x="4169567" y="477199"/>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basket asks the warehouse if there is stock, and if so reserves it. Fault could replace message here, if the item is out-of-stock</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p:cNvCxnSpPr>
          <p:nvPr/>
        </p:nvCxnSpPr>
        <p:spPr>
          <a:xfrm flipH="1">
            <a:off x="4589702" y="1400529"/>
            <a:ext cx="1430098" cy="7061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5E48797-ED33-4992-BCFB-CC766D7172AE}"/>
              </a:ext>
            </a:extLst>
          </p:cNvPr>
          <p:cNvCxnSpPr>
            <a:cxnSpLocks/>
          </p:cNvCxnSpPr>
          <p:nvPr/>
        </p:nvCxnSpPr>
        <p:spPr>
          <a:xfrm flipH="1">
            <a:off x="3833036" y="292717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4ABE4C4-7F9F-D402-F051-70A016EF8994}"/>
              </a:ext>
            </a:extLst>
          </p:cNvPr>
          <p:cNvSpPr txBox="1"/>
          <p:nvPr/>
        </p:nvSpPr>
        <p:spPr>
          <a:xfrm>
            <a:off x="3832062" y="2957701"/>
            <a:ext cx="1187905" cy="253916"/>
          </a:xfrm>
          <a:prstGeom prst="rect">
            <a:avLst/>
          </a:prstGeom>
          <a:noFill/>
        </p:spPr>
        <p:txBody>
          <a:bodyPr wrap="square" rtlCol="0">
            <a:spAutoFit/>
          </a:bodyPr>
          <a:lstStyle/>
          <a:p>
            <a:r>
              <a:rPr lang="en-GB" sz="1050" dirty="0"/>
              <a:t>1.2 reservation()</a:t>
            </a:r>
          </a:p>
        </p:txBody>
      </p:sp>
      <p:cxnSp>
        <p:nvCxnSpPr>
          <p:cNvPr id="40" name="Straight Connector 39">
            <a:extLst>
              <a:ext uri="{FF2B5EF4-FFF2-40B4-BE49-F238E27FC236}">
                <a16:creationId xmlns:a16="http://schemas.microsoft.com/office/drawing/2014/main" id="{0D71F7C3-D6F0-DE7D-B3AA-122EF6E01DC6}"/>
              </a:ext>
            </a:extLst>
          </p:cNvPr>
          <p:cNvCxnSpPr>
            <a:cxnSpLocks/>
          </p:cNvCxnSpPr>
          <p:nvPr/>
        </p:nvCxnSpPr>
        <p:spPr>
          <a:xfrm flipV="1">
            <a:off x="3192595" y="4697969"/>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C83A9CF-3968-B2AC-551B-53EE6CA2A1AE}"/>
              </a:ext>
            </a:extLst>
          </p:cNvPr>
          <p:cNvCxnSpPr/>
          <p:nvPr/>
        </p:nvCxnSpPr>
        <p:spPr>
          <a:xfrm>
            <a:off x="3825321" y="4551014"/>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7FEA298-DDB4-22A1-787C-F4DC9F7741DA}"/>
              </a:ext>
            </a:extLst>
          </p:cNvPr>
          <p:cNvSpPr txBox="1"/>
          <p:nvPr/>
        </p:nvSpPr>
        <p:spPr>
          <a:xfrm>
            <a:off x="3885335" y="4244469"/>
            <a:ext cx="898072" cy="253916"/>
          </a:xfrm>
          <a:prstGeom prst="rect">
            <a:avLst/>
          </a:prstGeom>
          <a:noFill/>
        </p:spPr>
        <p:txBody>
          <a:bodyPr wrap="square" rtlCol="0">
            <a:spAutoFit/>
          </a:bodyPr>
          <a:lstStyle/>
          <a:p>
            <a:r>
              <a:rPr lang="en-GB" sz="1050" dirty="0">
                <a:solidFill>
                  <a:srgbClr val="FF0000"/>
                </a:solidFill>
              </a:rPr>
              <a:t>1.3 rollback()</a:t>
            </a:r>
          </a:p>
        </p:txBody>
      </p:sp>
      <p:cxnSp>
        <p:nvCxnSpPr>
          <p:cNvPr id="43" name="Straight Connector 42">
            <a:extLst>
              <a:ext uri="{FF2B5EF4-FFF2-40B4-BE49-F238E27FC236}">
                <a16:creationId xmlns:a16="http://schemas.microsoft.com/office/drawing/2014/main" id="{6D2D66F5-1D3E-D1D8-26C5-53F0BFDD010B}"/>
              </a:ext>
            </a:extLst>
          </p:cNvPr>
          <p:cNvCxnSpPr/>
          <p:nvPr/>
        </p:nvCxnSpPr>
        <p:spPr>
          <a:xfrm flipV="1">
            <a:off x="3184433" y="4623317"/>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D7B1E59-A8AB-9E2F-8573-9BB6012742EE}"/>
              </a:ext>
            </a:extLst>
          </p:cNvPr>
          <p:cNvCxnSpPr>
            <a:cxnSpLocks/>
          </p:cNvCxnSpPr>
          <p:nvPr/>
        </p:nvCxnSpPr>
        <p:spPr>
          <a:xfrm flipH="1">
            <a:off x="3817159" y="4828601"/>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D0A59D2-53EC-0130-4EA0-6D7A33FC909F}"/>
              </a:ext>
            </a:extLst>
          </p:cNvPr>
          <p:cNvSpPr txBox="1"/>
          <p:nvPr/>
        </p:nvSpPr>
        <p:spPr>
          <a:xfrm>
            <a:off x="3934466" y="4924848"/>
            <a:ext cx="788927" cy="253916"/>
          </a:xfrm>
          <a:prstGeom prst="rect">
            <a:avLst/>
          </a:prstGeom>
          <a:noFill/>
        </p:spPr>
        <p:txBody>
          <a:bodyPr wrap="square" rtlCol="0">
            <a:spAutoFit/>
          </a:bodyPr>
          <a:lstStyle/>
          <a:p>
            <a:r>
              <a:rPr lang="en-GB" sz="1050" dirty="0">
                <a:solidFill>
                  <a:srgbClr val="FF0000"/>
                </a:solidFill>
              </a:rPr>
              <a:t>1.4 freed()</a:t>
            </a:r>
          </a:p>
        </p:txBody>
      </p:sp>
      <p:sp>
        <p:nvSpPr>
          <p:cNvPr id="47" name="TextBox 46">
            <a:extLst>
              <a:ext uri="{FF2B5EF4-FFF2-40B4-BE49-F238E27FC236}">
                <a16:creationId xmlns:a16="http://schemas.microsoft.com/office/drawing/2014/main" id="{F414CB5F-E1E0-AC52-D2A4-4B2568135EB1}"/>
              </a:ext>
            </a:extLst>
          </p:cNvPr>
          <p:cNvSpPr txBox="1"/>
          <p:nvPr/>
        </p:nvSpPr>
        <p:spPr>
          <a:xfrm>
            <a:off x="5019967" y="5410007"/>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basket does not complete, then it rolls back to ask the warehouse to free the stock.</a:t>
            </a:r>
          </a:p>
        </p:txBody>
      </p:sp>
      <p:cxnSp>
        <p:nvCxnSpPr>
          <p:cNvPr id="48" name="Straight Arrow Connector 47">
            <a:extLst>
              <a:ext uri="{FF2B5EF4-FFF2-40B4-BE49-F238E27FC236}">
                <a16:creationId xmlns:a16="http://schemas.microsoft.com/office/drawing/2014/main" id="{1A498D20-1177-921A-A69E-D891658D5A4D}"/>
              </a:ext>
            </a:extLst>
          </p:cNvPr>
          <p:cNvCxnSpPr>
            <a:cxnSpLocks/>
            <a:stCxn id="47" idx="0"/>
          </p:cNvCxnSpPr>
          <p:nvPr/>
        </p:nvCxnSpPr>
        <p:spPr>
          <a:xfrm flipH="1" flipV="1">
            <a:off x="4779841" y="4527864"/>
            <a:ext cx="2090359" cy="8821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A0830E-E9C4-0338-F56D-D6B130CF1BC3}"/>
              </a:ext>
            </a:extLst>
          </p:cNvPr>
          <p:cNvCxnSpPr>
            <a:cxnSpLocks/>
          </p:cNvCxnSpPr>
          <p:nvPr/>
        </p:nvCxnSpPr>
        <p:spPr>
          <a:xfrm flipV="1">
            <a:off x="3192595" y="29165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8913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35B626A-B6B2-8F81-8AC4-4FFEBD337C00}"/>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5C1415-6095-8230-CA4C-7C36B833C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2E1DFA24-FA12-AEE7-FE2C-D6BA4421B124}"/>
              </a:ext>
            </a:extLst>
          </p:cNvPr>
          <p:cNvSpPr txBox="1">
            <a:spLocks/>
          </p:cNvSpPr>
          <p:nvPr/>
        </p:nvSpPr>
        <p:spPr>
          <a:xfrm>
            <a:off x="628649" y="1093788"/>
            <a:ext cx="7879841" cy="2967208"/>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7000" kern="1200" dirty="0">
                <a:solidFill>
                  <a:schemeClr val="tx1"/>
                </a:solidFill>
                <a:latin typeface="+mj-lt"/>
                <a:ea typeface="+mj-ea"/>
                <a:cs typeface="+mj-cs"/>
              </a:rPr>
              <a:t>Fat &amp; Skinny</a:t>
            </a:r>
          </a:p>
        </p:txBody>
      </p:sp>
      <p:sp>
        <p:nvSpPr>
          <p:cNvPr id="12" name="Rectangle 11">
            <a:extLst>
              <a:ext uri="{FF2B5EF4-FFF2-40B4-BE49-F238E27FC236}">
                <a16:creationId xmlns:a16="http://schemas.microsoft.com/office/drawing/2014/main" id="{C4DB3890-CEB0-8CC6-EB00-9D726831A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98C3BDE8-6A2F-861F-46CC-FB1136432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E1A26898-45BF-0E01-6B59-E1EC4C95E417}"/>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a:solidFill>
                  <a:schemeClr val="tx1">
                    <a:lumMod val="50000"/>
                    <a:lumOff val="50000"/>
                  </a:schemeClr>
                </a:solidFill>
              </a:rPr>
              <a:pPr defTabSz="914400">
                <a:spcAft>
                  <a:spcPts val="600"/>
                </a:spcAft>
              </a:pPr>
              <a:t>34</a:t>
            </a:fld>
            <a:endParaRPr lang="en-US">
              <a:solidFill>
                <a:schemeClr val="tx1">
                  <a:lumMod val="50000"/>
                  <a:lumOff val="50000"/>
                </a:schemeClr>
              </a:solidFill>
            </a:endParaRPr>
          </a:p>
        </p:txBody>
      </p:sp>
    </p:spTree>
    <p:extLst>
      <p:ext uri="{BB962C8B-B14F-4D97-AF65-F5344CB8AC3E}">
        <p14:creationId xmlns:p14="http://schemas.microsoft.com/office/powerpoint/2010/main" val="2173507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Fat Message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35</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2100511" y="3163508"/>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420721" y="3253608"/>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6033412" y="316350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282423" y="3253605"/>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551475" y="3392105"/>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4184201" y="316350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253597" y="2886438"/>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597647" y="1927114"/>
            <a:ext cx="202717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all external the information that the provider needs to act</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611235" y="2850444"/>
            <a:ext cx="489276"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624823" y="2388779"/>
            <a:ext cx="4098472" cy="7747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453873" y="1614247"/>
            <a:ext cx="166551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document message may be large (Claim Check can help here)</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702633" y="2179787"/>
            <a:ext cx="1751240" cy="7066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415280" y="3971562"/>
            <a:ext cx="300588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Fat Message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sends across all the external information a provider may need to perform the operation.</a:t>
            </a:r>
          </a:p>
        </p:txBody>
      </p:sp>
    </p:spTree>
    <p:extLst>
      <p:ext uri="{BB962C8B-B14F-4D97-AF65-F5344CB8AC3E}">
        <p14:creationId xmlns:p14="http://schemas.microsoft.com/office/powerpoint/2010/main" val="263324611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Fat Message Example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36</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65302" y="3452154"/>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936501" y="3542254"/>
            <a:ext cx="1379765" cy="300082"/>
          </a:xfrm>
          <a:prstGeom prst="rect">
            <a:avLst/>
          </a:prstGeom>
          <a:noFill/>
        </p:spPr>
        <p:txBody>
          <a:bodyPr wrap="square" rtlCol="0">
            <a:spAutoFit/>
          </a:bodyPr>
          <a:lstStyle/>
          <a:p>
            <a:r>
              <a:rPr lang="en-GB" sz="1350" dirty="0"/>
              <a:t>:order fulfilment</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798203" y="3452151"/>
            <a:ext cx="2029722"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47214" y="3542251"/>
            <a:ext cx="1657318"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316266" y="3680751"/>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948992" y="3452151"/>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018388" y="3175084"/>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1163180" y="1959306"/>
            <a:ext cx="215308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the delivery and pickup address, size, weights etc of the order</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2239723" y="2882636"/>
            <a:ext cx="225661"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316266" y="2420971"/>
            <a:ext cx="3496798" cy="10311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218664" y="1902893"/>
            <a:ext cx="263069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contains delivery and pickup address, size, weights etc of the order</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467424" y="2260684"/>
            <a:ext cx="1751240" cy="914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37921"/>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AAEFA4-E18F-E72A-3260-9ECFCA47AF4A}"/>
              </a:ext>
            </a:extLst>
          </p:cNvPr>
          <p:cNvSpPr/>
          <p:nvPr/>
        </p:nvSpPr>
        <p:spPr>
          <a:xfrm>
            <a:off x="509029" y="1385248"/>
            <a:ext cx="8195700" cy="17549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6" name="Table 6">
            <a:extLst>
              <a:ext uri="{FF2B5EF4-FFF2-40B4-BE49-F238E27FC236}">
                <a16:creationId xmlns:a16="http://schemas.microsoft.com/office/drawing/2014/main" id="{46C32DD3-BEA5-C708-07AA-ED3DB6B5CB69}"/>
              </a:ext>
            </a:extLst>
          </p:cNvPr>
          <p:cNvGraphicFramePr>
            <a:graphicFrameLocks noGrp="1"/>
          </p:cNvGraphicFramePr>
          <p:nvPr/>
        </p:nvGraphicFramePr>
        <p:xfrm>
          <a:off x="899553" y="1535741"/>
          <a:ext cx="7419696" cy="1353977"/>
        </p:xfrm>
        <a:graphic>
          <a:graphicData uri="http://schemas.openxmlformats.org/drawingml/2006/table">
            <a:tbl>
              <a:tblPr firstRow="1" bandRow="1">
                <a:tableStyleId>{5C22544A-7EE6-4342-B048-85BDC9FD1C3A}</a:tableStyleId>
              </a:tblPr>
              <a:tblGrid>
                <a:gridCol w="927462">
                  <a:extLst>
                    <a:ext uri="{9D8B030D-6E8A-4147-A177-3AD203B41FA5}">
                      <a16:colId xmlns:a16="http://schemas.microsoft.com/office/drawing/2014/main" val="2556972528"/>
                    </a:ext>
                  </a:extLst>
                </a:gridCol>
                <a:gridCol w="927462">
                  <a:extLst>
                    <a:ext uri="{9D8B030D-6E8A-4147-A177-3AD203B41FA5}">
                      <a16:colId xmlns:a16="http://schemas.microsoft.com/office/drawing/2014/main" val="3293284031"/>
                    </a:ext>
                  </a:extLst>
                </a:gridCol>
                <a:gridCol w="927462">
                  <a:extLst>
                    <a:ext uri="{9D8B030D-6E8A-4147-A177-3AD203B41FA5}">
                      <a16:colId xmlns:a16="http://schemas.microsoft.com/office/drawing/2014/main" val="768066881"/>
                    </a:ext>
                  </a:extLst>
                </a:gridCol>
                <a:gridCol w="927462">
                  <a:extLst>
                    <a:ext uri="{9D8B030D-6E8A-4147-A177-3AD203B41FA5}">
                      <a16:colId xmlns:a16="http://schemas.microsoft.com/office/drawing/2014/main" val="3443301881"/>
                    </a:ext>
                  </a:extLst>
                </a:gridCol>
                <a:gridCol w="927462">
                  <a:extLst>
                    <a:ext uri="{9D8B030D-6E8A-4147-A177-3AD203B41FA5}">
                      <a16:colId xmlns:a16="http://schemas.microsoft.com/office/drawing/2014/main" val="1232009589"/>
                    </a:ext>
                  </a:extLst>
                </a:gridCol>
                <a:gridCol w="927462">
                  <a:extLst>
                    <a:ext uri="{9D8B030D-6E8A-4147-A177-3AD203B41FA5}">
                      <a16:colId xmlns:a16="http://schemas.microsoft.com/office/drawing/2014/main" val="2383221554"/>
                    </a:ext>
                  </a:extLst>
                </a:gridCol>
                <a:gridCol w="927462">
                  <a:extLst>
                    <a:ext uri="{9D8B030D-6E8A-4147-A177-3AD203B41FA5}">
                      <a16:colId xmlns:a16="http://schemas.microsoft.com/office/drawing/2014/main" val="2934422858"/>
                    </a:ext>
                  </a:extLst>
                </a:gridCol>
                <a:gridCol w="927462">
                  <a:extLst>
                    <a:ext uri="{9D8B030D-6E8A-4147-A177-3AD203B41FA5}">
                      <a16:colId xmlns:a16="http://schemas.microsoft.com/office/drawing/2014/main" val="655825241"/>
                    </a:ext>
                  </a:extLst>
                </a:gridCol>
              </a:tblGrid>
              <a:tr h="716298">
                <a:tc>
                  <a:txBody>
                    <a:bodyPr/>
                    <a:lstStyle/>
                    <a:p>
                      <a:r>
                        <a:rPr lang="en-US" sz="1000" dirty="0">
                          <a:solidFill>
                            <a:schemeClr val="tx1"/>
                          </a:solidFill>
                        </a:rPr>
                        <a:t>OrderId</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First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Last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Amount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items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637679">
                <a:tc>
                  <a:txBody>
                    <a:bodyPr/>
                    <a:lstStyle/>
                    <a:p>
                      <a:r>
                        <a:rPr lang="en-US" sz="1000" dirty="0">
                          <a:solidFill>
                            <a:schemeClr val="tx1"/>
                          </a:solidFill>
                        </a:rPr>
                        <a:t>12345</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Jo</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Doe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3NJ</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Pizza ‘R Us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5HK</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1038p</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42" name="TextBox 41">
            <a:extLst>
              <a:ext uri="{FF2B5EF4-FFF2-40B4-BE49-F238E27FC236}">
                <a16:creationId xmlns:a16="http://schemas.microsoft.com/office/drawing/2014/main" id="{BBA5677D-1B6E-15C0-A36A-BFF620168BE4}"/>
              </a:ext>
            </a:extLst>
          </p:cNvPr>
          <p:cNvSpPr txBox="1"/>
          <p:nvPr/>
        </p:nvSpPr>
        <p:spPr>
          <a:xfrm>
            <a:off x="430288" y="909359"/>
            <a:ext cx="2061226" cy="307777"/>
          </a:xfrm>
          <a:prstGeom prst="rect">
            <a:avLst/>
          </a:prstGeom>
          <a:noFill/>
        </p:spPr>
        <p:txBody>
          <a:bodyPr wrap="square" rtlCol="0">
            <a:spAutoFit/>
          </a:bodyPr>
          <a:lstStyle/>
          <a:p>
            <a:r>
              <a:rPr lang="en-US" sz="1400" dirty="0"/>
              <a:t>Purchase Order Message</a:t>
            </a:r>
          </a:p>
        </p:txBody>
      </p:sp>
      <p:sp>
        <p:nvSpPr>
          <p:cNvPr id="7" name="Google Shape;104;p25">
            <a:extLst>
              <a:ext uri="{FF2B5EF4-FFF2-40B4-BE49-F238E27FC236}">
                <a16:creationId xmlns:a16="http://schemas.microsoft.com/office/drawing/2014/main" id="{1BFF1319-7D9A-0B96-4E2B-914F795DAFB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Fat Message, Transitive Dependencies</a:t>
            </a:r>
            <a:endParaRPr dirty="0">
              <a:latin typeface="Chalkboard" panose="03050602040202020205" pitchFamily="66" charset="77"/>
            </a:endParaRPr>
          </a:p>
        </p:txBody>
      </p:sp>
      <p:sp>
        <p:nvSpPr>
          <p:cNvPr id="41" name="TextBox 40">
            <a:extLst>
              <a:ext uri="{FF2B5EF4-FFF2-40B4-BE49-F238E27FC236}">
                <a16:creationId xmlns:a16="http://schemas.microsoft.com/office/drawing/2014/main" id="{0C102359-A16D-8067-D3DB-288A5F5CF68B}"/>
              </a:ext>
            </a:extLst>
          </p:cNvPr>
          <p:cNvSpPr txBox="1"/>
          <p:nvPr/>
        </p:nvSpPr>
        <p:spPr>
          <a:xfrm>
            <a:off x="124805" y="3879909"/>
            <a:ext cx="2895599"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has a lifetime of the message i.e. the purchase order and their schema changes if the purchase order changes</a:t>
            </a:r>
          </a:p>
        </p:txBody>
      </p:sp>
      <p:cxnSp>
        <p:nvCxnSpPr>
          <p:cNvPr id="43" name="Straight Arrow Connector 42">
            <a:extLst>
              <a:ext uri="{FF2B5EF4-FFF2-40B4-BE49-F238E27FC236}">
                <a16:creationId xmlns:a16="http://schemas.microsoft.com/office/drawing/2014/main" id="{A11FD4E7-0AF9-FAAC-C243-21111F78EC9E}"/>
              </a:ext>
            </a:extLst>
          </p:cNvPr>
          <p:cNvCxnSpPr>
            <a:cxnSpLocks/>
            <a:stCxn id="41" idx="0"/>
          </p:cNvCxnSpPr>
          <p:nvPr/>
        </p:nvCxnSpPr>
        <p:spPr>
          <a:xfrm flipH="1" flipV="1">
            <a:off x="1212755" y="1762287"/>
            <a:ext cx="359850" cy="21176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C049AA3-74C7-4BBC-92BF-C8854927B4D2}"/>
              </a:ext>
            </a:extLst>
          </p:cNvPr>
          <p:cNvCxnSpPr>
            <a:cxnSpLocks/>
            <a:stCxn id="41" idx="0"/>
          </p:cNvCxnSpPr>
          <p:nvPr/>
        </p:nvCxnSpPr>
        <p:spPr>
          <a:xfrm flipV="1">
            <a:off x="1572605" y="1827606"/>
            <a:ext cx="5317711" cy="2052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5AB54A8-A0C1-E9C6-921C-92D16A8983D3}"/>
              </a:ext>
            </a:extLst>
          </p:cNvPr>
          <p:cNvCxnSpPr>
            <a:cxnSpLocks/>
            <a:stCxn id="41" idx="0"/>
          </p:cNvCxnSpPr>
          <p:nvPr/>
        </p:nvCxnSpPr>
        <p:spPr>
          <a:xfrm flipV="1">
            <a:off x="1572605" y="1927342"/>
            <a:ext cx="6199795" cy="19525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CD0F966-55B0-F1B1-2E99-2A2201C79114}"/>
              </a:ext>
            </a:extLst>
          </p:cNvPr>
          <p:cNvSpPr txBox="1"/>
          <p:nvPr/>
        </p:nvSpPr>
        <p:spPr>
          <a:xfrm>
            <a:off x="2957097" y="4182439"/>
            <a:ext cx="3166501" cy="13423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transitive dependency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it has a lifetime of the Customer and their schema changes if the Customer schema changes – which may force us to change the message for Customer changes</a:t>
            </a:r>
          </a:p>
        </p:txBody>
      </p:sp>
      <p:cxnSp>
        <p:nvCxnSpPr>
          <p:cNvPr id="56" name="Straight Arrow Connector 55">
            <a:extLst>
              <a:ext uri="{FF2B5EF4-FFF2-40B4-BE49-F238E27FC236}">
                <a16:creationId xmlns:a16="http://schemas.microsoft.com/office/drawing/2014/main" id="{730DBD29-445B-38DC-1505-77AB8ACED353}"/>
              </a:ext>
            </a:extLst>
          </p:cNvPr>
          <p:cNvCxnSpPr>
            <a:cxnSpLocks/>
          </p:cNvCxnSpPr>
          <p:nvPr/>
        </p:nvCxnSpPr>
        <p:spPr>
          <a:xfrm flipH="1" flipV="1">
            <a:off x="2347353" y="2006357"/>
            <a:ext cx="2224647" cy="2208722"/>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3C9A251-3A27-E773-29A1-FC896FE0742F}"/>
              </a:ext>
            </a:extLst>
          </p:cNvPr>
          <p:cNvCxnSpPr>
            <a:cxnSpLocks/>
          </p:cNvCxnSpPr>
          <p:nvPr/>
        </p:nvCxnSpPr>
        <p:spPr>
          <a:xfrm flipH="1" flipV="1">
            <a:off x="3020404" y="1896286"/>
            <a:ext cx="1586475" cy="2397808"/>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247C61F-87E1-2D26-605D-5E64F9592ACA}"/>
              </a:ext>
            </a:extLst>
          </p:cNvPr>
          <p:cNvCxnSpPr>
            <a:cxnSpLocks/>
          </p:cNvCxnSpPr>
          <p:nvPr/>
        </p:nvCxnSpPr>
        <p:spPr>
          <a:xfrm flipH="1" flipV="1">
            <a:off x="3934049" y="1827606"/>
            <a:ext cx="672830" cy="2387473"/>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D61CA57-A2C9-3038-11E8-5AEB442197D9}"/>
              </a:ext>
            </a:extLst>
          </p:cNvPr>
          <p:cNvSpPr txBox="1"/>
          <p:nvPr/>
        </p:nvSpPr>
        <p:spPr>
          <a:xfrm>
            <a:off x="5639081" y="5346838"/>
            <a:ext cx="3166501" cy="13423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transitive dependency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it has a lifetime of the Restaurant and their schema changes if the Restaurant schema changes – which may force us to change the message for Restaurant changes</a:t>
            </a:r>
          </a:p>
        </p:txBody>
      </p:sp>
      <p:cxnSp>
        <p:nvCxnSpPr>
          <p:cNvPr id="66" name="Straight Arrow Connector 65">
            <a:extLst>
              <a:ext uri="{FF2B5EF4-FFF2-40B4-BE49-F238E27FC236}">
                <a16:creationId xmlns:a16="http://schemas.microsoft.com/office/drawing/2014/main" id="{AF651DD1-5750-E6C1-DA36-4EC689214C84}"/>
              </a:ext>
            </a:extLst>
          </p:cNvPr>
          <p:cNvCxnSpPr>
            <a:cxnSpLocks/>
          </p:cNvCxnSpPr>
          <p:nvPr/>
        </p:nvCxnSpPr>
        <p:spPr>
          <a:xfrm flipH="1" flipV="1">
            <a:off x="4931850" y="2006357"/>
            <a:ext cx="2290481" cy="330034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9672602-5402-5B88-1CC8-39D713E203DC}"/>
              </a:ext>
            </a:extLst>
          </p:cNvPr>
          <p:cNvCxnSpPr>
            <a:cxnSpLocks/>
            <a:stCxn id="62" idx="0"/>
          </p:cNvCxnSpPr>
          <p:nvPr/>
        </p:nvCxnSpPr>
        <p:spPr>
          <a:xfrm flipH="1" flipV="1">
            <a:off x="5804621" y="2006357"/>
            <a:ext cx="1417711" cy="334048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289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55" grpId="0"/>
      <p:bldP spid="6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a:t>
            </a: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38</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70416" y="332880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190626" y="3418903"/>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317" y="332880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52328" y="3418900"/>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321380" y="3557400"/>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954106" y="3328800"/>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023502" y="3051733"/>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28482" y="1719591"/>
            <a:ext cx="281940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provider has or can obtain other information required</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38182" y="2642921"/>
            <a:ext cx="518875"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147882" y="2181256"/>
            <a:ext cx="3345318" cy="11475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223778" y="1779542"/>
            <a:ext cx="2122362"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notification message is normally skinny</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9" idx="0"/>
          </p:cNvCxnSpPr>
          <p:nvPr/>
        </p:nvCxnSpPr>
        <p:spPr>
          <a:xfrm flipH="1">
            <a:off x="2595898" y="2137333"/>
            <a:ext cx="3627880" cy="11914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943599" y="4258433"/>
            <a:ext cx="2603073"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Skinny Message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assumes the provider has necessary external information to perform the operation.</a:t>
            </a:r>
          </a:p>
        </p:txBody>
      </p:sp>
    </p:spTree>
    <p:extLst>
      <p:ext uri="{BB962C8B-B14F-4D97-AF65-F5344CB8AC3E}">
        <p14:creationId xmlns:p14="http://schemas.microsoft.com/office/powerpoint/2010/main" val="2726310054"/>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Request, Example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39</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70416" y="332880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870416" y="3418903"/>
            <a:ext cx="1583984" cy="300082"/>
          </a:xfrm>
          <a:prstGeom prst="rect">
            <a:avLst/>
          </a:prstGeom>
          <a:noFill/>
        </p:spPr>
        <p:txBody>
          <a:bodyPr wrap="square" rtlCol="0">
            <a:spAutoFit/>
          </a:bodyPr>
          <a:lstStyle/>
          <a:p>
            <a:r>
              <a:rPr lang="en-GB" sz="1350" dirty="0"/>
              <a:t>:order notification</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317" y="3328800"/>
            <a:ext cx="196908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52328" y="3418900"/>
            <a:ext cx="1567672"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321380" y="3557400"/>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954106" y="3328800"/>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023502" y="3051733"/>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28482" y="1719591"/>
            <a:ext cx="2819400"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 notification that there is an order, but only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inlines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data that is unique to the order not reference data like weights or addresses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38182" y="3058419"/>
            <a:ext cx="518875" cy="2703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33" idx="2"/>
            <a:endCxn id="15" idx="0"/>
          </p:cNvCxnSpPr>
          <p:nvPr/>
        </p:nvCxnSpPr>
        <p:spPr>
          <a:xfrm flipH="1">
            <a:off x="6787859" y="2463764"/>
            <a:ext cx="457276" cy="8650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183954" y="1124936"/>
            <a:ext cx="2122362"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Courier assignment needs information that is not on the order: weights, addresses. It has to source that from elsewhere</a:t>
            </a:r>
          </a:p>
        </p:txBody>
      </p:sp>
    </p:spTree>
    <p:extLst>
      <p:ext uri="{BB962C8B-B14F-4D97-AF65-F5344CB8AC3E}">
        <p14:creationId xmlns:p14="http://schemas.microsoft.com/office/powerpoint/2010/main" val="34783892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4</a:t>
            </a:fld>
            <a:endParaRPr lang="en-US"/>
          </a:p>
        </p:txBody>
      </p:sp>
      <p:sp>
        <p:nvSpPr>
          <p:cNvPr id="5" name="Title 1">
            <a:extLst>
              <a:ext uri="{FF2B5EF4-FFF2-40B4-BE49-F238E27FC236}">
                <a16:creationId xmlns:a16="http://schemas.microsoft.com/office/drawing/2014/main" id="{BBBDF385-0C20-1FEA-A14C-A64A9A05CE2B}"/>
              </a:ext>
            </a:extLst>
          </p:cNvPr>
          <p:cNvSpPr txBox="1">
            <a:spLocks/>
          </p:cNvSpPr>
          <p:nvPr/>
        </p:nvSpPr>
        <p:spPr>
          <a:xfrm>
            <a:off x="251460" y="247129"/>
            <a:ext cx="8263890" cy="1434415"/>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700" dirty="0">
                <a:latin typeface="Chalkboard" panose="03050602040202020205" pitchFamily="66" charset="77"/>
              </a:rPr>
              <a:t>Day Two Conversations</a:t>
            </a:r>
          </a:p>
        </p:txBody>
      </p:sp>
      <p:graphicFrame>
        <p:nvGraphicFramePr>
          <p:cNvPr id="7" name="Content Placeholder 2">
            <a:extLst>
              <a:ext uri="{FF2B5EF4-FFF2-40B4-BE49-F238E27FC236}">
                <a16:creationId xmlns:a16="http://schemas.microsoft.com/office/drawing/2014/main" id="{1815262C-C60A-7441-A8FE-812225CD8623}"/>
              </a:ext>
            </a:extLst>
          </p:cNvPr>
          <p:cNvGraphicFramePr>
            <a:graphicFrameLocks/>
          </p:cNvGraphicFramePr>
          <p:nvPr>
            <p:extLst>
              <p:ext uri="{D42A27DB-BD31-4B8C-83A1-F6EECF244321}">
                <p14:modId xmlns:p14="http://schemas.microsoft.com/office/powerpoint/2010/main" val="438530098"/>
              </p:ext>
            </p:extLst>
          </p:nvPr>
        </p:nvGraphicFramePr>
        <p:xfrm>
          <a:off x="251460" y="2079906"/>
          <a:ext cx="5035164" cy="41191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59611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491508-7D69-634B-6A7C-FD4418C90971}"/>
              </a:ext>
            </a:extLst>
          </p:cNvPr>
          <p:cNvSpPr/>
          <p:nvPr/>
        </p:nvSpPr>
        <p:spPr>
          <a:xfrm>
            <a:off x="578396" y="1348522"/>
            <a:ext cx="4344586" cy="1019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4" name="Table 6">
            <a:extLst>
              <a:ext uri="{FF2B5EF4-FFF2-40B4-BE49-F238E27FC236}">
                <a16:creationId xmlns:a16="http://schemas.microsoft.com/office/drawing/2014/main" id="{DD6D151B-0310-1D56-059C-F9E8CCD66A6C}"/>
              </a:ext>
            </a:extLst>
          </p:cNvPr>
          <p:cNvGraphicFramePr>
            <a:graphicFrameLocks noGrp="1"/>
          </p:cNvGraphicFramePr>
          <p:nvPr/>
        </p:nvGraphicFramePr>
        <p:xfrm>
          <a:off x="626018" y="1494472"/>
          <a:ext cx="4204601" cy="749521"/>
        </p:xfrm>
        <a:graphic>
          <a:graphicData uri="http://schemas.openxmlformats.org/drawingml/2006/table">
            <a:tbl>
              <a:tblPr firstRow="1" bandRow="1">
                <a:tableStyleId>{5C22544A-7EE6-4342-B048-85BDC9FD1C3A}</a:tableStyleId>
              </a:tblPr>
              <a:tblGrid>
                <a:gridCol w="840920">
                  <a:extLst>
                    <a:ext uri="{9D8B030D-6E8A-4147-A177-3AD203B41FA5}">
                      <a16:colId xmlns:a16="http://schemas.microsoft.com/office/drawing/2014/main" val="2556972528"/>
                    </a:ext>
                  </a:extLst>
                </a:gridCol>
                <a:gridCol w="840920">
                  <a:extLst>
                    <a:ext uri="{9D8B030D-6E8A-4147-A177-3AD203B41FA5}">
                      <a16:colId xmlns:a16="http://schemas.microsoft.com/office/drawing/2014/main" val="2934422858"/>
                    </a:ext>
                  </a:extLst>
                </a:gridCol>
                <a:gridCol w="840920">
                  <a:extLst>
                    <a:ext uri="{9D8B030D-6E8A-4147-A177-3AD203B41FA5}">
                      <a16:colId xmlns:a16="http://schemas.microsoft.com/office/drawing/2014/main" val="655825241"/>
                    </a:ext>
                  </a:extLst>
                </a:gridCol>
                <a:gridCol w="872903">
                  <a:extLst>
                    <a:ext uri="{9D8B030D-6E8A-4147-A177-3AD203B41FA5}">
                      <a16:colId xmlns:a16="http://schemas.microsoft.com/office/drawing/2014/main" val="1864616497"/>
                    </a:ext>
                  </a:extLst>
                </a:gridCol>
                <a:gridCol w="808938">
                  <a:extLst>
                    <a:ext uri="{9D8B030D-6E8A-4147-A177-3AD203B41FA5}">
                      <a16:colId xmlns:a16="http://schemas.microsoft.com/office/drawing/2014/main" val="2226936454"/>
                    </a:ext>
                  </a:extLst>
                </a:gridCol>
              </a:tblGrid>
              <a:tr h="396521">
                <a:tc>
                  <a:txBody>
                    <a:bodyPr/>
                    <a:lstStyle/>
                    <a:p>
                      <a:r>
                        <a:rPr lang="en-US" sz="1000" dirty="0">
                          <a:solidFill>
                            <a:schemeClr val="tx1"/>
                          </a:solidFill>
                        </a:rPr>
                        <a:t>OrderId</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Amount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items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err="1">
                          <a:solidFill>
                            <a:schemeClr val="tx1"/>
                          </a:solidFill>
                        </a:rPr>
                        <a:t>CustomerId</a:t>
                      </a:r>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err="1">
                          <a:solidFill>
                            <a:schemeClr val="tx1"/>
                          </a:solidFill>
                        </a:rPr>
                        <a:t>RestaurantId</a:t>
                      </a:r>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53000">
                <a:tc>
                  <a:txBody>
                    <a:bodyPr/>
                    <a:lstStyle/>
                    <a:p>
                      <a:r>
                        <a:rPr lang="en-US" sz="1000" dirty="0">
                          <a:solidFill>
                            <a:schemeClr val="tx1"/>
                          </a:solidFill>
                        </a:rPr>
                        <a:t>12345</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1038p</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5" name="TextBox 4">
            <a:extLst>
              <a:ext uri="{FF2B5EF4-FFF2-40B4-BE49-F238E27FC236}">
                <a16:creationId xmlns:a16="http://schemas.microsoft.com/office/drawing/2014/main" id="{8FB30500-FFA2-3155-23A5-247B7A0813D1}"/>
              </a:ext>
            </a:extLst>
          </p:cNvPr>
          <p:cNvSpPr txBox="1"/>
          <p:nvPr/>
        </p:nvSpPr>
        <p:spPr>
          <a:xfrm>
            <a:off x="399083" y="798529"/>
            <a:ext cx="2011607" cy="307777"/>
          </a:xfrm>
          <a:prstGeom prst="rect">
            <a:avLst/>
          </a:prstGeom>
          <a:noFill/>
        </p:spPr>
        <p:txBody>
          <a:bodyPr wrap="square" rtlCol="0">
            <a:spAutoFit/>
          </a:bodyPr>
          <a:lstStyle/>
          <a:p>
            <a:r>
              <a:rPr lang="en-US" sz="1400" dirty="0"/>
              <a:t>Purchase Order Message</a:t>
            </a:r>
          </a:p>
        </p:txBody>
      </p:sp>
      <p:sp>
        <p:nvSpPr>
          <p:cNvPr id="6" name="Rectangle 5">
            <a:extLst>
              <a:ext uri="{FF2B5EF4-FFF2-40B4-BE49-F238E27FC236}">
                <a16:creationId xmlns:a16="http://schemas.microsoft.com/office/drawing/2014/main" id="{27D8B446-AEEF-98C1-146A-3A7B5B29585A}"/>
              </a:ext>
            </a:extLst>
          </p:cNvPr>
          <p:cNvSpPr/>
          <p:nvPr/>
        </p:nvSpPr>
        <p:spPr>
          <a:xfrm>
            <a:off x="5291504" y="1348522"/>
            <a:ext cx="3226478" cy="1019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7" name="Table 6">
            <a:extLst>
              <a:ext uri="{FF2B5EF4-FFF2-40B4-BE49-F238E27FC236}">
                <a16:creationId xmlns:a16="http://schemas.microsoft.com/office/drawing/2014/main" id="{3C4235F1-966F-E67D-0BBD-DB11EB4CC4FD}"/>
              </a:ext>
            </a:extLst>
          </p:cNvPr>
          <p:cNvGraphicFramePr>
            <a:graphicFrameLocks noGrp="1"/>
          </p:cNvGraphicFramePr>
          <p:nvPr/>
        </p:nvGraphicFramePr>
        <p:xfrm>
          <a:off x="5458192" y="1528171"/>
          <a:ext cx="2762172" cy="715821"/>
        </p:xfrm>
        <a:graphic>
          <a:graphicData uri="http://schemas.openxmlformats.org/drawingml/2006/table">
            <a:tbl>
              <a:tblPr firstRow="1" bandRow="1">
                <a:tableStyleId>{5C22544A-7EE6-4342-B048-85BDC9FD1C3A}</a:tableStyleId>
              </a:tblPr>
              <a:tblGrid>
                <a:gridCol w="920724">
                  <a:extLst>
                    <a:ext uri="{9D8B030D-6E8A-4147-A177-3AD203B41FA5}">
                      <a16:colId xmlns:a16="http://schemas.microsoft.com/office/drawing/2014/main" val="3293284031"/>
                    </a:ext>
                  </a:extLst>
                </a:gridCol>
                <a:gridCol w="920724">
                  <a:extLst>
                    <a:ext uri="{9D8B030D-6E8A-4147-A177-3AD203B41FA5}">
                      <a16:colId xmlns:a16="http://schemas.microsoft.com/office/drawing/2014/main" val="768066881"/>
                    </a:ext>
                  </a:extLst>
                </a:gridCol>
                <a:gridCol w="920724">
                  <a:extLst>
                    <a:ext uri="{9D8B030D-6E8A-4147-A177-3AD203B41FA5}">
                      <a16:colId xmlns:a16="http://schemas.microsoft.com/office/drawing/2014/main" val="3443301881"/>
                    </a:ext>
                  </a:extLst>
                </a:gridCol>
              </a:tblGrid>
              <a:tr h="378693">
                <a:tc>
                  <a:txBody>
                    <a:bodyPr/>
                    <a:lstStyle/>
                    <a:p>
                      <a:r>
                        <a:rPr lang="en-US" sz="1000" dirty="0">
                          <a:solidFill>
                            <a:schemeClr val="tx1"/>
                          </a:solidFill>
                        </a:rPr>
                        <a:t>Customer First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Last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37128">
                <a:tc>
                  <a:txBody>
                    <a:bodyPr/>
                    <a:lstStyle/>
                    <a:p>
                      <a:r>
                        <a:rPr lang="en-US" sz="1000" dirty="0">
                          <a:solidFill>
                            <a:schemeClr val="tx1"/>
                          </a:solidFill>
                        </a:rPr>
                        <a:t>Jo</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Doe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3NJ</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8" name="TextBox 7">
            <a:extLst>
              <a:ext uri="{FF2B5EF4-FFF2-40B4-BE49-F238E27FC236}">
                <a16:creationId xmlns:a16="http://schemas.microsoft.com/office/drawing/2014/main" id="{3CB4D49A-3A12-B4D5-EF6C-98EF2C7733F1}"/>
              </a:ext>
            </a:extLst>
          </p:cNvPr>
          <p:cNvSpPr txBox="1"/>
          <p:nvPr/>
        </p:nvSpPr>
        <p:spPr>
          <a:xfrm>
            <a:off x="5291504" y="854153"/>
            <a:ext cx="1790356" cy="307777"/>
          </a:xfrm>
          <a:prstGeom prst="rect">
            <a:avLst/>
          </a:prstGeom>
          <a:noFill/>
        </p:spPr>
        <p:txBody>
          <a:bodyPr wrap="square" rtlCol="0">
            <a:spAutoFit/>
          </a:bodyPr>
          <a:lstStyle/>
          <a:p>
            <a:r>
              <a:rPr lang="en-US" sz="1400" dirty="0"/>
              <a:t>Customer</a:t>
            </a:r>
          </a:p>
        </p:txBody>
      </p:sp>
      <p:sp>
        <p:nvSpPr>
          <p:cNvPr id="9" name="Rectangle 8">
            <a:extLst>
              <a:ext uri="{FF2B5EF4-FFF2-40B4-BE49-F238E27FC236}">
                <a16:creationId xmlns:a16="http://schemas.microsoft.com/office/drawing/2014/main" id="{D1E67993-1341-1AF4-81ED-EC93DA797AF7}"/>
              </a:ext>
            </a:extLst>
          </p:cNvPr>
          <p:cNvSpPr/>
          <p:nvPr/>
        </p:nvSpPr>
        <p:spPr>
          <a:xfrm>
            <a:off x="5338644" y="3461613"/>
            <a:ext cx="3179338" cy="1028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10" name="Table 6">
            <a:extLst>
              <a:ext uri="{FF2B5EF4-FFF2-40B4-BE49-F238E27FC236}">
                <a16:creationId xmlns:a16="http://schemas.microsoft.com/office/drawing/2014/main" id="{69852ACA-6A32-F78F-7670-04C4BBEF715D}"/>
              </a:ext>
            </a:extLst>
          </p:cNvPr>
          <p:cNvGraphicFramePr>
            <a:graphicFrameLocks noGrp="1"/>
          </p:cNvGraphicFramePr>
          <p:nvPr/>
        </p:nvGraphicFramePr>
        <p:xfrm>
          <a:off x="5443419" y="3669734"/>
          <a:ext cx="1954908" cy="699066"/>
        </p:xfrm>
        <a:graphic>
          <a:graphicData uri="http://schemas.openxmlformats.org/drawingml/2006/table">
            <a:tbl>
              <a:tblPr firstRow="1" bandRow="1">
                <a:tableStyleId>{5C22544A-7EE6-4342-B048-85BDC9FD1C3A}</a:tableStyleId>
              </a:tblPr>
              <a:tblGrid>
                <a:gridCol w="977454">
                  <a:extLst>
                    <a:ext uri="{9D8B030D-6E8A-4147-A177-3AD203B41FA5}">
                      <a16:colId xmlns:a16="http://schemas.microsoft.com/office/drawing/2014/main" val="1232009589"/>
                    </a:ext>
                  </a:extLst>
                </a:gridCol>
                <a:gridCol w="977454">
                  <a:extLst>
                    <a:ext uri="{9D8B030D-6E8A-4147-A177-3AD203B41FA5}">
                      <a16:colId xmlns:a16="http://schemas.microsoft.com/office/drawing/2014/main" val="2383221554"/>
                    </a:ext>
                  </a:extLst>
                </a:gridCol>
              </a:tblGrid>
              <a:tr h="369829">
                <a:tc>
                  <a:txBody>
                    <a:bodyPr/>
                    <a:lstStyle/>
                    <a:p>
                      <a:r>
                        <a:rPr lang="en-US" sz="1000" dirty="0">
                          <a:solidFill>
                            <a:schemeClr val="tx1"/>
                          </a:solidFill>
                        </a:rPr>
                        <a:t>Restaurant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29237">
                <a:tc>
                  <a:txBody>
                    <a:bodyPr/>
                    <a:lstStyle/>
                    <a:p>
                      <a:r>
                        <a:rPr lang="en-US" sz="1000" dirty="0">
                          <a:solidFill>
                            <a:schemeClr val="tx1"/>
                          </a:solidFill>
                        </a:rPr>
                        <a:t>Pizza ‘R Us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5HK</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11" name="TextBox 10">
            <a:extLst>
              <a:ext uri="{FF2B5EF4-FFF2-40B4-BE49-F238E27FC236}">
                <a16:creationId xmlns:a16="http://schemas.microsoft.com/office/drawing/2014/main" id="{B2727D30-0A7C-9F56-701D-095BCC98266E}"/>
              </a:ext>
            </a:extLst>
          </p:cNvPr>
          <p:cNvSpPr txBox="1"/>
          <p:nvPr/>
        </p:nvSpPr>
        <p:spPr>
          <a:xfrm>
            <a:off x="5291504" y="2867019"/>
            <a:ext cx="1863571" cy="307777"/>
          </a:xfrm>
          <a:prstGeom prst="rect">
            <a:avLst/>
          </a:prstGeom>
          <a:noFill/>
        </p:spPr>
        <p:txBody>
          <a:bodyPr wrap="square" rtlCol="0">
            <a:spAutoFit/>
          </a:bodyPr>
          <a:lstStyle/>
          <a:p>
            <a:r>
              <a:rPr lang="en-US" sz="1400" dirty="0"/>
              <a:t>Restaurant</a:t>
            </a:r>
          </a:p>
        </p:txBody>
      </p:sp>
      <p:sp>
        <p:nvSpPr>
          <p:cNvPr id="14" name="Google Shape;104;p25">
            <a:extLst>
              <a:ext uri="{FF2B5EF4-FFF2-40B4-BE49-F238E27FC236}">
                <a16:creationId xmlns:a16="http://schemas.microsoft.com/office/drawing/2014/main" id="{A745A012-15E3-84CF-AF6A-DF518986C2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Normalized</a:t>
            </a:r>
            <a:endParaRPr dirty="0">
              <a:latin typeface="Chalkboard" panose="03050602040202020205" pitchFamily="66" charset="77"/>
            </a:endParaRPr>
          </a:p>
        </p:txBody>
      </p:sp>
      <p:sp>
        <p:nvSpPr>
          <p:cNvPr id="18" name="TextBox 17">
            <a:extLst>
              <a:ext uri="{FF2B5EF4-FFF2-40B4-BE49-F238E27FC236}">
                <a16:creationId xmlns:a16="http://schemas.microsoft.com/office/drawing/2014/main" id="{A16DB9E6-A172-989E-9C50-21F62447764C}"/>
              </a:ext>
            </a:extLst>
          </p:cNvPr>
          <p:cNvSpPr txBox="1"/>
          <p:nvPr/>
        </p:nvSpPr>
        <p:spPr>
          <a:xfrm>
            <a:off x="399083" y="3095937"/>
            <a:ext cx="28955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use an Id where the data does not share the lifetime of the message; we assume the requestor obtains the data out-of-band</a:t>
            </a:r>
          </a:p>
        </p:txBody>
      </p:sp>
      <p:cxnSp>
        <p:nvCxnSpPr>
          <p:cNvPr id="21" name="Straight Arrow Connector 20">
            <a:extLst>
              <a:ext uri="{FF2B5EF4-FFF2-40B4-BE49-F238E27FC236}">
                <a16:creationId xmlns:a16="http://schemas.microsoft.com/office/drawing/2014/main" id="{0873AD5B-7DD1-1A01-B1E4-9A613147A322}"/>
              </a:ext>
            </a:extLst>
          </p:cNvPr>
          <p:cNvCxnSpPr>
            <a:cxnSpLocks/>
            <a:stCxn id="18" idx="0"/>
          </p:cNvCxnSpPr>
          <p:nvPr/>
        </p:nvCxnSpPr>
        <p:spPr>
          <a:xfrm flipV="1">
            <a:off x="1846883" y="1761739"/>
            <a:ext cx="1608742" cy="13341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8756E9A-5A3F-F631-40FE-3374DBD78B74}"/>
              </a:ext>
            </a:extLst>
          </p:cNvPr>
          <p:cNvCxnSpPr>
            <a:cxnSpLocks/>
            <a:stCxn id="18" idx="0"/>
          </p:cNvCxnSpPr>
          <p:nvPr/>
        </p:nvCxnSpPr>
        <p:spPr>
          <a:xfrm flipV="1">
            <a:off x="1846883" y="1724510"/>
            <a:ext cx="2556906" cy="13714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463999C-767D-1ED7-4C15-D0D52E67733E}"/>
              </a:ext>
            </a:extLst>
          </p:cNvPr>
          <p:cNvSpPr txBox="1"/>
          <p:nvPr/>
        </p:nvSpPr>
        <p:spPr>
          <a:xfrm>
            <a:off x="967162" y="4669409"/>
            <a:ext cx="2895599"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need to lookup this id with other providers</a:t>
            </a:r>
          </a:p>
        </p:txBody>
      </p:sp>
      <p:cxnSp>
        <p:nvCxnSpPr>
          <p:cNvPr id="32" name="Straight Arrow Connector 31">
            <a:extLst>
              <a:ext uri="{FF2B5EF4-FFF2-40B4-BE49-F238E27FC236}">
                <a16:creationId xmlns:a16="http://schemas.microsoft.com/office/drawing/2014/main" id="{0F390ADD-D044-5AF9-330F-70AD4F1110A0}"/>
              </a:ext>
            </a:extLst>
          </p:cNvPr>
          <p:cNvCxnSpPr>
            <a:cxnSpLocks/>
            <a:stCxn id="31" idx="0"/>
          </p:cNvCxnSpPr>
          <p:nvPr/>
        </p:nvCxnSpPr>
        <p:spPr>
          <a:xfrm flipV="1">
            <a:off x="2414962" y="3335211"/>
            <a:ext cx="1608742" cy="13341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09DC531-32C0-0069-ECB4-E2F1D8D25747}"/>
              </a:ext>
            </a:extLst>
          </p:cNvPr>
          <p:cNvCxnSpPr>
            <a:cxnSpLocks/>
            <a:stCxn id="31" idx="0"/>
            <a:endCxn id="9" idx="1"/>
          </p:cNvCxnSpPr>
          <p:nvPr/>
        </p:nvCxnSpPr>
        <p:spPr>
          <a:xfrm flipV="1">
            <a:off x="2414962" y="3975985"/>
            <a:ext cx="2923682" cy="6934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58011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via REST/RPC</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41</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454411" y="2636364"/>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774621" y="2726464"/>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2000" y="26268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10" y="2695595"/>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905375" y="2855469"/>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216054"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250752" y="2357160"/>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08486" y="956174"/>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79619" y="1879504"/>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250752" y="1417839"/>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BBF3F316-44E0-D69A-DE23-505374F9A9EE}"/>
              </a:ext>
            </a:extLst>
          </p:cNvPr>
          <p:cNvSpPr/>
          <p:nvPr/>
        </p:nvSpPr>
        <p:spPr>
          <a:xfrm>
            <a:off x="4680923" y="5254307"/>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634373"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680923" y="4466142"/>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748903" y="5293160"/>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417808" y="4202407"/>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210724" y="26094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495334" y="2678195"/>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363321" y="3467281"/>
            <a:ext cx="1208101" cy="253916"/>
          </a:xfrm>
          <a:prstGeom prst="rect">
            <a:avLst/>
          </a:prstGeom>
          <a:noFill/>
        </p:spPr>
        <p:txBody>
          <a:bodyPr wrap="square" rtlCol="0">
            <a:spAutoFit/>
          </a:bodyPr>
          <a:lstStyle/>
          <a:p>
            <a:r>
              <a:rPr lang="en-GB" sz="1050" dirty="0"/>
              <a:t>1.2 cache lookup()</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flipH="1" flipV="1">
            <a:off x="5488665" y="3146125"/>
            <a:ext cx="6698" cy="1052165"/>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412D4E4-D02F-E964-B4B9-4115A84D1EB9}"/>
              </a:ext>
            </a:extLst>
          </p:cNvPr>
          <p:cNvCxnSpPr>
            <a:cxnSpLocks/>
          </p:cNvCxnSpPr>
          <p:nvPr/>
        </p:nvCxnSpPr>
        <p:spPr>
          <a:xfrm flipV="1">
            <a:off x="5951765" y="2820060"/>
            <a:ext cx="1258959" cy="163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DCC78EF-A259-ED9D-552C-307AB0E9A4E9}"/>
              </a:ext>
            </a:extLst>
          </p:cNvPr>
          <p:cNvCxnSpPr>
            <a:cxnSpLocks/>
          </p:cNvCxnSpPr>
          <p:nvPr/>
        </p:nvCxnSpPr>
        <p:spPr>
          <a:xfrm>
            <a:off x="6087657" y="2655048"/>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0D1B2C9-5EAA-8B3C-F218-F985EBEA58CD}"/>
              </a:ext>
            </a:extLst>
          </p:cNvPr>
          <p:cNvSpPr txBox="1"/>
          <p:nvPr/>
        </p:nvSpPr>
        <p:spPr>
          <a:xfrm>
            <a:off x="6122355" y="2372953"/>
            <a:ext cx="898072" cy="253916"/>
          </a:xfrm>
          <a:prstGeom prst="rect">
            <a:avLst/>
          </a:prstGeom>
          <a:noFill/>
        </p:spPr>
        <p:txBody>
          <a:bodyPr wrap="square" rtlCol="0">
            <a:spAutoFit/>
          </a:bodyPr>
          <a:lstStyle/>
          <a:p>
            <a:r>
              <a:rPr lang="en-GB" sz="1050" dirty="0"/>
              <a:t>1.3 request()</a:t>
            </a:r>
          </a:p>
        </p:txBody>
      </p:sp>
      <p:cxnSp>
        <p:nvCxnSpPr>
          <p:cNvPr id="23" name="Straight Arrow Connector 22">
            <a:extLst>
              <a:ext uri="{FF2B5EF4-FFF2-40B4-BE49-F238E27FC236}">
                <a16:creationId xmlns:a16="http://schemas.microsoft.com/office/drawing/2014/main" id="{480C5AD6-060D-FF6E-81E9-3895DA7C2E84}"/>
              </a:ext>
            </a:extLst>
          </p:cNvPr>
          <p:cNvCxnSpPr>
            <a:cxnSpLocks/>
          </p:cNvCxnSpPr>
          <p:nvPr/>
        </p:nvCxnSpPr>
        <p:spPr>
          <a:xfrm flipH="1">
            <a:off x="6158653" y="2932922"/>
            <a:ext cx="8317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1CD2ABC-F628-4D80-A42B-5C6E5EC528AD}"/>
              </a:ext>
            </a:extLst>
          </p:cNvPr>
          <p:cNvSpPr txBox="1"/>
          <p:nvPr/>
        </p:nvSpPr>
        <p:spPr>
          <a:xfrm>
            <a:off x="6158653" y="3002941"/>
            <a:ext cx="898072" cy="253916"/>
          </a:xfrm>
          <a:prstGeom prst="rect">
            <a:avLst/>
          </a:prstGeom>
          <a:noFill/>
        </p:spPr>
        <p:txBody>
          <a:bodyPr wrap="square" rtlCol="0">
            <a:spAutoFit/>
          </a:bodyPr>
          <a:lstStyle/>
          <a:p>
            <a:r>
              <a:rPr lang="en-GB" sz="1050" dirty="0"/>
              <a:t>1.4 reply()</a:t>
            </a:r>
          </a:p>
        </p:txBody>
      </p:sp>
      <p:sp>
        <p:nvSpPr>
          <p:cNvPr id="31" name="TextBox 30">
            <a:extLst>
              <a:ext uri="{FF2B5EF4-FFF2-40B4-BE49-F238E27FC236}">
                <a16:creationId xmlns:a16="http://schemas.microsoft.com/office/drawing/2014/main" id="{7DB88F32-ABE2-89FB-9150-C9882A6AA3D8}"/>
              </a:ext>
            </a:extLst>
          </p:cNvPr>
          <p:cNvSpPr txBox="1"/>
          <p:nvPr/>
        </p:nvSpPr>
        <p:spPr>
          <a:xfrm>
            <a:off x="5510392" y="5952483"/>
            <a:ext cx="684374" cy="246221"/>
          </a:xfrm>
          <a:prstGeom prst="rect">
            <a:avLst/>
          </a:prstGeom>
          <a:noFill/>
        </p:spPr>
        <p:txBody>
          <a:bodyPr wrap="square" rtlCol="0">
            <a:spAutoFit/>
          </a:bodyPr>
          <a:lstStyle/>
          <a:p>
            <a:r>
              <a:rPr lang="en-GB" sz="1000" dirty="0"/>
              <a:t>Database</a:t>
            </a:r>
          </a:p>
        </p:txBody>
      </p:sp>
      <p:cxnSp>
        <p:nvCxnSpPr>
          <p:cNvPr id="32" name="Straight Arrow Connector 31">
            <a:extLst>
              <a:ext uri="{FF2B5EF4-FFF2-40B4-BE49-F238E27FC236}">
                <a16:creationId xmlns:a16="http://schemas.microsoft.com/office/drawing/2014/main" id="{CE8511DF-9AA0-E12A-9D46-2A6EBE8CF285}"/>
              </a:ext>
            </a:extLst>
          </p:cNvPr>
          <p:cNvCxnSpPr>
            <a:cxnSpLocks/>
          </p:cNvCxnSpPr>
          <p:nvPr/>
        </p:nvCxnSpPr>
        <p:spPr>
          <a:xfrm>
            <a:off x="5193515" y="316409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6AF73E-3A11-4B1F-1DE6-15C8EF3669BD}"/>
              </a:ext>
            </a:extLst>
          </p:cNvPr>
          <p:cNvCxnSpPr>
            <a:cxnSpLocks/>
          </p:cNvCxnSpPr>
          <p:nvPr/>
        </p:nvCxnSpPr>
        <p:spPr>
          <a:xfrm flipV="1">
            <a:off x="5335080" y="310716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410D075-DAC9-1111-5856-4E2FDC49A1CB}"/>
              </a:ext>
            </a:extLst>
          </p:cNvPr>
          <p:cNvSpPr txBox="1"/>
          <p:nvPr/>
        </p:nvSpPr>
        <p:spPr>
          <a:xfrm rot="5400000">
            <a:off x="5104180" y="3596885"/>
            <a:ext cx="1208101" cy="253916"/>
          </a:xfrm>
          <a:prstGeom prst="rect">
            <a:avLst/>
          </a:prstGeom>
          <a:noFill/>
        </p:spPr>
        <p:txBody>
          <a:bodyPr wrap="square" rtlCol="0">
            <a:spAutoFit/>
          </a:bodyPr>
          <a:lstStyle/>
          <a:p>
            <a:r>
              <a:rPr lang="en-GB" sz="1050" dirty="0"/>
              <a:t>1.5 cache write()</a:t>
            </a:r>
          </a:p>
        </p:txBody>
      </p:sp>
      <p:sp>
        <p:nvSpPr>
          <p:cNvPr id="41" name="TextBox 40">
            <a:extLst>
              <a:ext uri="{FF2B5EF4-FFF2-40B4-BE49-F238E27FC236}">
                <a16:creationId xmlns:a16="http://schemas.microsoft.com/office/drawing/2014/main" id="{F1C22AFE-6854-74ED-C3A2-7D08EEB3EC56}"/>
              </a:ext>
            </a:extLst>
          </p:cNvPr>
          <p:cNvSpPr txBox="1"/>
          <p:nvPr/>
        </p:nvSpPr>
        <p:spPr>
          <a:xfrm>
            <a:off x="647679" y="4510583"/>
            <a:ext cx="260307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missing data in a local cache of reference data. </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may indicate both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the information we expect the provider to hold.</a:t>
            </a:r>
          </a:p>
        </p:txBody>
      </p:sp>
      <p:cxnSp>
        <p:nvCxnSpPr>
          <p:cNvPr id="42" name="Straight Arrow Connector 41">
            <a:extLst>
              <a:ext uri="{FF2B5EF4-FFF2-40B4-BE49-F238E27FC236}">
                <a16:creationId xmlns:a16="http://schemas.microsoft.com/office/drawing/2014/main" id="{67ACD320-A953-E6EE-B474-07088A13F119}"/>
              </a:ext>
            </a:extLst>
          </p:cNvPr>
          <p:cNvCxnSpPr>
            <a:cxnSpLocks/>
            <a:endCxn id="5" idx="1"/>
          </p:cNvCxnSpPr>
          <p:nvPr/>
        </p:nvCxnSpPr>
        <p:spPr>
          <a:xfrm>
            <a:off x="3216054" y="4885765"/>
            <a:ext cx="1464869" cy="559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F415B44-4716-4313-9370-CBAA8DEE88AD}"/>
              </a:ext>
            </a:extLst>
          </p:cNvPr>
          <p:cNvSpPr txBox="1"/>
          <p:nvPr/>
        </p:nvSpPr>
        <p:spPr>
          <a:xfrm>
            <a:off x="4718263" y="602338"/>
            <a:ext cx="387222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On a cache miss we request the data from provider B, and store it in the cache. The cache is choosing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except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on a miss.</a:t>
            </a:r>
          </a:p>
        </p:txBody>
      </p:sp>
      <p:cxnSp>
        <p:nvCxnSpPr>
          <p:cNvPr id="48" name="Straight Arrow Connector 47">
            <a:extLst>
              <a:ext uri="{FF2B5EF4-FFF2-40B4-BE49-F238E27FC236}">
                <a16:creationId xmlns:a16="http://schemas.microsoft.com/office/drawing/2014/main" id="{30BFD2E1-3310-F3D7-DFB6-CA8AD2BEE2AA}"/>
              </a:ext>
            </a:extLst>
          </p:cNvPr>
          <p:cNvCxnSpPr>
            <a:cxnSpLocks/>
            <a:stCxn id="47" idx="2"/>
            <a:endCxn id="26" idx="0"/>
          </p:cNvCxnSpPr>
          <p:nvPr/>
        </p:nvCxnSpPr>
        <p:spPr>
          <a:xfrm>
            <a:off x="6654376" y="1525668"/>
            <a:ext cx="1246231" cy="10838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D34E645-BEEF-6493-EA7D-B68AA21C5A7C}"/>
              </a:ext>
            </a:extLst>
          </p:cNvPr>
          <p:cNvSpPr txBox="1"/>
          <p:nvPr/>
        </p:nvSpPr>
        <p:spPr>
          <a:xfrm>
            <a:off x="6800052" y="4247231"/>
            <a:ext cx="2227407"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 CAP theorem, this is choosing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it means Provider A’s uptime is that of A &amp; B. If B fails, A fails.</a:t>
            </a:r>
          </a:p>
        </p:txBody>
      </p:sp>
      <p:cxnSp>
        <p:nvCxnSpPr>
          <p:cNvPr id="52" name="Straight Arrow Connector 51">
            <a:extLst>
              <a:ext uri="{FF2B5EF4-FFF2-40B4-BE49-F238E27FC236}">
                <a16:creationId xmlns:a16="http://schemas.microsoft.com/office/drawing/2014/main" id="{6622BB33-68C3-1C15-AB1A-271852F5AD9E}"/>
              </a:ext>
            </a:extLst>
          </p:cNvPr>
          <p:cNvCxnSpPr>
            <a:cxnSpLocks/>
            <a:endCxn id="26" idx="2"/>
          </p:cNvCxnSpPr>
          <p:nvPr/>
        </p:nvCxnSpPr>
        <p:spPr>
          <a:xfrm flipV="1">
            <a:off x="7756369" y="3066669"/>
            <a:ext cx="144238" cy="11599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961092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8" grpId="0"/>
      <p:bldP spid="19" grpId="0"/>
      <p:bldP spid="29" grpId="0"/>
      <p:bldP spid="40" grpId="0"/>
      <p:bldP spid="41" grpId="0"/>
      <p:bldP spid="47" grpId="0"/>
      <p:bldP spid="5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using Reference Data</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42</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348902" y="3112910"/>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669112" y="3203010"/>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466491" y="310341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751101" y="3172141"/>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799866" y="3332015"/>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110545" y="3115801"/>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145243" y="2833706"/>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202977" y="1432720"/>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674110" y="2356050"/>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145243" y="1894385"/>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4548666" y="318993"/>
            <a:ext cx="4138133" cy="1962076"/>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Data that leaves Provider B via an API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Reference Data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It is:</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Immutable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Versioned</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Stale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It can be cached locally to provider A to prevent the need for frequent lookups</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2"/>
          </p:cNvCxnSpPr>
          <p:nvPr/>
        </p:nvCxnSpPr>
        <p:spPr>
          <a:xfrm>
            <a:off x="6617733" y="2281069"/>
            <a:ext cx="1065020" cy="7377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311140" y="4501951"/>
            <a:ext cx="2603073"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Skinny Message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assumes provider A B has a local cache of data from provider B that it can use to look up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identifiers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 the Skinny Message.</a:t>
            </a:r>
          </a:p>
        </p:txBody>
      </p:sp>
      <p:sp>
        <p:nvSpPr>
          <p:cNvPr id="5" name="Rounded Rectangle 4">
            <a:extLst>
              <a:ext uri="{FF2B5EF4-FFF2-40B4-BE49-F238E27FC236}">
                <a16:creationId xmlns:a16="http://schemas.microsoft.com/office/drawing/2014/main" id="{BBF3F316-44E0-D69A-DE23-505374F9A9EE}"/>
              </a:ext>
            </a:extLst>
          </p:cNvPr>
          <p:cNvSpPr/>
          <p:nvPr/>
        </p:nvSpPr>
        <p:spPr>
          <a:xfrm>
            <a:off x="4575414" y="5730853"/>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528864" y="4869110"/>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575414" y="4942688"/>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643394" y="5769706"/>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312299" y="4678953"/>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105215" y="311291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389825" y="3181636"/>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249225" y="3982931"/>
            <a:ext cx="1208101" cy="253916"/>
          </a:xfrm>
          <a:prstGeom prst="rect">
            <a:avLst/>
          </a:prstGeom>
          <a:noFill/>
        </p:spPr>
        <p:txBody>
          <a:bodyPr wrap="square" rtlCol="0">
            <a:spAutoFit/>
          </a:bodyPr>
          <a:lstStyle/>
          <a:p>
            <a:r>
              <a:rPr lang="en-GB" sz="1050" dirty="0"/>
              <a:t>1.2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a:off x="5121798" y="362704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D5870E2-A190-1247-CA22-868CBDE32F99}"/>
              </a:ext>
            </a:extLst>
          </p:cNvPr>
          <p:cNvCxnSpPr>
            <a:cxnSpLocks/>
          </p:cNvCxnSpPr>
          <p:nvPr/>
        </p:nvCxnSpPr>
        <p:spPr>
          <a:xfrm>
            <a:off x="2925943" y="5103032"/>
            <a:ext cx="1630119" cy="6278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BDAC197-0A8D-446E-57DD-258F5776BD78}"/>
              </a:ext>
            </a:extLst>
          </p:cNvPr>
          <p:cNvSpPr txBox="1"/>
          <p:nvPr/>
        </p:nvSpPr>
        <p:spPr>
          <a:xfrm>
            <a:off x="5545415" y="6303621"/>
            <a:ext cx="684374" cy="246221"/>
          </a:xfrm>
          <a:prstGeom prst="rect">
            <a:avLst/>
          </a:prstGeom>
          <a:noFill/>
        </p:spPr>
        <p:txBody>
          <a:bodyPr wrap="square" rtlCol="0">
            <a:spAutoFit/>
          </a:bodyPr>
          <a:lstStyle/>
          <a:p>
            <a:r>
              <a:rPr lang="en-GB" sz="1000" dirty="0"/>
              <a:t>Database</a:t>
            </a:r>
          </a:p>
        </p:txBody>
      </p:sp>
      <p:cxnSp>
        <p:nvCxnSpPr>
          <p:cNvPr id="50" name="Straight Connector 49">
            <a:extLst>
              <a:ext uri="{FF2B5EF4-FFF2-40B4-BE49-F238E27FC236}">
                <a16:creationId xmlns:a16="http://schemas.microsoft.com/office/drawing/2014/main" id="{6DB4F34B-5748-DFA2-77B6-AEA5B75F4401}"/>
              </a:ext>
            </a:extLst>
          </p:cNvPr>
          <p:cNvCxnSpPr>
            <a:cxnSpLocks/>
          </p:cNvCxnSpPr>
          <p:nvPr/>
        </p:nvCxnSpPr>
        <p:spPr>
          <a:xfrm flipV="1">
            <a:off x="5263363" y="357011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603667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3" grpId="0"/>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Reference Data via ECST (Event Carried State Transfer)</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43</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454411" y="2636364"/>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774621" y="2726464"/>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2000" y="26268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10" y="2695595"/>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905375" y="2855469"/>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216054"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250752" y="2357160"/>
            <a:ext cx="898072" cy="253916"/>
          </a:xfrm>
          <a:prstGeom prst="rect">
            <a:avLst/>
          </a:prstGeom>
          <a:noFill/>
        </p:spPr>
        <p:txBody>
          <a:bodyPr wrap="square" rtlCol="0">
            <a:spAutoFit/>
          </a:bodyPr>
          <a:lstStyle/>
          <a:p>
            <a:r>
              <a:rPr lang="en-GB" sz="1050" dirty="0"/>
              <a:t>1.3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08486" y="956174"/>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79619" y="1879504"/>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250752" y="1417839"/>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BBF3F316-44E0-D69A-DE23-505374F9A9EE}"/>
              </a:ext>
            </a:extLst>
          </p:cNvPr>
          <p:cNvSpPr/>
          <p:nvPr/>
        </p:nvSpPr>
        <p:spPr>
          <a:xfrm>
            <a:off x="4680923" y="5254307"/>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634373"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680923" y="4466142"/>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748903" y="5293160"/>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417808" y="4202407"/>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210724" y="26094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495334" y="2678195"/>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363321" y="3467281"/>
            <a:ext cx="1208101" cy="253916"/>
          </a:xfrm>
          <a:prstGeom prst="rect">
            <a:avLst/>
          </a:prstGeom>
          <a:noFill/>
        </p:spPr>
        <p:txBody>
          <a:bodyPr wrap="square" rtlCol="0">
            <a:spAutoFit/>
          </a:bodyPr>
          <a:lstStyle/>
          <a:p>
            <a:r>
              <a:rPr lang="en-GB" sz="1050" dirty="0"/>
              <a:t>1.4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flipH="1" flipV="1">
            <a:off x="5488665" y="3146125"/>
            <a:ext cx="6698" cy="1052165"/>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412D4E4-D02F-E964-B4B9-4115A84D1EB9}"/>
              </a:ext>
            </a:extLst>
          </p:cNvPr>
          <p:cNvCxnSpPr>
            <a:cxnSpLocks/>
          </p:cNvCxnSpPr>
          <p:nvPr/>
        </p:nvCxnSpPr>
        <p:spPr>
          <a:xfrm flipV="1">
            <a:off x="6194766" y="2820060"/>
            <a:ext cx="1015958" cy="142717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80C5AD6-060D-FF6E-81E9-3895DA7C2E84}"/>
              </a:ext>
            </a:extLst>
          </p:cNvPr>
          <p:cNvCxnSpPr>
            <a:cxnSpLocks/>
          </p:cNvCxnSpPr>
          <p:nvPr/>
        </p:nvCxnSpPr>
        <p:spPr>
          <a:xfrm flipH="1">
            <a:off x="6696139" y="3354270"/>
            <a:ext cx="370348" cy="5573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1CD2ABC-F628-4D80-A42B-5C6E5EC528AD}"/>
              </a:ext>
            </a:extLst>
          </p:cNvPr>
          <p:cNvSpPr txBox="1"/>
          <p:nvPr/>
        </p:nvSpPr>
        <p:spPr>
          <a:xfrm rot="18134928">
            <a:off x="6547288" y="3541990"/>
            <a:ext cx="1097599" cy="253916"/>
          </a:xfrm>
          <a:prstGeom prst="rect">
            <a:avLst/>
          </a:prstGeom>
          <a:noFill/>
        </p:spPr>
        <p:txBody>
          <a:bodyPr wrap="square" rtlCol="0">
            <a:spAutoFit/>
          </a:bodyPr>
          <a:lstStyle/>
          <a:p>
            <a:r>
              <a:rPr lang="en-GB" sz="1050" dirty="0"/>
              <a:t>1.1 notification()</a:t>
            </a:r>
          </a:p>
        </p:txBody>
      </p:sp>
      <p:sp>
        <p:nvSpPr>
          <p:cNvPr id="31" name="TextBox 30">
            <a:extLst>
              <a:ext uri="{FF2B5EF4-FFF2-40B4-BE49-F238E27FC236}">
                <a16:creationId xmlns:a16="http://schemas.microsoft.com/office/drawing/2014/main" id="{7DB88F32-ABE2-89FB-9150-C9882A6AA3D8}"/>
              </a:ext>
            </a:extLst>
          </p:cNvPr>
          <p:cNvSpPr txBox="1"/>
          <p:nvPr/>
        </p:nvSpPr>
        <p:spPr>
          <a:xfrm>
            <a:off x="5510392" y="5952483"/>
            <a:ext cx="684374" cy="246221"/>
          </a:xfrm>
          <a:prstGeom prst="rect">
            <a:avLst/>
          </a:prstGeom>
          <a:noFill/>
        </p:spPr>
        <p:txBody>
          <a:bodyPr wrap="square" rtlCol="0">
            <a:spAutoFit/>
          </a:bodyPr>
          <a:lstStyle/>
          <a:p>
            <a:r>
              <a:rPr lang="en-GB" sz="1000" dirty="0"/>
              <a:t>Database</a:t>
            </a:r>
          </a:p>
        </p:txBody>
      </p:sp>
      <p:cxnSp>
        <p:nvCxnSpPr>
          <p:cNvPr id="32" name="Straight Arrow Connector 31">
            <a:extLst>
              <a:ext uri="{FF2B5EF4-FFF2-40B4-BE49-F238E27FC236}">
                <a16:creationId xmlns:a16="http://schemas.microsoft.com/office/drawing/2014/main" id="{CE8511DF-9AA0-E12A-9D46-2A6EBE8CF285}"/>
              </a:ext>
            </a:extLst>
          </p:cNvPr>
          <p:cNvCxnSpPr>
            <a:cxnSpLocks/>
          </p:cNvCxnSpPr>
          <p:nvPr/>
        </p:nvCxnSpPr>
        <p:spPr>
          <a:xfrm>
            <a:off x="5193515" y="316409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6AF73E-3A11-4B1F-1DE6-15C8EF3669BD}"/>
              </a:ext>
            </a:extLst>
          </p:cNvPr>
          <p:cNvCxnSpPr>
            <a:cxnSpLocks/>
          </p:cNvCxnSpPr>
          <p:nvPr/>
        </p:nvCxnSpPr>
        <p:spPr>
          <a:xfrm flipV="1">
            <a:off x="5335080" y="310716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410D075-DAC9-1111-5856-4E2FDC49A1CB}"/>
              </a:ext>
            </a:extLst>
          </p:cNvPr>
          <p:cNvSpPr txBox="1"/>
          <p:nvPr/>
        </p:nvSpPr>
        <p:spPr>
          <a:xfrm rot="5400000">
            <a:off x="5104180" y="3596885"/>
            <a:ext cx="1208101" cy="253916"/>
          </a:xfrm>
          <a:prstGeom prst="rect">
            <a:avLst/>
          </a:prstGeom>
          <a:noFill/>
        </p:spPr>
        <p:txBody>
          <a:bodyPr wrap="square" rtlCol="0">
            <a:spAutoFit/>
          </a:bodyPr>
          <a:lstStyle/>
          <a:p>
            <a:r>
              <a:rPr lang="en-GB" sz="1050" dirty="0"/>
              <a:t>1.2 cache write()</a:t>
            </a:r>
          </a:p>
        </p:txBody>
      </p:sp>
      <p:sp>
        <p:nvSpPr>
          <p:cNvPr id="41" name="TextBox 40">
            <a:extLst>
              <a:ext uri="{FF2B5EF4-FFF2-40B4-BE49-F238E27FC236}">
                <a16:creationId xmlns:a16="http://schemas.microsoft.com/office/drawing/2014/main" id="{F1C22AFE-6854-74ED-C3A2-7D08EEB3EC56}"/>
              </a:ext>
            </a:extLst>
          </p:cNvPr>
          <p:cNvSpPr txBox="1"/>
          <p:nvPr/>
        </p:nvSpPr>
        <p:spPr>
          <a:xfrm>
            <a:off x="355153" y="4510583"/>
            <a:ext cx="28955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missing data in a local cache of reference data. </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may indicate both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the information we expect the provider to hold.</a:t>
            </a:r>
          </a:p>
        </p:txBody>
      </p:sp>
      <p:cxnSp>
        <p:nvCxnSpPr>
          <p:cNvPr id="42" name="Straight Arrow Connector 41">
            <a:extLst>
              <a:ext uri="{FF2B5EF4-FFF2-40B4-BE49-F238E27FC236}">
                <a16:creationId xmlns:a16="http://schemas.microsoft.com/office/drawing/2014/main" id="{67ACD320-A953-E6EE-B474-07088A13F119}"/>
              </a:ext>
            </a:extLst>
          </p:cNvPr>
          <p:cNvCxnSpPr>
            <a:cxnSpLocks/>
            <a:endCxn id="5" idx="1"/>
          </p:cNvCxnSpPr>
          <p:nvPr/>
        </p:nvCxnSpPr>
        <p:spPr>
          <a:xfrm>
            <a:off x="3216054" y="4885765"/>
            <a:ext cx="1464869" cy="559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F415B44-4716-4313-9370-CBAA8DEE88AD}"/>
              </a:ext>
            </a:extLst>
          </p:cNvPr>
          <p:cNvSpPr txBox="1"/>
          <p:nvPr/>
        </p:nvSpPr>
        <p:spPr>
          <a:xfrm>
            <a:off x="4718263" y="602338"/>
            <a:ext cx="4117251"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downstream provider subscribes to these notifications and writes these to the local cache.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 CAP Theorem we choose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 we choose to accept stale data over accepting the risk of failure due to a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Partition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48" name="Straight Arrow Connector 47">
            <a:extLst>
              <a:ext uri="{FF2B5EF4-FFF2-40B4-BE49-F238E27FC236}">
                <a16:creationId xmlns:a16="http://schemas.microsoft.com/office/drawing/2014/main" id="{30BFD2E1-3310-F3D7-DFB6-CA8AD2BEE2AA}"/>
              </a:ext>
            </a:extLst>
          </p:cNvPr>
          <p:cNvCxnSpPr>
            <a:cxnSpLocks/>
          </p:cNvCxnSpPr>
          <p:nvPr/>
        </p:nvCxnSpPr>
        <p:spPr>
          <a:xfrm flipH="1">
            <a:off x="6019800" y="1879504"/>
            <a:ext cx="780252" cy="22927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D34E645-BEEF-6493-EA7D-B68AA21C5A7C}"/>
              </a:ext>
            </a:extLst>
          </p:cNvPr>
          <p:cNvSpPr txBox="1"/>
          <p:nvPr/>
        </p:nvSpPr>
        <p:spPr>
          <a:xfrm>
            <a:off x="6800052" y="4247231"/>
            <a:ext cx="2133600"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upstream provider raises a notification when the state of entities its own changes – out-only or pub-sub</a:t>
            </a:r>
          </a:p>
        </p:txBody>
      </p:sp>
      <p:cxnSp>
        <p:nvCxnSpPr>
          <p:cNvPr id="52" name="Straight Arrow Connector 51">
            <a:extLst>
              <a:ext uri="{FF2B5EF4-FFF2-40B4-BE49-F238E27FC236}">
                <a16:creationId xmlns:a16="http://schemas.microsoft.com/office/drawing/2014/main" id="{6622BB33-68C3-1C15-AB1A-271852F5AD9E}"/>
              </a:ext>
            </a:extLst>
          </p:cNvPr>
          <p:cNvCxnSpPr>
            <a:cxnSpLocks/>
            <a:endCxn id="26" idx="2"/>
          </p:cNvCxnSpPr>
          <p:nvPr/>
        </p:nvCxnSpPr>
        <p:spPr>
          <a:xfrm flipV="1">
            <a:off x="7756369" y="3066669"/>
            <a:ext cx="144238" cy="11599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377767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p:bldP spid="41" grpId="0"/>
      <p:bldP spid="47" grpId="0"/>
      <p:bldP spid="5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using Reference Data</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44</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321884" y="2636364"/>
            <a:ext cx="1737684" cy="447678"/>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509418" y="2726464"/>
            <a:ext cx="1414912" cy="300082"/>
          </a:xfrm>
          <a:prstGeom prst="rect">
            <a:avLst/>
          </a:prstGeom>
          <a:noFill/>
        </p:spPr>
        <p:txBody>
          <a:bodyPr wrap="square" rtlCol="0">
            <a:spAutoFit/>
          </a:bodyPr>
          <a:lstStyle/>
          <a:p>
            <a:r>
              <a:rPr lang="en-GB" sz="1350" dirty="0"/>
              <a:t>:order fulfilment</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1994" y="2626868"/>
            <a:ext cx="2097743" cy="46444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04" y="2705090"/>
            <a:ext cx="1600187"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059568" y="2859089"/>
            <a:ext cx="1512426" cy="11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370247"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404945" y="2357160"/>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462679" y="956174"/>
            <a:ext cx="294226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Order Fulfilment does not include address details for the restaurant for pickup, instead we assume that courier assignment has obtained it from restaurant information</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933812" y="2087253"/>
            <a:ext cx="457442" cy="4781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404945" y="1521714"/>
            <a:ext cx="2215921" cy="11051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70842" y="4025405"/>
            <a:ext cx="260307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restaurant in the local cache by id and version.</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we have the restaurant, but not the version, we can apply backpressure and retry the order after a delay</a:t>
            </a:r>
          </a:p>
        </p:txBody>
      </p:sp>
      <p:sp>
        <p:nvSpPr>
          <p:cNvPr id="5" name="Rounded Rectangle 4">
            <a:extLst>
              <a:ext uri="{FF2B5EF4-FFF2-40B4-BE49-F238E27FC236}">
                <a16:creationId xmlns:a16="http://schemas.microsoft.com/office/drawing/2014/main" id="{BBF3F316-44E0-D69A-DE23-505374F9A9EE}"/>
              </a:ext>
            </a:extLst>
          </p:cNvPr>
          <p:cNvSpPr/>
          <p:nvPr/>
        </p:nvSpPr>
        <p:spPr>
          <a:xfrm>
            <a:off x="4835115" y="5254307"/>
            <a:ext cx="1977787"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788566"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835116" y="4466142"/>
            <a:ext cx="1171656" cy="307777"/>
          </a:xfrm>
          <a:prstGeom prst="rect">
            <a:avLst/>
          </a:prstGeom>
          <a:noFill/>
        </p:spPr>
        <p:txBody>
          <a:bodyPr wrap="square" rtlCol="0">
            <a:spAutoFit/>
          </a:bodyPr>
          <a:lstStyle/>
          <a:p>
            <a:r>
              <a:rPr lang="en-GB" sz="800" dirty="0"/>
              <a:t>::</a:t>
            </a:r>
            <a:r>
              <a:rPr lang="en-GB" sz="1350" dirty="0"/>
              <a:t>couriers</a:t>
            </a:r>
          </a:p>
        </p:txBody>
      </p:sp>
      <p:sp>
        <p:nvSpPr>
          <p:cNvPr id="11" name="TextBox 10">
            <a:extLst>
              <a:ext uri="{FF2B5EF4-FFF2-40B4-BE49-F238E27FC236}">
                <a16:creationId xmlns:a16="http://schemas.microsoft.com/office/drawing/2014/main" id="{233AA7F6-824B-A637-2A06-EF243F4ED0E3}"/>
              </a:ext>
            </a:extLst>
          </p:cNvPr>
          <p:cNvSpPr txBox="1"/>
          <p:nvPr/>
        </p:nvSpPr>
        <p:spPr>
          <a:xfrm>
            <a:off x="4903095" y="5293160"/>
            <a:ext cx="1766641" cy="300082"/>
          </a:xfrm>
          <a:prstGeom prst="rect">
            <a:avLst/>
          </a:prstGeom>
          <a:noFill/>
        </p:spPr>
        <p:txBody>
          <a:bodyPr wrap="square" rtlCol="0">
            <a:spAutoFit/>
          </a:bodyPr>
          <a:lstStyle/>
          <a:p>
            <a:r>
              <a:rPr lang="en-GB" sz="1350" dirty="0"/>
              <a:t>:</a:t>
            </a:r>
            <a:r>
              <a:rPr lang="en-GB" sz="1350" b="1" dirty="0" err="1"/>
              <a:t>restaurantCache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572000" y="4202407"/>
            <a:ext cx="2439471"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144482" y="2636364"/>
            <a:ext cx="1802019" cy="45494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139865" y="2714923"/>
            <a:ext cx="1933379" cy="300082"/>
          </a:xfrm>
          <a:prstGeom prst="rect">
            <a:avLst/>
          </a:prstGeom>
          <a:noFill/>
        </p:spPr>
        <p:txBody>
          <a:bodyPr wrap="square" rtlCol="0">
            <a:spAutoFit/>
          </a:bodyPr>
          <a:lstStyle/>
          <a:p>
            <a:r>
              <a:rPr lang="en-GB" sz="1350" dirty="0"/>
              <a:t>:restaurant Information</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508927" y="3506385"/>
            <a:ext cx="1208101" cy="253916"/>
          </a:xfrm>
          <a:prstGeom prst="rect">
            <a:avLst/>
          </a:prstGeom>
          <a:noFill/>
        </p:spPr>
        <p:txBody>
          <a:bodyPr wrap="square" rtlCol="0">
            <a:spAutoFit/>
          </a:bodyPr>
          <a:lstStyle/>
          <a:p>
            <a:r>
              <a:rPr lang="en-GB" sz="1050" dirty="0"/>
              <a:t>1.2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a:off x="5381500" y="3150498"/>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D5870E2-A190-1247-CA22-868CBDE32F99}"/>
              </a:ext>
            </a:extLst>
          </p:cNvPr>
          <p:cNvCxnSpPr>
            <a:cxnSpLocks/>
          </p:cNvCxnSpPr>
          <p:nvPr/>
        </p:nvCxnSpPr>
        <p:spPr>
          <a:xfrm>
            <a:off x="3185645" y="4626486"/>
            <a:ext cx="1630119" cy="6278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90D69E7-6B86-E982-C9FB-DD437554CDAA}"/>
              </a:ext>
            </a:extLst>
          </p:cNvPr>
          <p:cNvCxnSpPr>
            <a:cxnSpLocks/>
          </p:cNvCxnSpPr>
          <p:nvPr/>
        </p:nvCxnSpPr>
        <p:spPr>
          <a:xfrm flipH="1">
            <a:off x="6279502" y="3183297"/>
            <a:ext cx="1600200" cy="21098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BDAC197-0A8D-446E-57DD-258F5776BD78}"/>
              </a:ext>
            </a:extLst>
          </p:cNvPr>
          <p:cNvSpPr txBox="1"/>
          <p:nvPr/>
        </p:nvSpPr>
        <p:spPr>
          <a:xfrm>
            <a:off x="6019800" y="6286299"/>
            <a:ext cx="684374" cy="246221"/>
          </a:xfrm>
          <a:prstGeom prst="rect">
            <a:avLst/>
          </a:prstGeom>
          <a:noFill/>
        </p:spPr>
        <p:txBody>
          <a:bodyPr wrap="square" rtlCol="0">
            <a:spAutoFit/>
          </a:bodyPr>
          <a:lstStyle/>
          <a:p>
            <a:r>
              <a:rPr lang="en-GB" sz="1000" dirty="0"/>
              <a:t>Database</a:t>
            </a:r>
          </a:p>
        </p:txBody>
      </p:sp>
      <p:cxnSp>
        <p:nvCxnSpPr>
          <p:cNvPr id="50" name="Straight Connector 49">
            <a:extLst>
              <a:ext uri="{FF2B5EF4-FFF2-40B4-BE49-F238E27FC236}">
                <a16:creationId xmlns:a16="http://schemas.microsoft.com/office/drawing/2014/main" id="{6DB4F34B-5748-DFA2-77B6-AEA5B75F4401}"/>
              </a:ext>
            </a:extLst>
          </p:cNvPr>
          <p:cNvCxnSpPr>
            <a:cxnSpLocks/>
          </p:cNvCxnSpPr>
          <p:nvPr/>
        </p:nvCxnSpPr>
        <p:spPr>
          <a:xfrm flipV="1">
            <a:off x="5523065" y="3093564"/>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8829757"/>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039E19C-B284-4479-D131-D1299CC8955C}"/>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1161774-939B-2EAC-03FC-ECD65D2D8C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FE669C32-36BB-2C1C-D861-7FE319263D5F}"/>
              </a:ext>
            </a:extLst>
          </p:cNvPr>
          <p:cNvSpPr txBox="1">
            <a:spLocks/>
          </p:cNvSpPr>
          <p:nvPr/>
        </p:nvSpPr>
        <p:spPr>
          <a:xfrm>
            <a:off x="628649" y="1093788"/>
            <a:ext cx="7879841" cy="2967208"/>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7000" kern="1200" dirty="0">
                <a:solidFill>
                  <a:schemeClr val="tx1"/>
                </a:solidFill>
                <a:latin typeface="+mj-lt"/>
                <a:ea typeface="+mj-ea"/>
                <a:cs typeface="+mj-cs"/>
              </a:rPr>
              <a:t>Domain, Summary &amp; Sequence </a:t>
            </a:r>
          </a:p>
        </p:txBody>
      </p:sp>
      <p:sp>
        <p:nvSpPr>
          <p:cNvPr id="12" name="Rectangle 11">
            <a:extLst>
              <a:ext uri="{FF2B5EF4-FFF2-40B4-BE49-F238E27FC236}">
                <a16:creationId xmlns:a16="http://schemas.microsoft.com/office/drawing/2014/main" id="{A075C8E0-D80F-E709-8C6A-BEB471BBF2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E6D7D581-5F0D-F4B4-D0A1-806C754AF5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AF856207-C5BA-F456-C1E6-AA5E998512D9}"/>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a:solidFill>
                  <a:schemeClr val="tx1">
                    <a:lumMod val="50000"/>
                    <a:lumOff val="50000"/>
                  </a:schemeClr>
                </a:solidFill>
              </a:rPr>
              <a:pPr defTabSz="914400">
                <a:spcAft>
                  <a:spcPts val="600"/>
                </a:spcAft>
              </a:pPr>
              <a:t>45</a:t>
            </a:fld>
            <a:endParaRPr lang="en-US">
              <a:solidFill>
                <a:schemeClr val="tx1">
                  <a:lumMod val="50000"/>
                  <a:lumOff val="50000"/>
                </a:schemeClr>
              </a:solidFill>
            </a:endParaRPr>
          </a:p>
        </p:txBody>
      </p:sp>
    </p:spTree>
    <p:extLst>
      <p:ext uri="{BB962C8B-B14F-4D97-AF65-F5344CB8AC3E}">
        <p14:creationId xmlns:p14="http://schemas.microsoft.com/office/powerpoint/2010/main" val="2028766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Domain or Delta Event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46</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744911" y="304193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65121" y="3132032"/>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677812" y="304192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26823" y="313202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195875" y="3270529"/>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4016245" y="3041929"/>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97996" y="2764862"/>
            <a:ext cx="1089933" cy="253916"/>
          </a:xfrm>
          <a:prstGeom prst="rect">
            <a:avLst/>
          </a:prstGeom>
          <a:noFill/>
        </p:spPr>
        <p:txBody>
          <a:bodyPr wrap="square" rtlCol="0">
            <a:spAutoFit/>
          </a:bodyPr>
          <a:lstStyle/>
          <a:p>
            <a:r>
              <a:rPr lang="en-GB" sz="1050" dirty="0"/>
              <a:t>1.1 event()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231886" y="923749"/>
            <a:ext cx="2653553"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the provider communicates</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granular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state changes to its requestors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endCxn id="9" idx="0"/>
          </p:cNvCxnSpPr>
          <p:nvPr/>
        </p:nvCxnSpPr>
        <p:spPr>
          <a:xfrm>
            <a:off x="1625425" y="1639330"/>
            <a:ext cx="844968" cy="14026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885439" y="1385414"/>
            <a:ext cx="3482256" cy="16565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098273" y="549734"/>
            <a:ext cx="2296598"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usually a past participle named after the command that caused the change i.e.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BasketItemRemoved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BasketItemAdded</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442963" y="1219148"/>
            <a:ext cx="1655310" cy="15457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3897996" y="4118710"/>
            <a:ext cx="406744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Domain or Delta Event,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provider cannot use a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DataType</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 Channel</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the domain events for the observable must be ordered on the same channel, and have a different schema.</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puts an additional burden on the requestor to multiplex handling of the event </a:t>
            </a:r>
          </a:p>
        </p:txBody>
      </p:sp>
    </p:spTree>
    <p:extLst>
      <p:ext uri="{BB962C8B-B14F-4D97-AF65-F5344CB8AC3E}">
        <p14:creationId xmlns:p14="http://schemas.microsoft.com/office/powerpoint/2010/main" val="1245955043"/>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Summary or Snapshot Event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47</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37888" y="333890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158098" y="3429003"/>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770789" y="333890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19800" y="3429000"/>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288852" y="3567500"/>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4109222" y="3338900"/>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990973" y="3061833"/>
            <a:ext cx="1089933" cy="253916"/>
          </a:xfrm>
          <a:prstGeom prst="rect">
            <a:avLst/>
          </a:prstGeom>
          <a:noFill/>
        </p:spPr>
        <p:txBody>
          <a:bodyPr wrap="square" rtlCol="0">
            <a:spAutoFit/>
          </a:bodyPr>
          <a:lstStyle/>
          <a:p>
            <a:r>
              <a:rPr lang="en-GB" sz="1050" dirty="0"/>
              <a:t>1.1 summary()</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24863" y="1220720"/>
            <a:ext cx="2653553"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the provider communicates</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 summary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of state changes to its requestors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endCxn id="9" idx="0"/>
          </p:cNvCxnSpPr>
          <p:nvPr/>
        </p:nvCxnSpPr>
        <p:spPr>
          <a:xfrm>
            <a:off x="1718402" y="1936301"/>
            <a:ext cx="844968" cy="14026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978416" y="1682385"/>
            <a:ext cx="3482256" cy="16565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191250" y="846705"/>
            <a:ext cx="2296598"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contains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metadata describing the cause(s)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any changes. It is usually named after the observable in the pub-sub i.e.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BasketChanged</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535940" y="1619994"/>
            <a:ext cx="1655310" cy="14418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4770799" y="4415681"/>
            <a:ext cx="3287618"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Summary or Snapshot Event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provider can use a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DataType</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 Channel,</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there is just one schema used to communicate a snapshot of the observable. </a:t>
            </a:r>
          </a:p>
        </p:txBody>
      </p:sp>
    </p:spTree>
    <p:extLst>
      <p:ext uri="{BB962C8B-B14F-4D97-AF65-F5344CB8AC3E}">
        <p14:creationId xmlns:p14="http://schemas.microsoft.com/office/powerpoint/2010/main" val="313261284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48</a:t>
            </a:fld>
            <a:endParaRPr lang="en-US"/>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30" name="TextBox 29">
            <a:extLst>
              <a:ext uri="{FF2B5EF4-FFF2-40B4-BE49-F238E27FC236}">
                <a16:creationId xmlns:a16="http://schemas.microsoft.com/office/drawing/2014/main" id="{73926666-C41E-0E43-B037-5BA2E4130A20}"/>
              </a:ext>
            </a:extLst>
          </p:cNvPr>
          <p:cNvSpPr txBox="1"/>
          <p:nvPr/>
        </p:nvSpPr>
        <p:spPr>
          <a:xfrm>
            <a:off x="5330130" y="2438079"/>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483358" y="2443098"/>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v3</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latin typeface="Chalkboard" panose="03050602040202020205" pitchFamily="66" charset="77"/>
              </a:rPr>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007280" y="2426536"/>
            <a:ext cx="957094" cy="276999"/>
          </a:xfrm>
          <a:prstGeom prst="rect">
            <a:avLst/>
          </a:prstGeom>
          <a:noFill/>
        </p:spPr>
        <p:txBody>
          <a:bodyPr wrap="square" rtlCol="0">
            <a:spAutoFit/>
          </a:bodyPr>
          <a:lstStyle/>
          <a:p>
            <a:r>
              <a:rPr lang="en-US" sz="1200" dirty="0">
                <a:latin typeface="Chalkboard" panose="03050602040202020205" pitchFamily="66" charset="77"/>
              </a:rPr>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998782" y="2438079"/>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v2</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66078" y="2909161"/>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0" y="1432560"/>
            <a:ext cx="1998670" cy="507831"/>
          </a:xfrm>
          <a:prstGeom prst="rect">
            <a:avLst/>
          </a:prstGeom>
          <a:noFill/>
        </p:spPr>
        <p:txBody>
          <a:bodyPr wrap="square" rtlCol="0">
            <a:spAutoFit/>
          </a:bodyPr>
          <a:lstStyle/>
          <a:p>
            <a:r>
              <a:rPr lang="en-US" sz="1350" dirty="0">
                <a:latin typeface="Chalkboard" panose="03050602040202020205" pitchFamily="66" charset="77"/>
              </a:rPr>
              <a:t>Reads record. Handles v1 of 12345</a:t>
            </a:r>
          </a:p>
        </p:txBody>
      </p:sp>
      <p:sp>
        <p:nvSpPr>
          <p:cNvPr id="3" name="Google Shape;104;p25">
            <a:extLst>
              <a:ext uri="{FF2B5EF4-FFF2-40B4-BE49-F238E27FC236}">
                <a16:creationId xmlns:a16="http://schemas.microsoft.com/office/drawing/2014/main" id="{350BC3A9-01ED-DE31-25CF-BCD39779337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If Later, Stream</a:t>
            </a:r>
            <a:endParaRPr dirty="0">
              <a:latin typeface="Chalkboard" panose="03050602040202020205" pitchFamily="66" charset="77"/>
            </a:endParaRPr>
          </a:p>
        </p:txBody>
      </p:sp>
      <p:sp>
        <p:nvSpPr>
          <p:cNvPr id="6" name="Rounded Rectangle 5">
            <a:extLst>
              <a:ext uri="{FF2B5EF4-FFF2-40B4-BE49-F238E27FC236}">
                <a16:creationId xmlns:a16="http://schemas.microsoft.com/office/drawing/2014/main" id="{86DF3DBA-D5C8-D307-4466-AB81547BBCDA}"/>
              </a:ext>
            </a:extLst>
          </p:cNvPr>
          <p:cNvSpPr/>
          <p:nvPr/>
        </p:nvSpPr>
        <p:spPr>
          <a:xfrm>
            <a:off x="519500" y="274999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3B66B228-460F-3BC8-9A88-C426792E3227}"/>
              </a:ext>
            </a:extLst>
          </p:cNvPr>
          <p:cNvSpPr txBox="1"/>
          <p:nvPr/>
        </p:nvSpPr>
        <p:spPr>
          <a:xfrm>
            <a:off x="768511" y="2840095"/>
            <a:ext cx="881743" cy="300082"/>
          </a:xfrm>
          <a:prstGeom prst="rect">
            <a:avLst/>
          </a:prstGeom>
          <a:noFill/>
        </p:spPr>
        <p:txBody>
          <a:bodyPr wrap="square" rtlCol="0">
            <a:spAutoFit/>
          </a:bodyPr>
          <a:lstStyle/>
          <a:p>
            <a:r>
              <a:rPr lang="en-GB" sz="1350" dirty="0"/>
              <a:t>:producer</a:t>
            </a:r>
          </a:p>
        </p:txBody>
      </p:sp>
      <p:sp>
        <p:nvSpPr>
          <p:cNvPr id="11" name="Rounded Rectangle 10">
            <a:extLst>
              <a:ext uri="{FF2B5EF4-FFF2-40B4-BE49-F238E27FC236}">
                <a16:creationId xmlns:a16="http://schemas.microsoft.com/office/drawing/2014/main" id="{3FD924FF-FB21-8225-5D3F-F00ABF594FF4}"/>
              </a:ext>
            </a:extLst>
          </p:cNvPr>
          <p:cNvSpPr/>
          <p:nvPr/>
        </p:nvSpPr>
        <p:spPr>
          <a:xfrm>
            <a:off x="6972497" y="269242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3741D53A-6911-5589-7FD1-C03B61A4C27E}"/>
              </a:ext>
            </a:extLst>
          </p:cNvPr>
          <p:cNvSpPr txBox="1"/>
          <p:nvPr/>
        </p:nvSpPr>
        <p:spPr>
          <a:xfrm>
            <a:off x="7176557" y="2749995"/>
            <a:ext cx="995516" cy="300082"/>
          </a:xfrm>
          <a:prstGeom prst="rect">
            <a:avLst/>
          </a:prstGeom>
          <a:noFill/>
        </p:spPr>
        <p:txBody>
          <a:bodyPr wrap="square" rtlCol="0">
            <a:spAutoFit/>
          </a:bodyPr>
          <a:lstStyle/>
          <a:p>
            <a:r>
              <a:rPr lang="en-GB" sz="1350" dirty="0"/>
              <a:t>:consumer</a:t>
            </a:r>
          </a:p>
        </p:txBody>
      </p:sp>
      <p:cxnSp>
        <p:nvCxnSpPr>
          <p:cNvPr id="5" name="Straight Arrow Connector 4">
            <a:extLst>
              <a:ext uri="{FF2B5EF4-FFF2-40B4-BE49-F238E27FC236}">
                <a16:creationId xmlns:a16="http://schemas.microsoft.com/office/drawing/2014/main" id="{4018A85E-726F-9C35-ADAA-73C0D8EC44F4}"/>
              </a:ext>
            </a:extLst>
          </p:cNvPr>
          <p:cNvCxnSpPr>
            <a:cxnSpLocks/>
            <a:endCxn id="26" idx="3"/>
          </p:cNvCxnSpPr>
          <p:nvPr/>
        </p:nvCxnSpPr>
        <p:spPr>
          <a:xfrm flipH="1" flipV="1">
            <a:off x="5058869" y="2960633"/>
            <a:ext cx="1835786" cy="1009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E4B12D54-D48F-F6CF-A3A7-42F3E7F69F15}"/>
              </a:ext>
            </a:extLst>
          </p:cNvPr>
          <p:cNvSpPr txBox="1"/>
          <p:nvPr/>
        </p:nvSpPr>
        <p:spPr>
          <a:xfrm>
            <a:off x="5814370" y="3429000"/>
            <a:ext cx="1998670" cy="715581"/>
          </a:xfrm>
          <a:prstGeom prst="rect">
            <a:avLst/>
          </a:prstGeom>
          <a:noFill/>
        </p:spPr>
        <p:txBody>
          <a:bodyPr wrap="square" rtlCol="0">
            <a:spAutoFit/>
          </a:bodyPr>
          <a:lstStyle/>
          <a:p>
            <a:r>
              <a:rPr lang="en-US" sz="1350" dirty="0">
                <a:latin typeface="Chalkboard" panose="03050602040202020205" pitchFamily="66" charset="77"/>
              </a:rPr>
              <a:t>Reads record. Handles v3 of 12345. Is “later” than V1 so is applied</a:t>
            </a:r>
          </a:p>
        </p:txBody>
      </p:sp>
      <p:cxnSp>
        <p:nvCxnSpPr>
          <p:cNvPr id="10" name="Straight Arrow Connector 9">
            <a:extLst>
              <a:ext uri="{FF2B5EF4-FFF2-40B4-BE49-F238E27FC236}">
                <a16:creationId xmlns:a16="http://schemas.microsoft.com/office/drawing/2014/main" id="{7EA51241-2399-129C-0BD7-A64F9536B7E5}"/>
              </a:ext>
            </a:extLst>
          </p:cNvPr>
          <p:cNvCxnSpPr>
            <a:cxnSpLocks/>
            <a:endCxn id="24" idx="3"/>
          </p:cNvCxnSpPr>
          <p:nvPr/>
        </p:nvCxnSpPr>
        <p:spPr>
          <a:xfrm flipH="1">
            <a:off x="3574293" y="2725116"/>
            <a:ext cx="3398204" cy="2414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723CC331-CE44-FD13-6A04-1A3FD08E6EAA}"/>
              </a:ext>
            </a:extLst>
          </p:cNvPr>
          <p:cNvSpPr txBox="1"/>
          <p:nvPr/>
        </p:nvSpPr>
        <p:spPr>
          <a:xfrm>
            <a:off x="2336800" y="1557828"/>
            <a:ext cx="2576813" cy="715581"/>
          </a:xfrm>
          <a:prstGeom prst="rect">
            <a:avLst/>
          </a:prstGeom>
          <a:noFill/>
        </p:spPr>
        <p:txBody>
          <a:bodyPr wrap="square" rtlCol="0">
            <a:spAutoFit/>
          </a:bodyPr>
          <a:lstStyle/>
          <a:p>
            <a:r>
              <a:rPr lang="en-US" sz="1350" dirty="0">
                <a:latin typeface="Chalkboard" panose="03050602040202020205" pitchFamily="66" charset="77"/>
              </a:rPr>
              <a:t>Reads record. Discards v2 of 12345 as is “earlier” than V3 which was already applied</a:t>
            </a:r>
          </a:p>
        </p:txBody>
      </p:sp>
      <p:sp>
        <p:nvSpPr>
          <p:cNvPr id="2" name="TextBox 1">
            <a:extLst>
              <a:ext uri="{FF2B5EF4-FFF2-40B4-BE49-F238E27FC236}">
                <a16:creationId xmlns:a16="http://schemas.microsoft.com/office/drawing/2014/main" id="{EEF31BFD-6FA1-CB85-BDF6-0A531A7C9272}"/>
              </a:ext>
            </a:extLst>
          </p:cNvPr>
          <p:cNvSpPr txBox="1"/>
          <p:nvPr/>
        </p:nvSpPr>
        <p:spPr>
          <a:xfrm>
            <a:off x="768511" y="4487854"/>
            <a:ext cx="7522049" cy="1338828"/>
          </a:xfrm>
          <a:prstGeom prst="rect">
            <a:avLst/>
          </a:prstGeom>
          <a:noFill/>
        </p:spPr>
        <p:txBody>
          <a:bodyPr wrap="square" rtlCol="0">
            <a:spAutoFit/>
          </a:bodyPr>
          <a:lstStyle/>
          <a:p>
            <a:r>
              <a:rPr lang="en-US" sz="1350" dirty="0">
                <a:latin typeface="Chalkboard" panose="03050602040202020205" pitchFamily="66" charset="77"/>
              </a:rPr>
              <a:t>If Later allows us to use a versioned </a:t>
            </a:r>
            <a:r>
              <a:rPr lang="en-US" sz="1350" b="1" dirty="0">
                <a:latin typeface="Chalkboard" panose="03050602040202020205" pitchFamily="66" charset="77"/>
              </a:rPr>
              <a:t>Summary Event</a:t>
            </a:r>
            <a:r>
              <a:rPr lang="en-US" sz="1350" dirty="0">
                <a:latin typeface="Chalkboard" panose="03050602040202020205" pitchFamily="66" charset="77"/>
              </a:rPr>
              <a:t> to ignore ordering errors. Even on a stream, a non-blocking retry or guaranteed delivery via an outbox may result in out-of-order messages. We can also shed load</a:t>
            </a:r>
          </a:p>
          <a:p>
            <a:endParaRPr lang="en-US" sz="1350" dirty="0">
              <a:latin typeface="Chalkboard" panose="03050602040202020205" pitchFamily="66" charset="77"/>
            </a:endParaRPr>
          </a:p>
          <a:p>
            <a:r>
              <a:rPr lang="en-US" sz="1350" dirty="0">
                <a:latin typeface="Chalkboard" panose="03050602040202020205" pitchFamily="66" charset="77"/>
              </a:rPr>
              <a:t>We cannot use If Later with a </a:t>
            </a:r>
            <a:r>
              <a:rPr lang="en-US" sz="1350" b="1" dirty="0">
                <a:latin typeface="Chalkboard" panose="03050602040202020205" pitchFamily="66" charset="77"/>
              </a:rPr>
              <a:t>Domain Event,</a:t>
            </a:r>
            <a:r>
              <a:rPr lang="en-US" sz="1350" dirty="0">
                <a:latin typeface="Chalkboard" panose="03050602040202020205" pitchFamily="66" charset="77"/>
              </a:rPr>
              <a:t> as they all must be applied. We can only use a blocking retry with a Domain Event and cannot shed load.</a:t>
            </a:r>
          </a:p>
        </p:txBody>
      </p:sp>
    </p:spTree>
    <p:extLst>
      <p:ext uri="{BB962C8B-B14F-4D97-AF65-F5344CB8AC3E}">
        <p14:creationId xmlns:p14="http://schemas.microsoft.com/office/powerpoint/2010/main" val="260585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7" grpId="0"/>
      <p:bldP spid="15" grpId="0"/>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49</a:t>
            </a:fld>
            <a:endParaRPr lang="en-US"/>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30" name="TextBox 29">
            <a:extLst>
              <a:ext uri="{FF2B5EF4-FFF2-40B4-BE49-F238E27FC236}">
                <a16:creationId xmlns:a16="http://schemas.microsoft.com/office/drawing/2014/main" id="{73926666-C41E-0E43-B037-5BA2E4130A20}"/>
              </a:ext>
            </a:extLst>
          </p:cNvPr>
          <p:cNvSpPr txBox="1"/>
          <p:nvPr/>
        </p:nvSpPr>
        <p:spPr>
          <a:xfrm>
            <a:off x="5415895" y="2448699"/>
            <a:ext cx="931076" cy="300082"/>
          </a:xfrm>
          <a:prstGeom prst="rect">
            <a:avLst/>
          </a:prstGeom>
          <a:noFill/>
        </p:spPr>
        <p:txBody>
          <a:bodyPr wrap="square" rtlCol="0">
            <a:spAutoFit/>
          </a:bodyPr>
          <a:lstStyle/>
          <a:p>
            <a:r>
              <a:rPr lang="en-US" sz="1350" dirty="0">
                <a:latin typeface="Chalkboard" panose="03050602040202020205" pitchFamily="66" charset="77"/>
              </a:rPr>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541637" y="2449932"/>
            <a:ext cx="911933" cy="300082"/>
          </a:xfrm>
          <a:prstGeom prst="rect">
            <a:avLst/>
          </a:prstGeom>
          <a:noFill/>
        </p:spPr>
        <p:txBody>
          <a:bodyPr wrap="square" rtlCol="0">
            <a:spAutoFit/>
          </a:bodyPr>
          <a:lstStyle/>
          <a:p>
            <a:r>
              <a:rPr lang="en-US" sz="135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935391" cy="300082"/>
          </a:xfrm>
          <a:prstGeom prst="rect">
            <a:avLst/>
          </a:prstGeom>
          <a:noFill/>
        </p:spPr>
        <p:txBody>
          <a:bodyPr wrap="square" rtlCol="0">
            <a:spAutoFit/>
          </a:bodyPr>
          <a:lstStyle/>
          <a:p>
            <a:r>
              <a:rPr lang="en-US" sz="1350" dirty="0">
                <a:latin typeface="Chalkboard" panose="03050602040202020205" pitchFamily="66" charset="77"/>
              </a:rPr>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1965817" y="2426536"/>
            <a:ext cx="998557" cy="300082"/>
          </a:xfrm>
          <a:prstGeom prst="rect">
            <a:avLst/>
          </a:prstGeom>
          <a:noFill/>
        </p:spPr>
        <p:txBody>
          <a:bodyPr wrap="square" rtlCol="0">
            <a:spAutoFit/>
          </a:bodyPr>
          <a:lstStyle/>
          <a:p>
            <a:r>
              <a:rPr lang="en-US" sz="1350" dirty="0">
                <a:latin typeface="Chalkboard" panose="03050602040202020205" pitchFamily="66" charset="77"/>
              </a:rPr>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886227" y="2428978"/>
            <a:ext cx="916743" cy="300082"/>
          </a:xfrm>
          <a:prstGeom prst="rect">
            <a:avLst/>
          </a:prstGeom>
          <a:noFill/>
        </p:spPr>
        <p:txBody>
          <a:bodyPr wrap="square" rtlCol="0">
            <a:spAutoFit/>
          </a:bodyPr>
          <a:lstStyle/>
          <a:p>
            <a:r>
              <a:rPr lang="en-US" sz="1350" dirty="0">
                <a:latin typeface="Chalkboard" panose="03050602040202020205" pitchFamily="66" charset="77"/>
              </a:rPr>
              <a:t>12345: v3</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11702" y="2426536"/>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0" y="1432560"/>
            <a:ext cx="1866589" cy="507831"/>
          </a:xfrm>
          <a:prstGeom prst="rect">
            <a:avLst/>
          </a:prstGeom>
          <a:noFill/>
        </p:spPr>
        <p:txBody>
          <a:bodyPr wrap="square" rtlCol="0">
            <a:spAutoFit/>
          </a:bodyPr>
          <a:lstStyle/>
          <a:p>
            <a:r>
              <a:rPr lang="en-US" sz="1350" dirty="0">
                <a:latin typeface="Chalkboard" panose="03050602040202020205" pitchFamily="66" charset="77"/>
              </a:rPr>
              <a:t>Locks message. Expects v1 of 12345</a:t>
            </a:r>
          </a:p>
        </p:txBody>
      </p:sp>
      <p:cxnSp>
        <p:nvCxnSpPr>
          <p:cNvPr id="39" name="Straight Arrow Connector 38">
            <a:extLst>
              <a:ext uri="{FF2B5EF4-FFF2-40B4-BE49-F238E27FC236}">
                <a16:creationId xmlns:a16="http://schemas.microsoft.com/office/drawing/2014/main" id="{AD3E0463-20BE-5042-B400-0FB6E42D668A}"/>
              </a:ext>
            </a:extLst>
          </p:cNvPr>
          <p:cNvCxnSpPr>
            <a:cxnSpLocks/>
            <a:endCxn id="26" idx="2"/>
          </p:cNvCxnSpPr>
          <p:nvPr/>
        </p:nvCxnSpPr>
        <p:spPr>
          <a:xfrm flipH="1" flipV="1">
            <a:off x="4848232" y="3171270"/>
            <a:ext cx="1811190" cy="679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AC1915ED-7866-FE44-B124-13B06A42E3E9}"/>
              </a:ext>
            </a:extLst>
          </p:cNvPr>
          <p:cNvSpPr txBox="1"/>
          <p:nvPr/>
        </p:nvSpPr>
        <p:spPr>
          <a:xfrm>
            <a:off x="4937760" y="3828676"/>
            <a:ext cx="1409211" cy="715581"/>
          </a:xfrm>
          <a:prstGeom prst="rect">
            <a:avLst/>
          </a:prstGeom>
          <a:noFill/>
        </p:spPr>
        <p:txBody>
          <a:bodyPr wrap="square" rtlCol="0">
            <a:spAutoFit/>
          </a:bodyPr>
          <a:lstStyle/>
          <a:p>
            <a:r>
              <a:rPr lang="en-US" sz="1350" dirty="0">
                <a:latin typeface="Chalkboard" panose="03050602040202020205" pitchFamily="66" charset="77"/>
              </a:rPr>
              <a:t>Locks message. Writes v2 of 12345</a:t>
            </a:r>
          </a:p>
        </p:txBody>
      </p:sp>
      <p:cxnSp>
        <p:nvCxnSpPr>
          <p:cNvPr id="42" name="Straight Arrow Connector 41">
            <a:extLst>
              <a:ext uri="{FF2B5EF4-FFF2-40B4-BE49-F238E27FC236}">
                <a16:creationId xmlns:a16="http://schemas.microsoft.com/office/drawing/2014/main" id="{7D234A7F-8078-F54D-B8A6-74DFD4A20B4E}"/>
              </a:ext>
            </a:extLst>
          </p:cNvPr>
          <p:cNvCxnSpPr>
            <a:cxnSpLocks/>
            <a:endCxn id="27" idx="2"/>
          </p:cNvCxnSpPr>
          <p:nvPr/>
        </p:nvCxnSpPr>
        <p:spPr>
          <a:xfrm flipH="1" flipV="1">
            <a:off x="5626533" y="3171427"/>
            <a:ext cx="1566786" cy="479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CA41AFC6-577C-FD4A-A442-DC8D1E7EA396}"/>
              </a:ext>
            </a:extLst>
          </p:cNvPr>
          <p:cNvSpPr txBox="1"/>
          <p:nvPr/>
        </p:nvSpPr>
        <p:spPr>
          <a:xfrm>
            <a:off x="6622934" y="3086565"/>
            <a:ext cx="1186288" cy="300082"/>
          </a:xfrm>
          <a:prstGeom prst="rect">
            <a:avLst/>
          </a:prstGeom>
          <a:noFill/>
        </p:spPr>
        <p:txBody>
          <a:bodyPr wrap="square" rtlCol="0">
            <a:spAutoFit/>
          </a:bodyPr>
          <a:lstStyle/>
          <a:p>
            <a:r>
              <a:rPr lang="en-US" sz="1350" dirty="0">
                <a:latin typeface="Chalkboard" panose="03050602040202020205" pitchFamily="66" charset="77"/>
              </a:rPr>
              <a:t>Read Past</a:t>
            </a:r>
          </a:p>
        </p:txBody>
      </p:sp>
      <p:sp>
        <p:nvSpPr>
          <p:cNvPr id="2" name="&quot;No&quot; Symbol 1">
            <a:extLst>
              <a:ext uri="{FF2B5EF4-FFF2-40B4-BE49-F238E27FC236}">
                <a16:creationId xmlns:a16="http://schemas.microsoft.com/office/drawing/2014/main" id="{559524C5-3134-784B-ADB5-3FE0294A79AB}"/>
              </a:ext>
            </a:extLst>
          </p:cNvPr>
          <p:cNvSpPr/>
          <p:nvPr/>
        </p:nvSpPr>
        <p:spPr>
          <a:xfrm>
            <a:off x="5330130" y="2703535"/>
            <a:ext cx="581572" cy="421607"/>
          </a:xfrm>
          <a:prstGeom prst="noSmoking">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a:extLst>
              <a:ext uri="{FF2B5EF4-FFF2-40B4-BE49-F238E27FC236}">
                <a16:creationId xmlns:a16="http://schemas.microsoft.com/office/drawing/2014/main" id="{950D29B6-E5E7-264B-BDC6-CBEBD4FB5A35}"/>
              </a:ext>
            </a:extLst>
          </p:cNvPr>
          <p:cNvSpPr txBox="1"/>
          <p:nvPr/>
        </p:nvSpPr>
        <p:spPr>
          <a:xfrm>
            <a:off x="832888" y="4890389"/>
            <a:ext cx="6976333" cy="1338828"/>
          </a:xfrm>
          <a:prstGeom prst="rect">
            <a:avLst/>
          </a:prstGeom>
          <a:noFill/>
        </p:spPr>
        <p:txBody>
          <a:bodyPr wrap="square" rtlCol="0">
            <a:spAutoFit/>
          </a:bodyPr>
          <a:lstStyle/>
          <a:p>
            <a:r>
              <a:rPr lang="en-US" sz="1350" dirty="0">
                <a:latin typeface="Chalkboard" panose="03050602040202020205" pitchFamily="66" charset="77"/>
              </a:rPr>
              <a:t>If later allows message to processed be out-of-order with a queue and competing consumers. A queue normally processes messages, and not events, so this only applied where we are using a queue.</a:t>
            </a:r>
          </a:p>
          <a:p>
            <a:endParaRPr lang="en-US" sz="1350" dirty="0">
              <a:latin typeface="Chalkboard" panose="03050602040202020205" pitchFamily="66" charset="77"/>
            </a:endParaRPr>
          </a:p>
          <a:p>
            <a:r>
              <a:rPr lang="en-US" sz="1350" dirty="0">
                <a:latin typeface="Chalkboard" panose="03050602040202020205" pitchFamily="66" charset="77"/>
              </a:rPr>
              <a:t>If a message must be ordered, such as a series of commands, we must use requeue with delay, or a sequencer to re-order.</a:t>
            </a:r>
          </a:p>
        </p:txBody>
      </p:sp>
      <p:sp>
        <p:nvSpPr>
          <p:cNvPr id="3" name="Google Shape;104;p25">
            <a:extLst>
              <a:ext uri="{FF2B5EF4-FFF2-40B4-BE49-F238E27FC236}">
                <a16:creationId xmlns:a16="http://schemas.microsoft.com/office/drawing/2014/main" id="{350BC3A9-01ED-DE31-25CF-BCD39779337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If Later, Queue</a:t>
            </a:r>
            <a:endParaRPr dirty="0">
              <a:latin typeface="Chalkboard" panose="03050602040202020205" pitchFamily="66" charset="77"/>
            </a:endParaRPr>
          </a:p>
        </p:txBody>
      </p:sp>
      <p:sp>
        <p:nvSpPr>
          <p:cNvPr id="6" name="Rounded Rectangle 5">
            <a:extLst>
              <a:ext uri="{FF2B5EF4-FFF2-40B4-BE49-F238E27FC236}">
                <a16:creationId xmlns:a16="http://schemas.microsoft.com/office/drawing/2014/main" id="{86DF3DBA-D5C8-D307-4466-AB81547BBCDA}"/>
              </a:ext>
            </a:extLst>
          </p:cNvPr>
          <p:cNvSpPr/>
          <p:nvPr/>
        </p:nvSpPr>
        <p:spPr>
          <a:xfrm>
            <a:off x="519500" y="274999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3B66B228-460F-3BC8-9A88-C426792E3227}"/>
              </a:ext>
            </a:extLst>
          </p:cNvPr>
          <p:cNvSpPr txBox="1"/>
          <p:nvPr/>
        </p:nvSpPr>
        <p:spPr>
          <a:xfrm>
            <a:off x="768511" y="2840095"/>
            <a:ext cx="881743" cy="300082"/>
          </a:xfrm>
          <a:prstGeom prst="rect">
            <a:avLst/>
          </a:prstGeom>
          <a:noFill/>
        </p:spPr>
        <p:txBody>
          <a:bodyPr wrap="square" rtlCol="0">
            <a:spAutoFit/>
          </a:bodyPr>
          <a:lstStyle/>
          <a:p>
            <a:r>
              <a:rPr lang="en-GB" sz="1350" dirty="0"/>
              <a:t>:producer</a:t>
            </a:r>
          </a:p>
        </p:txBody>
      </p:sp>
      <p:sp>
        <p:nvSpPr>
          <p:cNvPr id="11" name="Rounded Rectangle 10">
            <a:extLst>
              <a:ext uri="{FF2B5EF4-FFF2-40B4-BE49-F238E27FC236}">
                <a16:creationId xmlns:a16="http://schemas.microsoft.com/office/drawing/2014/main" id="{3FD924FF-FB21-8225-5D3F-F00ABF594FF4}"/>
              </a:ext>
            </a:extLst>
          </p:cNvPr>
          <p:cNvSpPr/>
          <p:nvPr/>
        </p:nvSpPr>
        <p:spPr>
          <a:xfrm>
            <a:off x="6840233" y="217421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3741D53A-6911-5589-7FD1-C03B61A4C27E}"/>
              </a:ext>
            </a:extLst>
          </p:cNvPr>
          <p:cNvSpPr txBox="1"/>
          <p:nvPr/>
        </p:nvSpPr>
        <p:spPr>
          <a:xfrm>
            <a:off x="7160443" y="2264315"/>
            <a:ext cx="995516" cy="300082"/>
          </a:xfrm>
          <a:prstGeom prst="rect">
            <a:avLst/>
          </a:prstGeom>
          <a:noFill/>
        </p:spPr>
        <p:txBody>
          <a:bodyPr wrap="square" rtlCol="0">
            <a:spAutoFit/>
          </a:bodyPr>
          <a:lstStyle/>
          <a:p>
            <a:r>
              <a:rPr lang="en-GB" sz="1350" dirty="0"/>
              <a:t>:consumer</a:t>
            </a:r>
          </a:p>
        </p:txBody>
      </p:sp>
      <p:sp>
        <p:nvSpPr>
          <p:cNvPr id="13" name="Rounded Rectangle 12">
            <a:extLst>
              <a:ext uri="{FF2B5EF4-FFF2-40B4-BE49-F238E27FC236}">
                <a16:creationId xmlns:a16="http://schemas.microsoft.com/office/drawing/2014/main" id="{97E8D299-8F5C-FA87-2627-EA080D732F9C}"/>
              </a:ext>
            </a:extLst>
          </p:cNvPr>
          <p:cNvSpPr/>
          <p:nvPr/>
        </p:nvSpPr>
        <p:spPr>
          <a:xfrm>
            <a:off x="6840233" y="3895820"/>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 name="TextBox 13">
            <a:extLst>
              <a:ext uri="{FF2B5EF4-FFF2-40B4-BE49-F238E27FC236}">
                <a16:creationId xmlns:a16="http://schemas.microsoft.com/office/drawing/2014/main" id="{7228F1FD-FAA0-E80A-810F-94CE5974F308}"/>
              </a:ext>
            </a:extLst>
          </p:cNvPr>
          <p:cNvSpPr txBox="1"/>
          <p:nvPr/>
        </p:nvSpPr>
        <p:spPr>
          <a:xfrm>
            <a:off x="7160443" y="3985920"/>
            <a:ext cx="995516" cy="300082"/>
          </a:xfrm>
          <a:prstGeom prst="rect">
            <a:avLst/>
          </a:prstGeom>
          <a:noFill/>
        </p:spPr>
        <p:txBody>
          <a:bodyPr wrap="square" rtlCol="0">
            <a:spAutoFit/>
          </a:bodyPr>
          <a:lstStyle/>
          <a:p>
            <a:r>
              <a:rPr lang="en-GB" sz="1350" dirty="0"/>
              <a:t>:consumer</a:t>
            </a:r>
          </a:p>
        </p:txBody>
      </p:sp>
    </p:spTree>
    <p:extLst>
      <p:ext uri="{BB962C8B-B14F-4D97-AF65-F5344CB8AC3E}">
        <p14:creationId xmlns:p14="http://schemas.microsoft.com/office/powerpoint/2010/main" val="408265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1" grpId="0"/>
      <p:bldP spid="45" grpId="0"/>
      <p:bldP spid="2" grpId="0" animBg="1"/>
      <p:bldP spid="3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28650" y="451381"/>
            <a:ext cx="7884414" cy="4066540"/>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5700" kern="1200" dirty="0">
                <a:solidFill>
                  <a:schemeClr val="tx1"/>
                </a:solidFill>
                <a:latin typeface="Chalkboard" panose="03050602040202020205" pitchFamily="66" charset="77"/>
                <a:ea typeface="+mj-ea"/>
                <a:cs typeface="+mj-cs"/>
              </a:rPr>
              <a:t>Day Two</a:t>
            </a:r>
          </a:p>
        </p:txBody>
      </p:sp>
      <p:sp>
        <p:nvSpPr>
          <p:cNvPr id="2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5</a:t>
            </a:fld>
            <a:endParaRPr lang="en-US"/>
          </a:p>
        </p:txBody>
      </p:sp>
    </p:spTree>
    <p:extLst>
      <p:ext uri="{BB962C8B-B14F-4D97-AF65-F5344CB8AC3E}">
        <p14:creationId xmlns:p14="http://schemas.microsoft.com/office/powerpoint/2010/main" val="13581244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Public and Private Providers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50</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993556" y="339064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313766" y="3480745"/>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350347" y="338661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584118" y="346516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444520" y="3615210"/>
            <a:ext cx="1905827" cy="403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2962125" y="3391537"/>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2836533" y="3035084"/>
            <a:ext cx="1089933" cy="253916"/>
          </a:xfrm>
          <a:prstGeom prst="rect">
            <a:avLst/>
          </a:prstGeom>
          <a:noFill/>
        </p:spPr>
        <p:txBody>
          <a:bodyPr wrap="square" rtlCol="0">
            <a:spAutoFit/>
          </a:bodyPr>
          <a:lstStyle/>
          <a:p>
            <a:r>
              <a:rPr lang="en-GB" sz="1050" dirty="0"/>
              <a:t>1.3 summary()</a:t>
            </a:r>
          </a:p>
        </p:txBody>
      </p:sp>
      <p:sp>
        <p:nvSpPr>
          <p:cNvPr id="22" name="TextBox 21">
            <a:extLst>
              <a:ext uri="{FF2B5EF4-FFF2-40B4-BE49-F238E27FC236}">
                <a16:creationId xmlns:a16="http://schemas.microsoft.com/office/drawing/2014/main" id="{FB36D172-C9D5-805A-970D-0BC511783049}"/>
              </a:ext>
            </a:extLst>
          </p:cNvPr>
          <p:cNvSpPr txBox="1"/>
          <p:nvPr/>
        </p:nvSpPr>
        <p:spPr>
          <a:xfrm>
            <a:off x="4924160" y="4942384"/>
            <a:ext cx="3287618"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public</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provider communicates with collaborators in other domains via</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summary event</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of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domain events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from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private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providers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5" name="Straight Arrow Connector 24">
            <a:extLst>
              <a:ext uri="{FF2B5EF4-FFF2-40B4-BE49-F238E27FC236}">
                <a16:creationId xmlns:a16="http://schemas.microsoft.com/office/drawing/2014/main" id="{EE052254-0FB9-3716-386E-A46B26A25466}"/>
              </a:ext>
            </a:extLst>
          </p:cNvPr>
          <p:cNvCxnSpPr>
            <a:cxnSpLocks/>
            <a:stCxn id="22" idx="0"/>
          </p:cNvCxnSpPr>
          <p:nvPr/>
        </p:nvCxnSpPr>
        <p:spPr>
          <a:xfrm flipH="1" flipV="1">
            <a:off x="5602557" y="3850678"/>
            <a:ext cx="965412" cy="10917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ECEAD92-76D5-E599-628D-15F04DD472FA}"/>
              </a:ext>
            </a:extLst>
          </p:cNvPr>
          <p:cNvCxnSpPr>
            <a:cxnSpLocks/>
            <a:stCxn id="7" idx="2"/>
            <a:endCxn id="21" idx="0"/>
          </p:cNvCxnSpPr>
          <p:nvPr/>
        </p:nvCxnSpPr>
        <p:spPr>
          <a:xfrm flipH="1">
            <a:off x="3381500" y="1626686"/>
            <a:ext cx="2176724" cy="14083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00E09CF-5532-B221-2CB9-A9D610F85736}"/>
              </a:ext>
            </a:extLst>
          </p:cNvPr>
          <p:cNvSpPr txBox="1"/>
          <p:nvPr/>
        </p:nvSpPr>
        <p:spPr>
          <a:xfrm>
            <a:off x="4409925" y="703356"/>
            <a:ext cx="2296598"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contains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metadata describing the cause(s)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any changes. </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26" name="Rounded Rectangle 25">
            <a:extLst>
              <a:ext uri="{FF2B5EF4-FFF2-40B4-BE49-F238E27FC236}">
                <a16:creationId xmlns:a16="http://schemas.microsoft.com/office/drawing/2014/main" id="{D4030EF3-7448-B201-FDB5-82CB82D03AF9}"/>
              </a:ext>
            </a:extLst>
          </p:cNvPr>
          <p:cNvSpPr/>
          <p:nvPr/>
        </p:nvSpPr>
        <p:spPr>
          <a:xfrm>
            <a:off x="7296875" y="350770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Connector 26">
            <a:extLst>
              <a:ext uri="{FF2B5EF4-FFF2-40B4-BE49-F238E27FC236}">
                <a16:creationId xmlns:a16="http://schemas.microsoft.com/office/drawing/2014/main" id="{3BF0520A-C241-2562-A3D0-173541485F64}"/>
              </a:ext>
            </a:extLst>
          </p:cNvPr>
          <p:cNvCxnSpPr>
            <a:cxnSpLocks/>
          </p:cNvCxnSpPr>
          <p:nvPr/>
        </p:nvCxnSpPr>
        <p:spPr>
          <a:xfrm>
            <a:off x="5755452" y="3720019"/>
            <a:ext cx="1566763" cy="1613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B91AEE0-0A8C-CA21-3BD9-F73AD67EF373}"/>
              </a:ext>
            </a:extLst>
          </p:cNvPr>
          <p:cNvCxnSpPr>
            <a:cxnSpLocks/>
          </p:cNvCxnSpPr>
          <p:nvPr/>
        </p:nvCxnSpPr>
        <p:spPr>
          <a:xfrm flipH="1">
            <a:off x="6223425" y="3870213"/>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EDAFE58-3F34-1830-571B-26C846EFE8E5}"/>
              </a:ext>
            </a:extLst>
          </p:cNvPr>
          <p:cNvSpPr txBox="1"/>
          <p:nvPr/>
        </p:nvSpPr>
        <p:spPr>
          <a:xfrm>
            <a:off x="6161556" y="3916933"/>
            <a:ext cx="1089933" cy="253916"/>
          </a:xfrm>
          <a:prstGeom prst="rect">
            <a:avLst/>
          </a:prstGeom>
          <a:noFill/>
        </p:spPr>
        <p:txBody>
          <a:bodyPr wrap="square" rtlCol="0">
            <a:spAutoFit/>
          </a:bodyPr>
          <a:lstStyle/>
          <a:p>
            <a:r>
              <a:rPr lang="en-GB" sz="1050" dirty="0"/>
              <a:t>1.1 event()</a:t>
            </a:r>
          </a:p>
        </p:txBody>
      </p:sp>
      <p:sp>
        <p:nvSpPr>
          <p:cNvPr id="38" name="TextBox 37">
            <a:extLst>
              <a:ext uri="{FF2B5EF4-FFF2-40B4-BE49-F238E27FC236}">
                <a16:creationId xmlns:a16="http://schemas.microsoft.com/office/drawing/2014/main" id="{3B01B728-C3D3-AA24-09AB-251F1C168288}"/>
              </a:ext>
            </a:extLst>
          </p:cNvPr>
          <p:cNvSpPr txBox="1"/>
          <p:nvPr/>
        </p:nvSpPr>
        <p:spPr>
          <a:xfrm>
            <a:off x="7541190" y="3570131"/>
            <a:ext cx="881743" cy="300082"/>
          </a:xfrm>
          <a:prstGeom prst="rect">
            <a:avLst/>
          </a:prstGeom>
          <a:noFill/>
        </p:spPr>
        <p:txBody>
          <a:bodyPr wrap="square" rtlCol="0">
            <a:spAutoFit/>
          </a:bodyPr>
          <a:lstStyle/>
          <a:p>
            <a:r>
              <a:rPr lang="en-GB" sz="1350" dirty="0"/>
              <a:t>:provider</a:t>
            </a:r>
          </a:p>
        </p:txBody>
      </p:sp>
      <p:sp>
        <p:nvSpPr>
          <p:cNvPr id="39" name="Rounded Rectangle 38">
            <a:extLst>
              <a:ext uri="{FF2B5EF4-FFF2-40B4-BE49-F238E27FC236}">
                <a16:creationId xmlns:a16="http://schemas.microsoft.com/office/drawing/2014/main" id="{A2DDB26C-3097-5D50-B3CC-DE9D0F75DCBA}"/>
              </a:ext>
            </a:extLst>
          </p:cNvPr>
          <p:cNvSpPr/>
          <p:nvPr/>
        </p:nvSpPr>
        <p:spPr>
          <a:xfrm>
            <a:off x="7296875" y="2821756"/>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0" name="Straight Arrow Connector 39">
            <a:extLst>
              <a:ext uri="{FF2B5EF4-FFF2-40B4-BE49-F238E27FC236}">
                <a16:creationId xmlns:a16="http://schemas.microsoft.com/office/drawing/2014/main" id="{4E4C4B55-3A07-031D-B89A-4CF7220653F2}"/>
              </a:ext>
            </a:extLst>
          </p:cNvPr>
          <p:cNvCxnSpPr>
            <a:cxnSpLocks/>
          </p:cNvCxnSpPr>
          <p:nvPr/>
        </p:nvCxnSpPr>
        <p:spPr>
          <a:xfrm flipH="1">
            <a:off x="6161556" y="3035084"/>
            <a:ext cx="661576" cy="1491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E96EE84-B6FE-3F67-D712-64027EEFC481}"/>
              </a:ext>
            </a:extLst>
          </p:cNvPr>
          <p:cNvSpPr txBox="1"/>
          <p:nvPr/>
        </p:nvSpPr>
        <p:spPr>
          <a:xfrm rot="20812583">
            <a:off x="6031967" y="2740377"/>
            <a:ext cx="1089933" cy="253916"/>
          </a:xfrm>
          <a:prstGeom prst="rect">
            <a:avLst/>
          </a:prstGeom>
          <a:noFill/>
        </p:spPr>
        <p:txBody>
          <a:bodyPr wrap="square" rtlCol="0">
            <a:spAutoFit/>
          </a:bodyPr>
          <a:lstStyle/>
          <a:p>
            <a:r>
              <a:rPr lang="en-GB" sz="1050" dirty="0"/>
              <a:t>1.1 event()</a:t>
            </a:r>
          </a:p>
        </p:txBody>
      </p:sp>
      <p:sp>
        <p:nvSpPr>
          <p:cNvPr id="42" name="TextBox 41">
            <a:extLst>
              <a:ext uri="{FF2B5EF4-FFF2-40B4-BE49-F238E27FC236}">
                <a16:creationId xmlns:a16="http://schemas.microsoft.com/office/drawing/2014/main" id="{A9F42F2A-E575-7B6C-D0DA-ECF3F1C45821}"/>
              </a:ext>
            </a:extLst>
          </p:cNvPr>
          <p:cNvSpPr txBox="1"/>
          <p:nvPr/>
        </p:nvSpPr>
        <p:spPr>
          <a:xfrm>
            <a:off x="7541190" y="2884178"/>
            <a:ext cx="881743" cy="300082"/>
          </a:xfrm>
          <a:prstGeom prst="rect">
            <a:avLst/>
          </a:prstGeom>
          <a:noFill/>
        </p:spPr>
        <p:txBody>
          <a:bodyPr wrap="square" rtlCol="0">
            <a:spAutoFit/>
          </a:bodyPr>
          <a:lstStyle/>
          <a:p>
            <a:r>
              <a:rPr lang="en-GB" sz="1350" dirty="0"/>
              <a:t>:provider</a:t>
            </a:r>
          </a:p>
        </p:txBody>
      </p:sp>
      <p:cxnSp>
        <p:nvCxnSpPr>
          <p:cNvPr id="43" name="Straight Connector 42">
            <a:extLst>
              <a:ext uri="{FF2B5EF4-FFF2-40B4-BE49-F238E27FC236}">
                <a16:creationId xmlns:a16="http://schemas.microsoft.com/office/drawing/2014/main" id="{DD0386CE-1CCF-060E-29FF-B5B5D037B119}"/>
              </a:ext>
            </a:extLst>
          </p:cNvPr>
          <p:cNvCxnSpPr>
            <a:cxnSpLocks/>
          </p:cNvCxnSpPr>
          <p:nvPr/>
        </p:nvCxnSpPr>
        <p:spPr>
          <a:xfrm flipV="1">
            <a:off x="5730112" y="3116666"/>
            <a:ext cx="1521377" cy="34739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1197123"/>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EE2452A-8015-B1EE-E983-73F815FC128E}"/>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CC26C17D-C2A1-C8E8-2A18-EC1D4CD5FF9E}"/>
              </a:ext>
            </a:extLst>
          </p:cNvPr>
          <p:cNvSpPr>
            <a:spLocks noGrp="1"/>
          </p:cNvSpPr>
          <p:nvPr>
            <p:ph type="title"/>
          </p:nvPr>
        </p:nvSpPr>
        <p:spPr>
          <a:xfrm>
            <a:off x="628650" y="451381"/>
            <a:ext cx="7884414" cy="4066540"/>
          </a:xfrm>
        </p:spPr>
        <p:txBody>
          <a:bodyPr vert="horz" lIns="91440" tIns="45720" rIns="91440" bIns="45720" rtlCol="0" anchor="b">
            <a:normAutofit/>
          </a:bodyPr>
          <a:lstStyle/>
          <a:p>
            <a:pPr defTabSz="914400">
              <a:lnSpc>
                <a:spcPct val="90000"/>
              </a:lnSpc>
            </a:pPr>
            <a:r>
              <a:rPr lang="en-US" sz="5700" kern="1200" dirty="0">
                <a:solidFill>
                  <a:schemeClr val="tx1"/>
                </a:solidFill>
                <a:latin typeface="Chalkboard" panose="03050602040202020205" pitchFamily="66" charset="77"/>
              </a:rPr>
              <a:t>Flow</a:t>
            </a:r>
          </a:p>
        </p:txBody>
      </p:sp>
      <p:sp>
        <p:nvSpPr>
          <p:cNvPr id="4" name="Text Placeholder 3">
            <a:extLst>
              <a:ext uri="{FF2B5EF4-FFF2-40B4-BE49-F238E27FC236}">
                <a16:creationId xmlns:a16="http://schemas.microsoft.com/office/drawing/2014/main" id="{ACE417BB-EC40-7489-B311-90E46D06DABF}"/>
              </a:ext>
            </a:extLst>
          </p:cNvPr>
          <p:cNvSpPr>
            <a:spLocks noGrp="1"/>
          </p:cNvSpPr>
          <p:nvPr>
            <p:ph type="body" idx="1"/>
          </p:nvPr>
        </p:nvSpPr>
        <p:spPr>
          <a:xfrm>
            <a:off x="628649" y="4983276"/>
            <a:ext cx="7884414" cy="1126680"/>
          </a:xfrm>
        </p:spPr>
        <p:txBody>
          <a:bodyPr vert="horz" lIns="91440" tIns="45720" rIns="91440" bIns="45720" rtlCol="0">
            <a:normAutofit/>
          </a:bodyPr>
          <a:lstStyle/>
          <a:p>
            <a:pPr defTabSz="914400">
              <a:lnSpc>
                <a:spcPct val="90000"/>
              </a:lnSpc>
              <a:spcBef>
                <a:spcPts val="1000"/>
              </a:spcBef>
            </a:pPr>
            <a:endParaRPr lang="en-US" sz="2400" kern="1200">
              <a:solidFill>
                <a:schemeClr val="tx1"/>
              </a:solidFill>
              <a:latin typeface="+mn-lt"/>
              <a:ea typeface="+mn-ea"/>
              <a:cs typeface="+mn-cs"/>
            </a:endParaRPr>
          </a:p>
        </p:txBody>
      </p:sp>
      <p:sp>
        <p:nvSpPr>
          <p:cNvPr id="2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69CF43F-D065-8A99-8A67-FE07EBCC70BE}"/>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51</a:t>
            </a:fld>
            <a:endParaRPr lang="en-US"/>
          </a:p>
        </p:txBody>
      </p:sp>
    </p:spTree>
    <p:extLst>
      <p:ext uri="{BB962C8B-B14F-4D97-AF65-F5344CB8AC3E}">
        <p14:creationId xmlns:p14="http://schemas.microsoft.com/office/powerpoint/2010/main" val="23948993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D24BFD5-D814-402B-B6C4-EEF6AE14B0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Paper Workflows</a:t>
            </a:r>
          </a:p>
        </p:txBody>
      </p:sp>
      <p:sp>
        <p:nvSpPr>
          <p:cNvPr id="13" name="Rectangle 12">
            <a:extLst>
              <a:ext uri="{FF2B5EF4-FFF2-40B4-BE49-F238E27FC236}">
                <a16:creationId xmlns:a16="http://schemas.microsoft.com/office/drawing/2014/main" id="{36FED7E8-9A97-475F-9FA4-113410D443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70;p14">
            <a:extLst>
              <a:ext uri="{FF2B5EF4-FFF2-40B4-BE49-F238E27FC236}">
                <a16:creationId xmlns:a16="http://schemas.microsoft.com/office/drawing/2014/main" id="{3C28049A-0B45-C146-B441-4ECF45B5FDA0}"/>
              </a:ext>
            </a:extLst>
          </p:cNvPr>
          <p:cNvSpPr txBox="1">
            <a:spLocks/>
          </p:cNvSpPr>
          <p:nvPr/>
        </p:nvSpPr>
        <p:spPr>
          <a:xfrm>
            <a:off x="5946085" y="1232452"/>
            <a:ext cx="2400300" cy="3850919"/>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Bef>
                <a:spcPts val="1000"/>
              </a:spcBef>
            </a:pPr>
            <a:r>
              <a:rPr lang="en-US" sz="2400" kern="1200" dirty="0">
                <a:solidFill>
                  <a:srgbClr val="FFFFFF"/>
                </a:solidFill>
                <a:latin typeface="Chalkboard" panose="03050602040202020205" pitchFamily="66" charset="77"/>
                <a:ea typeface="+mn-ea"/>
                <a:cs typeface="+mn-cs"/>
              </a:rPr>
              <a:t>“My life looked good on paper - where, in fact, almost all of it was being lived.”  - Martin Amis</a:t>
            </a:r>
          </a:p>
        </p:txBody>
      </p:sp>
      <p:sp>
        <p:nvSpPr>
          <p:cNvPr id="15" name="sketch line">
            <a:extLst>
              <a:ext uri="{FF2B5EF4-FFF2-40B4-BE49-F238E27FC236}">
                <a16:creationId xmlns:a16="http://schemas.microsoft.com/office/drawing/2014/main" id="{2A39B854-4B6C-4F7F-A602-6F97770CE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52</a:t>
            </a:fld>
            <a:endParaRPr lang="en-US"/>
          </a:p>
        </p:txBody>
      </p:sp>
    </p:spTree>
    <p:extLst>
      <p:ext uri="{BB962C8B-B14F-4D97-AF65-F5344CB8AC3E}">
        <p14:creationId xmlns:p14="http://schemas.microsoft.com/office/powerpoint/2010/main" val="8359032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53</a:t>
            </a:fld>
            <a:endParaRPr lang="en-US"/>
          </a:p>
        </p:txBody>
      </p:sp>
      <p:pic>
        <p:nvPicPr>
          <p:cNvPr id="3" name="Picture 2" descr="See the source image">
            <a:extLst>
              <a:ext uri="{FF2B5EF4-FFF2-40B4-BE49-F238E27FC236}">
                <a16:creationId xmlns:a16="http://schemas.microsoft.com/office/drawing/2014/main" id="{7D54FB69-A601-FB4E-A007-62A6E8979465}"/>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509896" y="1479196"/>
            <a:ext cx="257175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See the source image">
            <a:extLst>
              <a:ext uri="{FF2B5EF4-FFF2-40B4-BE49-F238E27FC236}">
                <a16:creationId xmlns:a16="http://schemas.microsoft.com/office/drawing/2014/main" id="{7FDF82A4-2EF6-F849-87F8-7BE5428B94C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996755" y="1365353"/>
            <a:ext cx="2819873" cy="26855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36AE37D-FC25-394E-B6C6-93E87FF9547C}"/>
              </a:ext>
            </a:extLst>
          </p:cNvPr>
          <p:cNvSpPr txBox="1"/>
          <p:nvPr/>
        </p:nvSpPr>
        <p:spPr>
          <a:xfrm>
            <a:off x="1167967" y="4348343"/>
            <a:ext cx="2997633" cy="369332"/>
          </a:xfrm>
          <a:prstGeom prst="rect">
            <a:avLst/>
          </a:prstGeom>
          <a:noFill/>
        </p:spPr>
        <p:txBody>
          <a:bodyPr wrap="square" rtlCol="0">
            <a:spAutoFit/>
          </a:bodyPr>
          <a:lstStyle/>
          <a:p>
            <a:r>
              <a:rPr lang="en-US" dirty="0">
                <a:latin typeface="Chalkboard" panose="03050602040202020205" pitchFamily="66" charset="77"/>
              </a:rPr>
              <a:t>Messaging/Discrete Event</a:t>
            </a:r>
          </a:p>
        </p:txBody>
      </p:sp>
      <p:sp>
        <p:nvSpPr>
          <p:cNvPr id="6" name="TextBox 5">
            <a:extLst>
              <a:ext uri="{FF2B5EF4-FFF2-40B4-BE49-F238E27FC236}">
                <a16:creationId xmlns:a16="http://schemas.microsoft.com/office/drawing/2014/main" id="{246E62F0-B6E0-754A-B1DA-C607522FA24B}"/>
              </a:ext>
            </a:extLst>
          </p:cNvPr>
          <p:cNvSpPr txBox="1"/>
          <p:nvPr/>
        </p:nvSpPr>
        <p:spPr>
          <a:xfrm>
            <a:off x="5452711" y="4348343"/>
            <a:ext cx="3080018" cy="369332"/>
          </a:xfrm>
          <a:prstGeom prst="rect">
            <a:avLst/>
          </a:prstGeom>
          <a:noFill/>
        </p:spPr>
        <p:txBody>
          <a:bodyPr wrap="square" rtlCol="0">
            <a:spAutoFit/>
          </a:bodyPr>
          <a:lstStyle/>
          <a:p>
            <a:r>
              <a:rPr lang="en-US" dirty="0">
                <a:latin typeface="Chalkboard" panose="03050602040202020205" pitchFamily="66" charset="77"/>
              </a:rPr>
              <a:t>Series Event (Document)</a:t>
            </a:r>
          </a:p>
        </p:txBody>
      </p:sp>
      <p:sp>
        <p:nvSpPr>
          <p:cNvPr id="7" name="TextBox 6">
            <a:extLst>
              <a:ext uri="{FF2B5EF4-FFF2-40B4-BE49-F238E27FC236}">
                <a16:creationId xmlns:a16="http://schemas.microsoft.com/office/drawing/2014/main" id="{D21FD73E-4DBF-804B-9EBE-2B95DF79D958}"/>
              </a:ext>
            </a:extLst>
          </p:cNvPr>
          <p:cNvSpPr txBox="1"/>
          <p:nvPr/>
        </p:nvSpPr>
        <p:spPr>
          <a:xfrm>
            <a:off x="972368" y="4866374"/>
            <a:ext cx="3568919" cy="369332"/>
          </a:xfrm>
          <a:prstGeom prst="rect">
            <a:avLst/>
          </a:prstGeom>
          <a:noFill/>
        </p:spPr>
        <p:txBody>
          <a:bodyPr wrap="square" rtlCol="0">
            <a:spAutoFit/>
          </a:bodyPr>
          <a:lstStyle/>
          <a:p>
            <a:pPr algn="ctr"/>
            <a:r>
              <a:rPr lang="en-US" dirty="0">
                <a:latin typeface="Chalkboard" panose="03050602040202020205" pitchFamily="66" charset="77"/>
              </a:rPr>
              <a:t>Discrete, Immediately Actioned</a:t>
            </a:r>
          </a:p>
        </p:txBody>
      </p:sp>
      <p:sp>
        <p:nvSpPr>
          <p:cNvPr id="8" name="TextBox 7">
            <a:extLst>
              <a:ext uri="{FF2B5EF4-FFF2-40B4-BE49-F238E27FC236}">
                <a16:creationId xmlns:a16="http://schemas.microsoft.com/office/drawing/2014/main" id="{A7D1BEA3-7906-324A-93B2-8BEBE2207CED}"/>
              </a:ext>
            </a:extLst>
          </p:cNvPr>
          <p:cNvSpPr txBox="1"/>
          <p:nvPr/>
        </p:nvSpPr>
        <p:spPr>
          <a:xfrm>
            <a:off x="4996756" y="4877376"/>
            <a:ext cx="3568919" cy="369332"/>
          </a:xfrm>
          <a:prstGeom prst="rect">
            <a:avLst/>
          </a:prstGeom>
          <a:noFill/>
        </p:spPr>
        <p:txBody>
          <a:bodyPr wrap="square" rtlCol="0">
            <a:spAutoFit/>
          </a:bodyPr>
          <a:lstStyle/>
          <a:p>
            <a:pPr algn="ctr"/>
            <a:r>
              <a:rPr lang="en-US" dirty="0">
                <a:latin typeface="Chalkboard" panose="03050602040202020205" pitchFamily="66" charset="77"/>
              </a:rPr>
              <a:t>Series, Supports Action</a:t>
            </a:r>
          </a:p>
        </p:txBody>
      </p:sp>
      <p:sp>
        <p:nvSpPr>
          <p:cNvPr id="9" name="TextBox 8">
            <a:extLst>
              <a:ext uri="{FF2B5EF4-FFF2-40B4-BE49-F238E27FC236}">
                <a16:creationId xmlns:a16="http://schemas.microsoft.com/office/drawing/2014/main" id="{520533A5-624C-AC3A-D521-6845DB8D7B3D}"/>
              </a:ext>
            </a:extLst>
          </p:cNvPr>
          <p:cNvSpPr txBox="1"/>
          <p:nvPr/>
        </p:nvSpPr>
        <p:spPr>
          <a:xfrm>
            <a:off x="972368" y="5322850"/>
            <a:ext cx="3568919" cy="369332"/>
          </a:xfrm>
          <a:prstGeom prst="rect">
            <a:avLst/>
          </a:prstGeom>
          <a:noFill/>
        </p:spPr>
        <p:txBody>
          <a:bodyPr wrap="square" rtlCol="0">
            <a:spAutoFit/>
          </a:bodyPr>
          <a:lstStyle/>
          <a:p>
            <a:pPr algn="ctr"/>
            <a:r>
              <a:rPr lang="en-US" dirty="0">
                <a:latin typeface="Chalkboard" panose="03050602040202020205" pitchFamily="66" charset="77"/>
              </a:rPr>
              <a:t>Skinny</a:t>
            </a:r>
          </a:p>
        </p:txBody>
      </p:sp>
      <p:sp>
        <p:nvSpPr>
          <p:cNvPr id="10" name="TextBox 9">
            <a:extLst>
              <a:ext uri="{FF2B5EF4-FFF2-40B4-BE49-F238E27FC236}">
                <a16:creationId xmlns:a16="http://schemas.microsoft.com/office/drawing/2014/main" id="{8E42D7FE-DDB4-F2EE-52F3-2640F6A825D6}"/>
              </a:ext>
            </a:extLst>
          </p:cNvPr>
          <p:cNvSpPr txBox="1"/>
          <p:nvPr/>
        </p:nvSpPr>
        <p:spPr>
          <a:xfrm>
            <a:off x="4996755" y="5432197"/>
            <a:ext cx="3568919" cy="369332"/>
          </a:xfrm>
          <a:prstGeom prst="rect">
            <a:avLst/>
          </a:prstGeom>
          <a:noFill/>
        </p:spPr>
        <p:txBody>
          <a:bodyPr wrap="square" rtlCol="0">
            <a:spAutoFit/>
          </a:bodyPr>
          <a:lstStyle/>
          <a:p>
            <a:pPr algn="ctr"/>
            <a:r>
              <a:rPr lang="en-US" dirty="0">
                <a:latin typeface="Chalkboard" panose="03050602040202020205" pitchFamily="66" charset="77"/>
              </a:rPr>
              <a:t>Fat</a:t>
            </a:r>
          </a:p>
        </p:txBody>
      </p:sp>
    </p:spTree>
    <p:extLst>
      <p:ext uri="{BB962C8B-B14F-4D97-AF65-F5344CB8AC3E}">
        <p14:creationId xmlns:p14="http://schemas.microsoft.com/office/powerpoint/2010/main" val="41317273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54</a:t>
            </a:fld>
            <a:endParaRPr lang="en-US"/>
          </a:p>
        </p:txBody>
      </p:sp>
      <p:pic>
        <p:nvPicPr>
          <p:cNvPr id="4" name="Picture 4" descr="See the source image">
            <a:extLst>
              <a:ext uri="{FF2B5EF4-FFF2-40B4-BE49-F238E27FC236}">
                <a16:creationId xmlns:a16="http://schemas.microsoft.com/office/drawing/2014/main" id="{DE813034-5A02-4444-88CF-C0830A9D283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74693" y="2277671"/>
            <a:ext cx="4097307" cy="27248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See the source image">
            <a:extLst>
              <a:ext uri="{FF2B5EF4-FFF2-40B4-BE49-F238E27FC236}">
                <a16:creationId xmlns:a16="http://schemas.microsoft.com/office/drawing/2014/main" id="{1BBEE350-B2B5-1E41-8091-7C5EE611E56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71924" y="2277671"/>
            <a:ext cx="3772814" cy="2724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807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D8CF73DF-C1E6-6943-869B-60B22606F39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574180" y="1228958"/>
            <a:ext cx="5555166" cy="41663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6459FC7-7508-A342-BF12-E7AA74920EC8}"/>
              </a:ext>
            </a:extLst>
          </p:cNvPr>
          <p:cNvSpPr>
            <a:spLocks noGrp="1"/>
          </p:cNvSpPr>
          <p:nvPr>
            <p:ph type="sldNum" sz="quarter" idx="12"/>
          </p:nvPr>
        </p:nvSpPr>
        <p:spPr/>
        <p:txBody>
          <a:bodyPr/>
          <a:lstStyle/>
          <a:p>
            <a:fld id="{B9A0A49B-320C-1A4F-B83C-2E5340668522}" type="slidenum">
              <a:rPr lang="en-US" smtClean="0"/>
              <a:t>55</a:t>
            </a:fld>
            <a:endParaRPr lang="en-US"/>
          </a:p>
        </p:txBody>
      </p:sp>
    </p:spTree>
    <p:extLst>
      <p:ext uri="{BB962C8B-B14F-4D97-AF65-F5344CB8AC3E}">
        <p14:creationId xmlns:p14="http://schemas.microsoft.com/office/powerpoint/2010/main" val="12399968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939EAD32-9EDD-AB4D-BD37-3B38764CF63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17826" y="857250"/>
            <a:ext cx="330835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845E6AD-7E9C-3843-B238-1581AA7332A4}"/>
              </a:ext>
            </a:extLst>
          </p:cNvPr>
          <p:cNvSpPr>
            <a:spLocks noGrp="1"/>
          </p:cNvSpPr>
          <p:nvPr>
            <p:ph type="sldNum" sz="quarter" idx="12"/>
          </p:nvPr>
        </p:nvSpPr>
        <p:spPr/>
        <p:txBody>
          <a:bodyPr/>
          <a:lstStyle/>
          <a:p>
            <a:fld id="{B9A0A49B-320C-1A4F-B83C-2E5340668522}" type="slidenum">
              <a:rPr lang="en-US" smtClean="0"/>
              <a:t>56</a:t>
            </a:fld>
            <a:endParaRPr lang="en-US"/>
          </a:p>
        </p:txBody>
      </p:sp>
    </p:spTree>
    <p:extLst>
      <p:ext uri="{BB962C8B-B14F-4D97-AF65-F5344CB8AC3E}">
        <p14:creationId xmlns:p14="http://schemas.microsoft.com/office/powerpoint/2010/main" val="14038288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D9AD116F-A90E-374B-9733-9A1BEB2C0A9C}"/>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250331" y="1235211"/>
            <a:ext cx="4387580" cy="438758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A9F7698-FCB9-1A48-9FB8-2BACFE0BA547}"/>
              </a:ext>
            </a:extLst>
          </p:cNvPr>
          <p:cNvSpPr>
            <a:spLocks noGrp="1"/>
          </p:cNvSpPr>
          <p:nvPr>
            <p:ph type="sldNum" sz="quarter" idx="12"/>
          </p:nvPr>
        </p:nvSpPr>
        <p:spPr/>
        <p:txBody>
          <a:bodyPr/>
          <a:lstStyle/>
          <a:p>
            <a:fld id="{B9A0A49B-320C-1A4F-B83C-2E5340668522}" type="slidenum">
              <a:rPr lang="en-US" smtClean="0"/>
              <a:t>57</a:t>
            </a:fld>
            <a:endParaRPr lang="en-US"/>
          </a:p>
        </p:txBody>
      </p:sp>
    </p:spTree>
    <p:extLst>
      <p:ext uri="{BB962C8B-B14F-4D97-AF65-F5344CB8AC3E}">
        <p14:creationId xmlns:p14="http://schemas.microsoft.com/office/powerpoint/2010/main" val="12444873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21"/>
        <p:cNvGrpSpPr/>
        <p:nvPr/>
      </p:nvGrpSpPr>
      <p:grpSpPr>
        <a:xfrm>
          <a:off x="0" y="0"/>
          <a:ext cx="0" cy="0"/>
          <a:chOff x="0" y="0"/>
          <a:chExt cx="0" cy="0"/>
        </a:xfrm>
      </p:grpSpPr>
      <p:sp useBgFill="1">
        <p:nvSpPr>
          <p:cNvPr id="428" name="Rectangle 42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Google Shape;422;p83"/>
          <p:cNvSpPr txBox="1">
            <a:spLocks noGrp="1"/>
          </p:cNvSpPr>
          <p:nvPr>
            <p:ph type="title"/>
          </p:nvPr>
        </p:nvSpPr>
        <p:spPr>
          <a:xfrm>
            <a:off x="628650" y="365125"/>
            <a:ext cx="7886700" cy="1325563"/>
          </a:xfrm>
          <a:prstGeom prst="rect">
            <a:avLst/>
          </a:prstGeom>
        </p:spPr>
        <p:txBody>
          <a:bodyPr spcFirstLastPara="1" vert="horz" lIns="91440" tIns="45720" rIns="91440" bIns="45720" rtlCol="0" anchor="ctr" anchorCtr="0">
            <a:normAutofit/>
          </a:bodyPr>
          <a:lstStyle/>
          <a:p>
            <a:pPr algn="l" defTabSz="914400">
              <a:lnSpc>
                <a:spcPct val="90000"/>
              </a:lnSpc>
              <a:spcBef>
                <a:spcPct val="0"/>
              </a:spcBef>
            </a:pPr>
            <a:r>
              <a:rPr lang="en-US" sz="4700" kern="1200" dirty="0">
                <a:solidFill>
                  <a:schemeClr val="tx1"/>
                </a:solidFill>
                <a:latin typeface="Chalkboard" panose="03050602040202020205" pitchFamily="66" charset="77"/>
              </a:rPr>
              <a:t>What is a microservice?</a:t>
            </a:r>
          </a:p>
        </p:txBody>
      </p:sp>
      <p:sp>
        <p:nvSpPr>
          <p:cNvPr id="43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777" y="1677373"/>
            <a:ext cx="8140446" cy="18288"/>
          </a:xfrm>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40446" h="18288" fill="none" extrusionOk="0">
                <a:moveTo>
                  <a:pt x="0" y="0"/>
                </a:moveTo>
                <a:cubicBezTo>
                  <a:pt x="94920" y="9103"/>
                  <a:pt x="287892" y="-4966"/>
                  <a:pt x="434157" y="0"/>
                </a:cubicBezTo>
                <a:cubicBezTo>
                  <a:pt x="580422" y="4966"/>
                  <a:pt x="943595" y="-14182"/>
                  <a:pt x="1193932" y="0"/>
                </a:cubicBezTo>
                <a:cubicBezTo>
                  <a:pt x="1444270" y="14182"/>
                  <a:pt x="1472129" y="5523"/>
                  <a:pt x="1628089" y="0"/>
                </a:cubicBezTo>
                <a:cubicBezTo>
                  <a:pt x="1784049" y="-5523"/>
                  <a:pt x="1962419" y="-17322"/>
                  <a:pt x="2225055" y="0"/>
                </a:cubicBezTo>
                <a:cubicBezTo>
                  <a:pt x="2487691" y="17322"/>
                  <a:pt x="2700681" y="1311"/>
                  <a:pt x="3066235" y="0"/>
                </a:cubicBezTo>
                <a:cubicBezTo>
                  <a:pt x="3431789" y="-1311"/>
                  <a:pt x="3405662" y="25081"/>
                  <a:pt x="3744605" y="0"/>
                </a:cubicBezTo>
                <a:cubicBezTo>
                  <a:pt x="4083548" y="-25081"/>
                  <a:pt x="4265111" y="-11945"/>
                  <a:pt x="4504380" y="0"/>
                </a:cubicBezTo>
                <a:cubicBezTo>
                  <a:pt x="4743649" y="11945"/>
                  <a:pt x="4860394" y="-2832"/>
                  <a:pt x="5101346" y="0"/>
                </a:cubicBezTo>
                <a:cubicBezTo>
                  <a:pt x="5342298" y="2832"/>
                  <a:pt x="5456387" y="23676"/>
                  <a:pt x="5779717" y="0"/>
                </a:cubicBezTo>
                <a:cubicBezTo>
                  <a:pt x="6103047" y="-23676"/>
                  <a:pt x="6270379" y="-37291"/>
                  <a:pt x="6620896" y="0"/>
                </a:cubicBezTo>
                <a:cubicBezTo>
                  <a:pt x="6971413" y="37291"/>
                  <a:pt x="6989068" y="24674"/>
                  <a:pt x="7136458" y="0"/>
                </a:cubicBezTo>
                <a:cubicBezTo>
                  <a:pt x="7283848" y="-24674"/>
                  <a:pt x="7752532" y="-22436"/>
                  <a:pt x="8140446" y="0"/>
                </a:cubicBezTo>
                <a:cubicBezTo>
                  <a:pt x="8140314" y="7702"/>
                  <a:pt x="8140234" y="13511"/>
                  <a:pt x="8140446" y="18288"/>
                </a:cubicBezTo>
                <a:cubicBezTo>
                  <a:pt x="7906329" y="-3043"/>
                  <a:pt x="7681180" y="27465"/>
                  <a:pt x="7543480" y="18288"/>
                </a:cubicBezTo>
                <a:cubicBezTo>
                  <a:pt x="7405780" y="9111"/>
                  <a:pt x="7216607" y="3660"/>
                  <a:pt x="7109323" y="18288"/>
                </a:cubicBezTo>
                <a:cubicBezTo>
                  <a:pt x="7002039" y="32916"/>
                  <a:pt x="6576231" y="42692"/>
                  <a:pt x="6430952" y="18288"/>
                </a:cubicBezTo>
                <a:cubicBezTo>
                  <a:pt x="6285673" y="-6116"/>
                  <a:pt x="6138840" y="34521"/>
                  <a:pt x="5915391" y="18288"/>
                </a:cubicBezTo>
                <a:cubicBezTo>
                  <a:pt x="5691942" y="2055"/>
                  <a:pt x="5459460" y="51666"/>
                  <a:pt x="5237020" y="18288"/>
                </a:cubicBezTo>
                <a:cubicBezTo>
                  <a:pt x="5014580" y="-15090"/>
                  <a:pt x="4747677" y="40449"/>
                  <a:pt x="4558650" y="18288"/>
                </a:cubicBezTo>
                <a:cubicBezTo>
                  <a:pt x="4369623" y="-3873"/>
                  <a:pt x="4146061" y="12568"/>
                  <a:pt x="3880279" y="18288"/>
                </a:cubicBezTo>
                <a:cubicBezTo>
                  <a:pt x="3614497" y="24008"/>
                  <a:pt x="3473808" y="-12908"/>
                  <a:pt x="3201909" y="18288"/>
                </a:cubicBezTo>
                <a:cubicBezTo>
                  <a:pt x="2930010" y="49484"/>
                  <a:pt x="2728175" y="-3430"/>
                  <a:pt x="2604943" y="18288"/>
                </a:cubicBezTo>
                <a:cubicBezTo>
                  <a:pt x="2481711" y="40006"/>
                  <a:pt x="2004334" y="26952"/>
                  <a:pt x="1845168" y="18288"/>
                </a:cubicBezTo>
                <a:cubicBezTo>
                  <a:pt x="1686003" y="9624"/>
                  <a:pt x="1375070" y="37580"/>
                  <a:pt x="1166797" y="18288"/>
                </a:cubicBezTo>
                <a:cubicBezTo>
                  <a:pt x="958524" y="-1004"/>
                  <a:pt x="342846" y="8880"/>
                  <a:pt x="0" y="18288"/>
                </a:cubicBezTo>
                <a:cubicBezTo>
                  <a:pt x="129" y="13298"/>
                  <a:pt x="-675" y="6857"/>
                  <a:pt x="0" y="0"/>
                </a:cubicBezTo>
                <a:close/>
              </a:path>
              <a:path w="8140446" h="18288" stroke="0" extrusionOk="0">
                <a:moveTo>
                  <a:pt x="0" y="0"/>
                </a:moveTo>
                <a:cubicBezTo>
                  <a:pt x="142435" y="-24533"/>
                  <a:pt x="380026" y="17447"/>
                  <a:pt x="596966" y="0"/>
                </a:cubicBezTo>
                <a:cubicBezTo>
                  <a:pt x="813906" y="-17447"/>
                  <a:pt x="830530" y="13462"/>
                  <a:pt x="1031123" y="0"/>
                </a:cubicBezTo>
                <a:cubicBezTo>
                  <a:pt x="1231716" y="-13462"/>
                  <a:pt x="1634038" y="0"/>
                  <a:pt x="1872303" y="0"/>
                </a:cubicBezTo>
                <a:cubicBezTo>
                  <a:pt x="2110568" y="0"/>
                  <a:pt x="2261934" y="-25727"/>
                  <a:pt x="2469269" y="0"/>
                </a:cubicBezTo>
                <a:cubicBezTo>
                  <a:pt x="2676604" y="25727"/>
                  <a:pt x="2790440" y="16284"/>
                  <a:pt x="3066235" y="0"/>
                </a:cubicBezTo>
                <a:cubicBezTo>
                  <a:pt x="3342030" y="-16284"/>
                  <a:pt x="3685603" y="41976"/>
                  <a:pt x="3907414" y="0"/>
                </a:cubicBezTo>
                <a:cubicBezTo>
                  <a:pt x="4129225" y="-41976"/>
                  <a:pt x="4177416" y="-7598"/>
                  <a:pt x="4422976" y="0"/>
                </a:cubicBezTo>
                <a:cubicBezTo>
                  <a:pt x="4668536" y="7598"/>
                  <a:pt x="5023499" y="-28058"/>
                  <a:pt x="5264155" y="0"/>
                </a:cubicBezTo>
                <a:cubicBezTo>
                  <a:pt x="5504811" y="28058"/>
                  <a:pt x="5703675" y="13288"/>
                  <a:pt x="6105335" y="0"/>
                </a:cubicBezTo>
                <a:cubicBezTo>
                  <a:pt x="6506995" y="-13288"/>
                  <a:pt x="6455516" y="-5124"/>
                  <a:pt x="6783705" y="0"/>
                </a:cubicBezTo>
                <a:cubicBezTo>
                  <a:pt x="7111894" y="5124"/>
                  <a:pt x="7512856" y="10604"/>
                  <a:pt x="8140446" y="0"/>
                </a:cubicBezTo>
                <a:cubicBezTo>
                  <a:pt x="8140458" y="8833"/>
                  <a:pt x="8140986" y="9830"/>
                  <a:pt x="8140446" y="18288"/>
                </a:cubicBezTo>
                <a:cubicBezTo>
                  <a:pt x="7959314" y="3345"/>
                  <a:pt x="7870113" y="10437"/>
                  <a:pt x="7706289" y="18288"/>
                </a:cubicBezTo>
                <a:cubicBezTo>
                  <a:pt x="7542465" y="26139"/>
                  <a:pt x="7157940" y="17482"/>
                  <a:pt x="6865109" y="18288"/>
                </a:cubicBezTo>
                <a:cubicBezTo>
                  <a:pt x="6572278" y="19094"/>
                  <a:pt x="6524256" y="38051"/>
                  <a:pt x="6349548" y="18288"/>
                </a:cubicBezTo>
                <a:cubicBezTo>
                  <a:pt x="6174840" y="-1475"/>
                  <a:pt x="5951624" y="174"/>
                  <a:pt x="5671177" y="18288"/>
                </a:cubicBezTo>
                <a:cubicBezTo>
                  <a:pt x="5390730" y="36402"/>
                  <a:pt x="5222992" y="60058"/>
                  <a:pt x="4829998" y="18288"/>
                </a:cubicBezTo>
                <a:cubicBezTo>
                  <a:pt x="4437004" y="-23482"/>
                  <a:pt x="4344181" y="39087"/>
                  <a:pt x="4151627" y="18288"/>
                </a:cubicBezTo>
                <a:cubicBezTo>
                  <a:pt x="3959073" y="-2511"/>
                  <a:pt x="3886970" y="32875"/>
                  <a:pt x="3717470" y="18288"/>
                </a:cubicBezTo>
                <a:cubicBezTo>
                  <a:pt x="3547970" y="3701"/>
                  <a:pt x="3451521" y="31872"/>
                  <a:pt x="3201909" y="18288"/>
                </a:cubicBezTo>
                <a:cubicBezTo>
                  <a:pt x="2952297" y="4704"/>
                  <a:pt x="2543413" y="6029"/>
                  <a:pt x="2360729" y="18288"/>
                </a:cubicBezTo>
                <a:cubicBezTo>
                  <a:pt x="2178045" y="30547"/>
                  <a:pt x="1906056" y="25847"/>
                  <a:pt x="1682359" y="18288"/>
                </a:cubicBezTo>
                <a:cubicBezTo>
                  <a:pt x="1458662" y="10730"/>
                  <a:pt x="1330405" y="8046"/>
                  <a:pt x="1166797" y="18288"/>
                </a:cubicBezTo>
                <a:cubicBezTo>
                  <a:pt x="1003189" y="28530"/>
                  <a:pt x="278098" y="19533"/>
                  <a:pt x="0" y="18288"/>
                </a:cubicBezTo>
                <a:cubicBezTo>
                  <a:pt x="74" y="14054"/>
                  <a:pt x="-46" y="699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Google Shape;423;p83"/>
          <p:cNvSpPr txBox="1"/>
          <p:nvPr/>
        </p:nvSpPr>
        <p:spPr>
          <a:xfrm>
            <a:off x="628650" y="1929384"/>
            <a:ext cx="7886700" cy="4251960"/>
          </a:xfrm>
          <a:prstGeom prst="rect">
            <a:avLst/>
          </a:prstGeom>
        </p:spPr>
        <p:txBody>
          <a:bodyPr spcFirstLastPara="1" vert="horz" lIns="91440" tIns="45720" rIns="91440" bIns="45720" rtlCol="0" anchorCtr="0">
            <a:normAutofit/>
          </a:bodyPr>
          <a:lstStyle/>
          <a:p>
            <a:pPr defTabSz="914400">
              <a:lnSpc>
                <a:spcPct val="90000"/>
              </a:lnSpc>
              <a:spcAft>
                <a:spcPts val="600"/>
              </a:spcAft>
            </a:pPr>
            <a:r>
              <a:rPr lang="en-US" sz="1900" dirty="0">
                <a:latin typeface="Chalkboard" panose="03050602040202020205" pitchFamily="66" charset="77"/>
                <a:sym typeface="Ubuntu"/>
              </a:rPr>
              <a:t>SOA is focused on business </a:t>
            </a:r>
            <a:r>
              <a:rPr lang="en-US" sz="1900" i="1" dirty="0">
                <a:latin typeface="Chalkboard" panose="03050602040202020205" pitchFamily="66" charset="77"/>
                <a:sym typeface="Ubuntu"/>
              </a:rPr>
              <a:t>processes</a:t>
            </a:r>
            <a:r>
              <a:rPr lang="en-US" sz="1900" dirty="0">
                <a:latin typeface="Chalkboard" panose="03050602040202020205" pitchFamily="66" charset="77"/>
                <a:sym typeface="Ubuntu"/>
              </a:rPr>
              <a:t>. These </a:t>
            </a:r>
            <a:r>
              <a:rPr lang="en-US" sz="1900" i="1" dirty="0">
                <a:latin typeface="Chalkboard" panose="03050602040202020205" pitchFamily="66" charset="77"/>
                <a:sym typeface="Ubuntu"/>
              </a:rPr>
              <a:t>processes</a:t>
            </a:r>
            <a:r>
              <a:rPr lang="en-US" sz="1900" dirty="0">
                <a:latin typeface="Chalkboard" panose="03050602040202020205" pitchFamily="66" charset="77"/>
                <a:sym typeface="Ubuntu"/>
              </a:rPr>
              <a:t> are performed in different steps (also called </a:t>
            </a:r>
            <a:r>
              <a:rPr lang="en-US" sz="1900" i="1" dirty="0">
                <a:latin typeface="Chalkboard" panose="03050602040202020205" pitchFamily="66" charset="77"/>
                <a:sym typeface="Ubuntu"/>
              </a:rPr>
              <a:t>activities</a:t>
            </a:r>
            <a:r>
              <a:rPr lang="en-US" sz="1900" dirty="0">
                <a:latin typeface="Chalkboard" panose="03050602040202020205" pitchFamily="66" charset="77"/>
                <a:sym typeface="Ubuntu"/>
              </a:rPr>
              <a:t> or </a:t>
            </a:r>
            <a:r>
              <a:rPr lang="en-US" sz="1900" i="1" dirty="0">
                <a:latin typeface="Chalkboard" panose="03050602040202020205" pitchFamily="66" charset="77"/>
                <a:sym typeface="Ubuntu"/>
              </a:rPr>
              <a:t>tasks</a:t>
            </a:r>
            <a:r>
              <a:rPr lang="en-US" sz="1900" dirty="0">
                <a:latin typeface="Chalkboard" panose="03050602040202020205" pitchFamily="66" charset="77"/>
                <a:sym typeface="Ubuntu"/>
              </a:rPr>
              <a:t>) on different systems. The primary goal of a </a:t>
            </a:r>
            <a:r>
              <a:rPr lang="en-US" sz="1900" b="1" dirty="0">
                <a:latin typeface="Chalkboard" panose="03050602040202020205" pitchFamily="66" charset="77"/>
                <a:sym typeface="Ubuntu"/>
              </a:rPr>
              <a:t>service</a:t>
            </a:r>
            <a:r>
              <a:rPr lang="en-US" sz="1900" dirty="0">
                <a:latin typeface="Chalkboard" panose="03050602040202020205" pitchFamily="66" charset="77"/>
                <a:sym typeface="Ubuntu"/>
              </a:rPr>
              <a:t> is to represent a “natural” step of business functionality. That is, according to the domain for which it’s provided, </a:t>
            </a:r>
            <a:r>
              <a:rPr lang="en-US" sz="1900" i="1" dirty="0">
                <a:latin typeface="Chalkboard" panose="03050602040202020205" pitchFamily="66" charset="77"/>
                <a:sym typeface="Ubuntu"/>
              </a:rPr>
              <a:t>a service should represent a self-contained functionality that corresponds to a real-world business activity</a:t>
            </a:r>
            <a:r>
              <a:rPr lang="en-US" sz="1900" dirty="0">
                <a:latin typeface="Chalkboard" panose="03050602040202020205" pitchFamily="66" charset="77"/>
                <a:sym typeface="Ubuntu"/>
              </a:rPr>
              <a:t>.</a:t>
            </a:r>
          </a:p>
          <a:p>
            <a:pPr indent="-228600" defTabSz="914400">
              <a:lnSpc>
                <a:spcPct val="90000"/>
              </a:lnSpc>
              <a:spcAft>
                <a:spcPts val="600"/>
              </a:spcAft>
              <a:buFont typeface="Arial" panose="020B0604020202020204" pitchFamily="34" charset="0"/>
              <a:buChar char="•"/>
            </a:pPr>
            <a:endParaRPr lang="en-US" sz="1900" dirty="0">
              <a:latin typeface="Chalkboard" panose="03050602040202020205" pitchFamily="66" charset="77"/>
            </a:endParaRPr>
          </a:p>
          <a:p>
            <a:pPr defTabSz="914400">
              <a:lnSpc>
                <a:spcPct val="90000"/>
              </a:lnSpc>
              <a:spcAft>
                <a:spcPts val="600"/>
              </a:spcAft>
            </a:pPr>
            <a:r>
              <a:rPr lang="en-US" sz="1900" dirty="0" err="1">
                <a:latin typeface="Chalkboard" panose="03050602040202020205" pitchFamily="66" charset="77"/>
              </a:rPr>
              <a:t>Josuttis</a:t>
            </a:r>
            <a:r>
              <a:rPr lang="en-US" sz="1900" dirty="0">
                <a:latin typeface="Chalkboard" panose="03050602040202020205" pitchFamily="66" charset="77"/>
              </a:rPr>
              <a:t>, Nicolai M.. SOA in Practice: The Art of Distributed System Design . O'Reilly Media. Kindle Edition. </a:t>
            </a:r>
          </a:p>
        </p:txBody>
      </p:sp>
    </p:spTree>
    <p:extLst>
      <p:ext uri="{BB962C8B-B14F-4D97-AF65-F5344CB8AC3E}">
        <p14:creationId xmlns:p14="http://schemas.microsoft.com/office/powerpoint/2010/main" val="35637688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3" name="Picture 2">
            <a:extLst>
              <a:ext uri="{FF2B5EF4-FFF2-40B4-BE49-F238E27FC236}">
                <a16:creationId xmlns:a16="http://schemas.microsoft.com/office/drawing/2014/main" id="{B6E23C34-6D20-664D-9584-8753FC06E408}"/>
              </a:ext>
            </a:extLst>
          </p:cNvPr>
          <p:cNvPicPr>
            <a:picLocks noChangeAspect="1"/>
          </p:cNvPicPr>
          <p:nvPr/>
        </p:nvPicPr>
        <p:blipFill>
          <a:blip r:embed="rId3"/>
          <a:stretch>
            <a:fillRect/>
          </a:stretch>
        </p:blipFill>
        <p:spPr>
          <a:xfrm>
            <a:off x="1318592" y="1472667"/>
            <a:ext cx="5981635" cy="3461283"/>
          </a:xfrm>
          <a:prstGeom prst="rect">
            <a:avLst/>
          </a:prstGeom>
        </p:spPr>
      </p:pic>
    </p:spTree>
    <p:extLst>
      <p:ext uri="{BB962C8B-B14F-4D97-AF65-F5344CB8AC3E}">
        <p14:creationId xmlns:p14="http://schemas.microsoft.com/office/powerpoint/2010/main" val="1364501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B2D99F3-2392-0304-9CC8-4BAE514E7DA5}"/>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0891EB9-BE7E-9F1A-8A04-B4E984445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4C784FD2-26A9-FF8E-A8AB-C61BB52C66C5}"/>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Conversations</a:t>
            </a:r>
          </a:p>
        </p:txBody>
      </p:sp>
      <p:sp>
        <p:nvSpPr>
          <p:cNvPr id="12" name="Rectangle 11">
            <a:extLst>
              <a:ext uri="{FF2B5EF4-FFF2-40B4-BE49-F238E27FC236}">
                <a16:creationId xmlns:a16="http://schemas.microsoft.com/office/drawing/2014/main" id="{BBB7913F-11E4-D4AC-3C82-61FAFB1A44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B34AA71F-F34A-68F1-2D03-3B7FAAC84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109DAE8-527F-7A3C-100E-4C351544ACB0}"/>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6</a:t>
            </a:fld>
            <a:endParaRPr lang="en-US"/>
          </a:p>
        </p:txBody>
      </p:sp>
    </p:spTree>
    <p:extLst>
      <p:ext uri="{BB962C8B-B14F-4D97-AF65-F5344CB8AC3E}">
        <p14:creationId xmlns:p14="http://schemas.microsoft.com/office/powerpoint/2010/main" val="9834188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60</a:t>
            </a:fld>
            <a:endParaRPr lang="en-US"/>
          </a:p>
        </p:txBody>
      </p:sp>
      <p:pic>
        <p:nvPicPr>
          <p:cNvPr id="3" name="Picture 2">
            <a:extLst>
              <a:ext uri="{FF2B5EF4-FFF2-40B4-BE49-F238E27FC236}">
                <a16:creationId xmlns:a16="http://schemas.microsoft.com/office/drawing/2014/main" id="{D44FEE84-DB22-784B-8792-414B5B30D1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2663" y="1083069"/>
            <a:ext cx="6708967" cy="4554437"/>
          </a:xfrm>
          <a:prstGeom prst="rect">
            <a:avLst/>
          </a:prstGeom>
        </p:spPr>
      </p:pic>
      <p:sp>
        <p:nvSpPr>
          <p:cNvPr id="4" name="Rectangle 3">
            <a:extLst>
              <a:ext uri="{FF2B5EF4-FFF2-40B4-BE49-F238E27FC236}">
                <a16:creationId xmlns:a16="http://schemas.microsoft.com/office/drawing/2014/main" id="{0CCE8B92-B17A-5C43-86EB-E426E86759AD}"/>
              </a:ext>
            </a:extLst>
          </p:cNvPr>
          <p:cNvSpPr/>
          <p:nvPr/>
        </p:nvSpPr>
        <p:spPr>
          <a:xfrm>
            <a:off x="3216909" y="1083069"/>
            <a:ext cx="5149899" cy="141319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E93C90D-9DAF-E147-939B-E5913A0E7B28}"/>
              </a:ext>
            </a:extLst>
          </p:cNvPr>
          <p:cNvSpPr/>
          <p:nvPr/>
        </p:nvSpPr>
        <p:spPr>
          <a:xfrm>
            <a:off x="4621427" y="2496262"/>
            <a:ext cx="3745381" cy="148498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99D663-3441-F348-ABDD-899AF99B14A2}"/>
              </a:ext>
            </a:extLst>
          </p:cNvPr>
          <p:cNvSpPr/>
          <p:nvPr/>
        </p:nvSpPr>
        <p:spPr>
          <a:xfrm>
            <a:off x="876046" y="2496262"/>
            <a:ext cx="3745381" cy="148498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27E27C3-32A8-D24D-B81F-CCB51F411406}"/>
              </a:ext>
            </a:extLst>
          </p:cNvPr>
          <p:cNvSpPr/>
          <p:nvPr/>
        </p:nvSpPr>
        <p:spPr>
          <a:xfrm>
            <a:off x="648457" y="3981247"/>
            <a:ext cx="3745381" cy="141319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0D56D67-1CD9-F54F-9A7C-3B4A811F0385}"/>
              </a:ext>
            </a:extLst>
          </p:cNvPr>
          <p:cNvSpPr/>
          <p:nvPr/>
        </p:nvSpPr>
        <p:spPr>
          <a:xfrm>
            <a:off x="4393838" y="3981247"/>
            <a:ext cx="3972970" cy="154199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4661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B1797F-1588-CC49-A539-6CA2D4F7CA66}"/>
              </a:ext>
            </a:extLst>
          </p:cNvPr>
          <p:cNvPicPr>
            <a:picLocks noChangeAspect="1"/>
          </p:cNvPicPr>
          <p:nvPr/>
        </p:nvPicPr>
        <p:blipFill>
          <a:blip r:embed="rId2"/>
          <a:stretch>
            <a:fillRect/>
          </a:stretch>
        </p:blipFill>
        <p:spPr>
          <a:xfrm>
            <a:off x="1078173" y="1169481"/>
            <a:ext cx="5902624" cy="4007286"/>
          </a:xfrm>
          <a:prstGeom prst="rect">
            <a:avLst/>
          </a:prstGeom>
        </p:spPr>
      </p:pic>
      <p:sp>
        <p:nvSpPr>
          <p:cNvPr id="2" name="Slide Number Placeholder 1">
            <a:extLst>
              <a:ext uri="{FF2B5EF4-FFF2-40B4-BE49-F238E27FC236}">
                <a16:creationId xmlns:a16="http://schemas.microsoft.com/office/drawing/2014/main" id="{650D38A4-A125-7E46-A512-AE413433A2C7}"/>
              </a:ext>
            </a:extLst>
          </p:cNvPr>
          <p:cNvSpPr>
            <a:spLocks noGrp="1"/>
          </p:cNvSpPr>
          <p:nvPr>
            <p:ph type="sldNum" sz="quarter" idx="12"/>
          </p:nvPr>
        </p:nvSpPr>
        <p:spPr/>
        <p:txBody>
          <a:bodyPr/>
          <a:lstStyle/>
          <a:p>
            <a:fld id="{B9A0A49B-320C-1A4F-B83C-2E5340668522}" type="slidenum">
              <a:rPr lang="en-US" smtClean="0"/>
              <a:t>61</a:t>
            </a:fld>
            <a:endParaRPr lang="en-US"/>
          </a:p>
        </p:txBody>
      </p:sp>
    </p:spTree>
    <p:extLst>
      <p:ext uri="{BB962C8B-B14F-4D97-AF65-F5344CB8AC3E}">
        <p14:creationId xmlns:p14="http://schemas.microsoft.com/office/powerpoint/2010/main" val="37353603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62</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6623" y="1187496"/>
            <a:ext cx="6534702" cy="4564382"/>
          </a:xfrm>
          <a:prstGeom prst="rect">
            <a:avLst/>
          </a:prstGeom>
        </p:spPr>
      </p:pic>
      <p:sp>
        <p:nvSpPr>
          <p:cNvPr id="4" name="Rectangle 3">
            <a:extLst>
              <a:ext uri="{FF2B5EF4-FFF2-40B4-BE49-F238E27FC236}">
                <a16:creationId xmlns:a16="http://schemas.microsoft.com/office/drawing/2014/main" id="{C4E67B90-4C98-BF47-8CD8-A282D529ECDB}"/>
              </a:ext>
            </a:extLst>
          </p:cNvPr>
          <p:cNvSpPr/>
          <p:nvPr/>
        </p:nvSpPr>
        <p:spPr>
          <a:xfrm>
            <a:off x="4799551" y="1187495"/>
            <a:ext cx="3702249" cy="211966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994077B-C9DA-714D-A926-6BCD4408CEB2}"/>
              </a:ext>
            </a:extLst>
          </p:cNvPr>
          <p:cNvSpPr/>
          <p:nvPr/>
        </p:nvSpPr>
        <p:spPr>
          <a:xfrm>
            <a:off x="1096393" y="3307157"/>
            <a:ext cx="3444816" cy="175958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A62C91D-2211-6B47-87B3-21C581B436F7}"/>
              </a:ext>
            </a:extLst>
          </p:cNvPr>
          <p:cNvSpPr/>
          <p:nvPr/>
        </p:nvSpPr>
        <p:spPr>
          <a:xfrm>
            <a:off x="4868562" y="3307157"/>
            <a:ext cx="3633238" cy="239793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E46FE26-0099-BF41-93C7-CEE84026255D}"/>
              </a:ext>
            </a:extLst>
          </p:cNvPr>
          <p:cNvSpPr/>
          <p:nvPr/>
        </p:nvSpPr>
        <p:spPr>
          <a:xfrm>
            <a:off x="3352711" y="2325693"/>
            <a:ext cx="1266725" cy="58444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08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ee the source image">
            <a:extLst>
              <a:ext uri="{FF2B5EF4-FFF2-40B4-BE49-F238E27FC236}">
                <a16:creationId xmlns:a16="http://schemas.microsoft.com/office/drawing/2014/main" id="{3A3F7737-FB87-7844-A434-5562921F989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443278" y="1197865"/>
            <a:ext cx="3939692" cy="39396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AB84D62-8728-BF4D-91A0-C0E5B81CD981}"/>
              </a:ext>
            </a:extLst>
          </p:cNvPr>
          <p:cNvSpPr txBox="1"/>
          <p:nvPr/>
        </p:nvSpPr>
        <p:spPr>
          <a:xfrm rot="16200000">
            <a:off x="431597" y="3048786"/>
            <a:ext cx="3328417" cy="369332"/>
          </a:xfrm>
          <a:prstGeom prst="rect">
            <a:avLst/>
          </a:prstGeom>
          <a:noFill/>
        </p:spPr>
        <p:txBody>
          <a:bodyPr wrap="square" rtlCol="0">
            <a:spAutoFit/>
          </a:bodyPr>
          <a:lstStyle/>
          <a:p>
            <a:pPr algn="ctr"/>
            <a:r>
              <a:rPr lang="en-US" dirty="0"/>
              <a:t>Order Wheel</a:t>
            </a:r>
          </a:p>
        </p:txBody>
      </p:sp>
      <p:sp>
        <p:nvSpPr>
          <p:cNvPr id="2" name="Slide Number Placeholder 1">
            <a:extLst>
              <a:ext uri="{FF2B5EF4-FFF2-40B4-BE49-F238E27FC236}">
                <a16:creationId xmlns:a16="http://schemas.microsoft.com/office/drawing/2014/main" id="{4D63A103-6E38-E745-8ECF-87D2945CD55B}"/>
              </a:ext>
            </a:extLst>
          </p:cNvPr>
          <p:cNvSpPr>
            <a:spLocks noGrp="1"/>
          </p:cNvSpPr>
          <p:nvPr>
            <p:ph type="sldNum" sz="quarter" idx="12"/>
          </p:nvPr>
        </p:nvSpPr>
        <p:spPr/>
        <p:txBody>
          <a:bodyPr/>
          <a:lstStyle/>
          <a:p>
            <a:fld id="{B9A0A49B-320C-1A4F-B83C-2E5340668522}" type="slidenum">
              <a:rPr lang="en-US" smtClean="0"/>
              <a:t>63</a:t>
            </a:fld>
            <a:endParaRPr lang="en-US"/>
          </a:p>
        </p:txBody>
      </p:sp>
    </p:spTree>
    <p:extLst>
      <p:ext uri="{BB962C8B-B14F-4D97-AF65-F5344CB8AC3E}">
        <p14:creationId xmlns:p14="http://schemas.microsoft.com/office/powerpoint/2010/main" val="38056612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64</a:t>
            </a:fld>
            <a:endParaRPr lang="en-US"/>
          </a:p>
        </p:txBody>
      </p:sp>
      <p:pic>
        <p:nvPicPr>
          <p:cNvPr id="3" name="Picture 2">
            <a:extLst>
              <a:ext uri="{FF2B5EF4-FFF2-40B4-BE49-F238E27FC236}">
                <a16:creationId xmlns:a16="http://schemas.microsoft.com/office/drawing/2014/main" id="{80AD3589-9917-F947-9789-8B9E07D8D8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6573" y="1066197"/>
            <a:ext cx="6550857" cy="4667108"/>
          </a:xfrm>
          <a:prstGeom prst="rect">
            <a:avLst/>
          </a:prstGeom>
        </p:spPr>
      </p:pic>
      <p:sp>
        <p:nvSpPr>
          <p:cNvPr id="4" name="Rectangle 3">
            <a:extLst>
              <a:ext uri="{FF2B5EF4-FFF2-40B4-BE49-F238E27FC236}">
                <a16:creationId xmlns:a16="http://schemas.microsoft.com/office/drawing/2014/main" id="{7DC48194-311B-7B4B-BAA1-B00A447BE6F1}"/>
              </a:ext>
            </a:extLst>
          </p:cNvPr>
          <p:cNvSpPr/>
          <p:nvPr/>
        </p:nvSpPr>
        <p:spPr>
          <a:xfrm>
            <a:off x="687892" y="1280088"/>
            <a:ext cx="3702249" cy="187111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F076FD9-F8CE-A64C-A6A3-C6E69B2F5DD8}"/>
              </a:ext>
            </a:extLst>
          </p:cNvPr>
          <p:cNvSpPr/>
          <p:nvPr/>
        </p:nvSpPr>
        <p:spPr>
          <a:xfrm>
            <a:off x="4572001" y="3329560"/>
            <a:ext cx="4163245" cy="152105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439AA77-5AFE-1947-8248-CC46D429E77C}"/>
              </a:ext>
            </a:extLst>
          </p:cNvPr>
          <p:cNvSpPr/>
          <p:nvPr/>
        </p:nvSpPr>
        <p:spPr>
          <a:xfrm>
            <a:off x="695429" y="3151206"/>
            <a:ext cx="2544792" cy="127670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0E0C356-8E35-AF49-89E9-0AB7610BA2A1}"/>
              </a:ext>
            </a:extLst>
          </p:cNvPr>
          <p:cNvSpPr/>
          <p:nvPr/>
        </p:nvSpPr>
        <p:spPr>
          <a:xfrm>
            <a:off x="1274156" y="4212255"/>
            <a:ext cx="2630298" cy="152105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D311225-B949-8444-8226-5E78C77720DD}"/>
              </a:ext>
            </a:extLst>
          </p:cNvPr>
          <p:cNvSpPr/>
          <p:nvPr/>
        </p:nvSpPr>
        <p:spPr>
          <a:xfrm>
            <a:off x="5373822" y="2676790"/>
            <a:ext cx="816633" cy="9488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FD519CE-905D-704C-A2C7-34F818CC7423}"/>
              </a:ext>
            </a:extLst>
          </p:cNvPr>
          <p:cNvSpPr/>
          <p:nvPr/>
        </p:nvSpPr>
        <p:spPr>
          <a:xfrm>
            <a:off x="6705602" y="2676790"/>
            <a:ext cx="959969" cy="9488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6FDEFCB-2DF1-8B48-91AD-95575311EC72}"/>
              </a:ext>
            </a:extLst>
          </p:cNvPr>
          <p:cNvSpPr/>
          <p:nvPr/>
        </p:nvSpPr>
        <p:spPr>
          <a:xfrm>
            <a:off x="4572000" y="2366316"/>
            <a:ext cx="704053" cy="94883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C21D016-6688-944B-B60F-649A653A2059}"/>
              </a:ext>
            </a:extLst>
          </p:cNvPr>
          <p:cNvSpPr/>
          <p:nvPr/>
        </p:nvSpPr>
        <p:spPr>
          <a:xfrm>
            <a:off x="2955548" y="2366316"/>
            <a:ext cx="1518683" cy="141461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7867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grpId="0" nodeType="clickEffect">
                                  <p:stCondLst>
                                    <p:cond delay="0"/>
                                  </p:stCondLst>
                                  <p:childTnLst>
                                    <p:animEffect transition="out" filter="dissolve">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par>
                                <p:cTn id="31" presetID="9" presetClass="exit" presetSubtype="0" fill="hold" grpId="0" nodeType="withEffect">
                                  <p:stCondLst>
                                    <p:cond delay="0"/>
                                  </p:stCondLst>
                                  <p:childTnLst>
                                    <p:animEffect transition="out" filter="dissolv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9" presetClass="exit" presetSubtype="0" fill="hold" grpId="0" nodeType="withEffect">
                                  <p:stCondLst>
                                    <p:cond delay="0"/>
                                  </p:stCondLst>
                                  <p:childTnLst>
                                    <p:animEffect transition="out" filter="dissolv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9DE32E-E598-2043-BA5C-048A03AC5A1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3486" y="1038645"/>
            <a:ext cx="6201626" cy="4568027"/>
          </a:xfrm>
          <a:prstGeom prst="rect">
            <a:avLst/>
          </a:prstGeom>
        </p:spPr>
      </p:pic>
    </p:spTree>
    <p:extLst>
      <p:ext uri="{BB962C8B-B14F-4D97-AF65-F5344CB8AC3E}">
        <p14:creationId xmlns:p14="http://schemas.microsoft.com/office/powerpoint/2010/main" val="35733854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a:xfrm>
            <a:off x="6800336" y="6788836"/>
            <a:ext cx="2133600" cy="365125"/>
          </a:xfrm>
        </p:spPr>
        <p:txBody>
          <a:bodyPr/>
          <a:lstStyle/>
          <a:p>
            <a:fld id="{867D4A06-35AE-BD4A-84A9-613A26F3D41D}" type="slidenum">
              <a:rPr lang="en-US" smtClean="0"/>
              <a:pPr/>
              <a:t>66</a:t>
            </a:fld>
            <a:endParaRPr lang="en-US"/>
          </a:p>
        </p:txBody>
      </p:sp>
      <p:pic>
        <p:nvPicPr>
          <p:cNvPr id="3" name="Picture 2">
            <a:extLst>
              <a:ext uri="{FF2B5EF4-FFF2-40B4-BE49-F238E27FC236}">
                <a16:creationId xmlns:a16="http://schemas.microsoft.com/office/drawing/2014/main" id="{D0B9ECB6-646E-F249-9E23-C6983998A94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11833" y="1441783"/>
            <a:ext cx="6201626" cy="4568027"/>
          </a:xfrm>
          <a:prstGeom prst="rect">
            <a:avLst/>
          </a:prstGeom>
        </p:spPr>
      </p:pic>
      <p:pic>
        <p:nvPicPr>
          <p:cNvPr id="4" name="Picture 3">
            <a:extLst>
              <a:ext uri="{FF2B5EF4-FFF2-40B4-BE49-F238E27FC236}">
                <a16:creationId xmlns:a16="http://schemas.microsoft.com/office/drawing/2014/main" id="{71DF2177-B2B2-C841-855B-524EC61F6E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1620" y="729470"/>
            <a:ext cx="3350869" cy="2274765"/>
          </a:xfrm>
          <a:prstGeom prst="rect">
            <a:avLst/>
          </a:prstGeom>
        </p:spPr>
      </p:pic>
      <p:pic>
        <p:nvPicPr>
          <p:cNvPr id="5" name="Picture 4">
            <a:extLst>
              <a:ext uri="{FF2B5EF4-FFF2-40B4-BE49-F238E27FC236}">
                <a16:creationId xmlns:a16="http://schemas.microsoft.com/office/drawing/2014/main" id="{B057268E-2569-D74B-861D-835B3C0AA5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6436" y="3004235"/>
            <a:ext cx="3516388" cy="2456139"/>
          </a:xfrm>
          <a:prstGeom prst="rect">
            <a:avLst/>
          </a:prstGeom>
        </p:spPr>
      </p:pic>
      <p:pic>
        <p:nvPicPr>
          <p:cNvPr id="6" name="Picture 5">
            <a:extLst>
              <a:ext uri="{FF2B5EF4-FFF2-40B4-BE49-F238E27FC236}">
                <a16:creationId xmlns:a16="http://schemas.microsoft.com/office/drawing/2014/main" id="{1C58C3FA-28CB-E74A-A781-A8B3F6E3B70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59814" y="3084352"/>
            <a:ext cx="3225725" cy="2376022"/>
          </a:xfrm>
          <a:prstGeom prst="rect">
            <a:avLst/>
          </a:prstGeom>
        </p:spPr>
      </p:pic>
      <p:pic>
        <p:nvPicPr>
          <p:cNvPr id="7" name="Picture 6">
            <a:extLst>
              <a:ext uri="{FF2B5EF4-FFF2-40B4-BE49-F238E27FC236}">
                <a16:creationId xmlns:a16="http://schemas.microsoft.com/office/drawing/2014/main" id="{E28E0009-1AF1-E042-B81F-DD1A26CB12A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28551" y="432486"/>
            <a:ext cx="3609765" cy="2571750"/>
          </a:xfrm>
          <a:prstGeom prst="rect">
            <a:avLst/>
          </a:prstGeom>
        </p:spPr>
      </p:pic>
      <p:sp>
        <p:nvSpPr>
          <p:cNvPr id="8" name="Right Arrow 7">
            <a:extLst>
              <a:ext uri="{FF2B5EF4-FFF2-40B4-BE49-F238E27FC236}">
                <a16:creationId xmlns:a16="http://schemas.microsoft.com/office/drawing/2014/main" id="{7C721BD7-3B5A-3B48-B1E4-1E34ED779906}"/>
              </a:ext>
            </a:extLst>
          </p:cNvPr>
          <p:cNvSpPr/>
          <p:nvPr/>
        </p:nvSpPr>
        <p:spPr>
          <a:xfrm>
            <a:off x="1747690" y="924855"/>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BC87D39-39CC-384F-88C8-FF0C3C35D1D8}"/>
              </a:ext>
            </a:extLst>
          </p:cNvPr>
          <p:cNvSpPr/>
          <p:nvPr/>
        </p:nvSpPr>
        <p:spPr>
          <a:xfrm rot="17403009" flipH="1">
            <a:off x="2818368" y="1178420"/>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27411BA-AC88-D74A-AE76-F8DFB4200F33}"/>
              </a:ext>
            </a:extLst>
          </p:cNvPr>
          <p:cNvSpPr/>
          <p:nvPr/>
        </p:nvSpPr>
        <p:spPr>
          <a:xfrm flipH="1">
            <a:off x="1853318" y="153400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23CA985F-7567-FE43-B98B-2FDB705A9005}"/>
              </a:ext>
            </a:extLst>
          </p:cNvPr>
          <p:cNvSpPr/>
          <p:nvPr/>
        </p:nvSpPr>
        <p:spPr>
          <a:xfrm rot="16041309" flipH="1">
            <a:off x="953572" y="2004775"/>
            <a:ext cx="560458"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8666D09-EDA8-DE42-8668-C8B582DABD54}"/>
              </a:ext>
            </a:extLst>
          </p:cNvPr>
          <p:cNvSpPr/>
          <p:nvPr/>
        </p:nvSpPr>
        <p:spPr>
          <a:xfrm rot="4182405" flipH="1">
            <a:off x="1388601" y="2019254"/>
            <a:ext cx="603740"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AC8E8D6D-A688-0D4B-B38D-2F333BA80DDD}"/>
              </a:ext>
            </a:extLst>
          </p:cNvPr>
          <p:cNvSpPr/>
          <p:nvPr/>
        </p:nvSpPr>
        <p:spPr>
          <a:xfrm rot="2019923" flipH="1">
            <a:off x="5040984" y="2077354"/>
            <a:ext cx="931659"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4371D0BE-DDAA-2E47-962A-F72848366A6A}"/>
              </a:ext>
            </a:extLst>
          </p:cNvPr>
          <p:cNvSpPr/>
          <p:nvPr/>
        </p:nvSpPr>
        <p:spPr>
          <a:xfrm rot="10800000" flipH="1">
            <a:off x="2005379" y="1787453"/>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4D1EF94C-05D6-BA43-B944-6F3DF26145B0}"/>
              </a:ext>
            </a:extLst>
          </p:cNvPr>
          <p:cNvSpPr/>
          <p:nvPr/>
        </p:nvSpPr>
        <p:spPr>
          <a:xfrm rot="20015814" flipH="1">
            <a:off x="1194082" y="3138431"/>
            <a:ext cx="1838975"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B213C2EA-6287-9649-B3BE-5E3C276F1B12}"/>
              </a:ext>
            </a:extLst>
          </p:cNvPr>
          <p:cNvSpPr/>
          <p:nvPr/>
        </p:nvSpPr>
        <p:spPr>
          <a:xfrm rot="11579490" flipH="1">
            <a:off x="3045121" y="2732904"/>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BC5962BF-A66B-4849-8319-885F4F4C5D80}"/>
              </a:ext>
            </a:extLst>
          </p:cNvPr>
          <p:cNvSpPr/>
          <p:nvPr/>
        </p:nvSpPr>
        <p:spPr>
          <a:xfrm rot="17163816" flipH="1">
            <a:off x="3272955" y="3284801"/>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A356EAFA-21FA-8548-9A31-1139F1E8107A}"/>
              </a:ext>
            </a:extLst>
          </p:cNvPr>
          <p:cNvSpPr/>
          <p:nvPr/>
        </p:nvSpPr>
        <p:spPr>
          <a:xfrm rot="16696986" flipH="1">
            <a:off x="2766049" y="4118027"/>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F7FD0D78-422C-C34B-9581-97F435396244}"/>
              </a:ext>
            </a:extLst>
          </p:cNvPr>
          <p:cNvSpPr/>
          <p:nvPr/>
        </p:nvSpPr>
        <p:spPr>
          <a:xfrm rot="20013216">
            <a:off x="3268006" y="4415332"/>
            <a:ext cx="46887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E1B6BA3E-9A07-2C48-8E89-901B99FBD8D2}"/>
              </a:ext>
            </a:extLst>
          </p:cNvPr>
          <p:cNvSpPr/>
          <p:nvPr/>
        </p:nvSpPr>
        <p:spPr>
          <a:xfrm rot="16696986" flipH="1">
            <a:off x="3301457" y="4800866"/>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41FE9460-95C9-724E-968A-1F78D83144ED}"/>
              </a:ext>
            </a:extLst>
          </p:cNvPr>
          <p:cNvSpPr/>
          <p:nvPr/>
        </p:nvSpPr>
        <p:spPr>
          <a:xfrm rot="16696986" flipH="1">
            <a:off x="7689597" y="783128"/>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Right Arrow 21">
            <a:extLst>
              <a:ext uri="{FF2B5EF4-FFF2-40B4-BE49-F238E27FC236}">
                <a16:creationId xmlns:a16="http://schemas.microsoft.com/office/drawing/2014/main" id="{8BD3AB26-217C-7042-A03D-7849A54A3CE1}"/>
              </a:ext>
            </a:extLst>
          </p:cNvPr>
          <p:cNvSpPr/>
          <p:nvPr/>
        </p:nvSpPr>
        <p:spPr>
          <a:xfrm flipH="1">
            <a:off x="6021505" y="81934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ight Arrow 22">
            <a:extLst>
              <a:ext uri="{FF2B5EF4-FFF2-40B4-BE49-F238E27FC236}">
                <a16:creationId xmlns:a16="http://schemas.microsoft.com/office/drawing/2014/main" id="{E4ABCEC1-7F6F-2E44-84DE-81740FF4F23D}"/>
              </a:ext>
            </a:extLst>
          </p:cNvPr>
          <p:cNvSpPr/>
          <p:nvPr/>
        </p:nvSpPr>
        <p:spPr>
          <a:xfrm rot="10800000" flipH="1">
            <a:off x="6182262" y="1178420"/>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4" name="Right Arrow 23">
            <a:extLst>
              <a:ext uri="{FF2B5EF4-FFF2-40B4-BE49-F238E27FC236}">
                <a16:creationId xmlns:a16="http://schemas.microsoft.com/office/drawing/2014/main" id="{C71C5F30-FCFF-D94B-8311-921406A4D93D}"/>
              </a:ext>
            </a:extLst>
          </p:cNvPr>
          <p:cNvSpPr/>
          <p:nvPr/>
        </p:nvSpPr>
        <p:spPr>
          <a:xfrm rot="17693732" flipH="1">
            <a:off x="4901235" y="1381189"/>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7C5260ED-FF2B-9B47-9DEA-0DCD44007861}"/>
              </a:ext>
            </a:extLst>
          </p:cNvPr>
          <p:cNvSpPr/>
          <p:nvPr/>
        </p:nvSpPr>
        <p:spPr>
          <a:xfrm rot="17403009" flipH="1">
            <a:off x="5123681" y="2056053"/>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4B645289-1852-1B45-884C-DE3D2B485BFE}"/>
              </a:ext>
            </a:extLst>
          </p:cNvPr>
          <p:cNvSpPr/>
          <p:nvPr/>
        </p:nvSpPr>
        <p:spPr>
          <a:xfrm rot="5555104" flipH="1">
            <a:off x="5485450" y="168194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A77E0461-6120-E54B-B0E4-A4A550A6B41D}"/>
              </a:ext>
            </a:extLst>
          </p:cNvPr>
          <p:cNvSpPr/>
          <p:nvPr/>
        </p:nvSpPr>
        <p:spPr>
          <a:xfrm rot="15656698" flipH="1">
            <a:off x="7529656" y="1737421"/>
            <a:ext cx="897179"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8" name="Right Arrow 27">
            <a:extLst>
              <a:ext uri="{FF2B5EF4-FFF2-40B4-BE49-F238E27FC236}">
                <a16:creationId xmlns:a16="http://schemas.microsoft.com/office/drawing/2014/main" id="{29AD7E29-8561-B648-A42A-9A6A2108ACBE}"/>
              </a:ext>
            </a:extLst>
          </p:cNvPr>
          <p:cNvSpPr/>
          <p:nvPr/>
        </p:nvSpPr>
        <p:spPr>
          <a:xfrm rot="16425354" flipH="1">
            <a:off x="7185339" y="3081410"/>
            <a:ext cx="1543476"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E57F1B83-1B51-7049-A923-9FC10C78E5F3}"/>
              </a:ext>
            </a:extLst>
          </p:cNvPr>
          <p:cNvSpPr/>
          <p:nvPr/>
        </p:nvSpPr>
        <p:spPr>
          <a:xfrm rot="10800000">
            <a:off x="6084597" y="3867559"/>
            <a:ext cx="1085141"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67CF7484-0B1D-104E-A8B8-E8B59928B5D2}"/>
              </a:ext>
            </a:extLst>
          </p:cNvPr>
          <p:cNvSpPr/>
          <p:nvPr/>
        </p:nvSpPr>
        <p:spPr>
          <a:xfrm rot="17693732" flipH="1">
            <a:off x="3152452" y="200052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12A8F927-4C50-F446-8815-C3AD65D41D5B}"/>
              </a:ext>
            </a:extLst>
          </p:cNvPr>
          <p:cNvSpPr/>
          <p:nvPr/>
        </p:nvSpPr>
        <p:spPr>
          <a:xfrm>
            <a:off x="1853318" y="3589087"/>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418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ee the source image">
            <a:extLst>
              <a:ext uri="{FF2B5EF4-FFF2-40B4-BE49-F238E27FC236}">
                <a16:creationId xmlns:a16="http://schemas.microsoft.com/office/drawing/2014/main" id="{CDEF0F48-DAE1-3F45-AB48-BAB1FE93396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92613" y="1143173"/>
            <a:ext cx="5441004" cy="408548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71BC6B6-C9A6-0A4E-B978-80659F4C9605}"/>
              </a:ext>
            </a:extLst>
          </p:cNvPr>
          <p:cNvSpPr>
            <a:spLocks noGrp="1"/>
          </p:cNvSpPr>
          <p:nvPr>
            <p:ph type="sldNum" sz="quarter" idx="12"/>
          </p:nvPr>
        </p:nvSpPr>
        <p:spPr/>
        <p:txBody>
          <a:bodyPr/>
          <a:lstStyle/>
          <a:p>
            <a:fld id="{B9A0A49B-320C-1A4F-B83C-2E5340668522}" type="slidenum">
              <a:rPr lang="en-US" smtClean="0"/>
              <a:t>67</a:t>
            </a:fld>
            <a:endParaRPr lang="en-US"/>
          </a:p>
        </p:txBody>
      </p:sp>
    </p:spTree>
    <p:extLst>
      <p:ext uri="{BB962C8B-B14F-4D97-AF65-F5344CB8AC3E}">
        <p14:creationId xmlns:p14="http://schemas.microsoft.com/office/powerpoint/2010/main" val="41555108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720E25-1739-8948-B149-5E4A7A99B6C6}"/>
              </a:ext>
            </a:extLst>
          </p:cNvPr>
          <p:cNvSpPr>
            <a:spLocks noGrp="1"/>
          </p:cNvSpPr>
          <p:nvPr>
            <p:ph type="sldNum" sz="quarter" idx="12"/>
          </p:nvPr>
        </p:nvSpPr>
        <p:spPr/>
        <p:txBody>
          <a:bodyPr/>
          <a:lstStyle/>
          <a:p>
            <a:fld id="{867D4A06-35AE-BD4A-84A9-613A26F3D41D}" type="slidenum">
              <a:rPr lang="en-US" smtClean="0"/>
              <a:pPr/>
              <a:t>68</a:t>
            </a:fld>
            <a:endParaRPr lang="en-US"/>
          </a:p>
        </p:txBody>
      </p:sp>
      <p:pic>
        <p:nvPicPr>
          <p:cNvPr id="3" name="Picture 2">
            <a:extLst>
              <a:ext uri="{FF2B5EF4-FFF2-40B4-BE49-F238E27FC236}">
                <a16:creationId xmlns:a16="http://schemas.microsoft.com/office/drawing/2014/main" id="{C35B97B6-0FFA-5D45-9062-12BEDCC1A3F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17923" y="1137790"/>
            <a:ext cx="6268199" cy="4255218"/>
          </a:xfrm>
          <a:prstGeom prst="rect">
            <a:avLst/>
          </a:prstGeom>
        </p:spPr>
      </p:pic>
      <p:sp>
        <p:nvSpPr>
          <p:cNvPr id="4" name="Rectangle 3">
            <a:extLst>
              <a:ext uri="{FF2B5EF4-FFF2-40B4-BE49-F238E27FC236}">
                <a16:creationId xmlns:a16="http://schemas.microsoft.com/office/drawing/2014/main" id="{59539C53-723A-CD43-82B9-896556F5D512}"/>
              </a:ext>
            </a:extLst>
          </p:cNvPr>
          <p:cNvSpPr/>
          <p:nvPr/>
        </p:nvSpPr>
        <p:spPr>
          <a:xfrm>
            <a:off x="6004597" y="2029524"/>
            <a:ext cx="949235"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B32FA86-3BF2-F041-955C-145677F5A7DA}"/>
              </a:ext>
            </a:extLst>
          </p:cNvPr>
          <p:cNvSpPr/>
          <p:nvPr/>
        </p:nvSpPr>
        <p:spPr>
          <a:xfrm>
            <a:off x="5599879" y="2418093"/>
            <a:ext cx="1472442"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1AB8227-D57E-9340-A718-A1BE2318D486}"/>
              </a:ext>
            </a:extLst>
          </p:cNvPr>
          <p:cNvSpPr/>
          <p:nvPr/>
        </p:nvSpPr>
        <p:spPr>
          <a:xfrm>
            <a:off x="6217611" y="2217032"/>
            <a:ext cx="1472442"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19A4338-2DE7-7C48-AC65-88CACBE5C983}"/>
              </a:ext>
            </a:extLst>
          </p:cNvPr>
          <p:cNvSpPr/>
          <p:nvPr/>
        </p:nvSpPr>
        <p:spPr>
          <a:xfrm>
            <a:off x="6138787" y="1624667"/>
            <a:ext cx="394626" cy="32657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AFA1886-56F5-8D48-A6B1-0199EEDB816C}"/>
              </a:ext>
            </a:extLst>
          </p:cNvPr>
          <p:cNvSpPr/>
          <p:nvPr/>
        </p:nvSpPr>
        <p:spPr>
          <a:xfrm>
            <a:off x="5384399" y="1008141"/>
            <a:ext cx="949235"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0708F1E-E402-FD42-B9A5-3DBF48A4185A}"/>
              </a:ext>
            </a:extLst>
          </p:cNvPr>
          <p:cNvSpPr/>
          <p:nvPr/>
        </p:nvSpPr>
        <p:spPr>
          <a:xfrm>
            <a:off x="5967297" y="1001836"/>
            <a:ext cx="394626"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CF4D355-23C5-1D45-A111-45E0D8503BDD}"/>
              </a:ext>
            </a:extLst>
          </p:cNvPr>
          <p:cNvSpPr/>
          <p:nvPr/>
        </p:nvSpPr>
        <p:spPr>
          <a:xfrm>
            <a:off x="4934683" y="2942020"/>
            <a:ext cx="1121646" cy="48951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BAC2E3-DD90-5840-A22E-C65AD835D8BB}"/>
              </a:ext>
            </a:extLst>
          </p:cNvPr>
          <p:cNvSpPr/>
          <p:nvPr/>
        </p:nvSpPr>
        <p:spPr>
          <a:xfrm>
            <a:off x="2909265" y="2029524"/>
            <a:ext cx="1472442" cy="91249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0B7DB2-E475-A14D-9406-7E086C895605}"/>
              </a:ext>
            </a:extLst>
          </p:cNvPr>
          <p:cNvSpPr/>
          <p:nvPr/>
        </p:nvSpPr>
        <p:spPr>
          <a:xfrm>
            <a:off x="4500607" y="2620220"/>
            <a:ext cx="1099272" cy="91249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109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0" nodeType="clickEffect">
                                  <p:stCondLst>
                                    <p:cond delay="0"/>
                                  </p:stCondLst>
                                  <p:childTnLst>
                                    <p:animEffect transition="out" filter="dissolv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9" presetClass="exit" presetSubtype="0" fill="hold" grpId="0" nodeType="withEffect">
                                  <p:stCondLst>
                                    <p:cond delay="0"/>
                                  </p:stCondLst>
                                  <p:childTnLst>
                                    <p:animEffect transition="out" filter="dissolv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par>
                                <p:cTn id="33" presetID="9" presetClass="exit" presetSubtype="0" fill="hold" grpId="0" nodeType="withEffect">
                                  <p:stCondLst>
                                    <p:cond delay="0"/>
                                  </p:stCondLst>
                                  <p:childTnLst>
                                    <p:animEffect transition="out" filter="dissolve">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elect the error code as seen on your Transmission log or ...">
            <a:extLst>
              <a:ext uri="{FF2B5EF4-FFF2-40B4-BE49-F238E27FC236}">
                <a16:creationId xmlns:a16="http://schemas.microsoft.com/office/drawing/2014/main" id="{A3D47A59-238A-A047-98E2-BA18BDB8DF2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06876" y="2325965"/>
            <a:ext cx="8022077" cy="220607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DDE1682-539A-0540-8105-536B53BC47D9}"/>
              </a:ext>
            </a:extLst>
          </p:cNvPr>
          <p:cNvSpPr>
            <a:spLocks noGrp="1"/>
          </p:cNvSpPr>
          <p:nvPr>
            <p:ph type="sldNum" sz="quarter" idx="12"/>
          </p:nvPr>
        </p:nvSpPr>
        <p:spPr/>
        <p:txBody>
          <a:bodyPr/>
          <a:lstStyle/>
          <a:p>
            <a:fld id="{B9A0A49B-320C-1A4F-B83C-2E5340668522}" type="slidenum">
              <a:rPr lang="en-US" smtClean="0"/>
              <a:t>69</a:t>
            </a:fld>
            <a:endParaRPr lang="en-US"/>
          </a:p>
        </p:txBody>
      </p:sp>
    </p:spTree>
    <p:extLst>
      <p:ext uri="{BB962C8B-B14F-4D97-AF65-F5344CB8AC3E}">
        <p14:creationId xmlns:p14="http://schemas.microsoft.com/office/powerpoint/2010/main" val="3536476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CF7DF58-2A9B-C4C1-D4C8-2FE0EED8DD89}"/>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89BED8C2-13B8-79FF-35DA-E3E49C9B3DAE}"/>
              </a:ext>
            </a:extLst>
          </p:cNvPr>
          <p:cNvSpPr txBox="1">
            <a:spLocks/>
          </p:cNvSpPr>
          <p:nvPr/>
        </p:nvSpPr>
        <p:spPr>
          <a:xfrm>
            <a:off x="628649" y="1093788"/>
            <a:ext cx="7879841" cy="2967208"/>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7000" dirty="0">
                <a:latin typeface="Chalkboard" panose="03050602040202020205" pitchFamily="66" charset="77"/>
              </a:rPr>
              <a:t>In &amp; Out</a:t>
            </a:r>
            <a:endParaRPr lang="en-US" sz="7000" kern="1200" dirty="0">
              <a:solidFill>
                <a:schemeClr val="tx1"/>
              </a:solidFill>
              <a:latin typeface="Chalkboard" panose="03050602040202020205" pitchFamily="66" charset="77"/>
            </a:endParaRPr>
          </a:p>
        </p:txBody>
      </p:sp>
      <p:sp>
        <p:nvSpPr>
          <p:cNvPr id="12" name="Rectangle 11">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14E500F-D1A3-55B3-E0EF-7C9AEA8AA4E6}"/>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a:solidFill>
                  <a:schemeClr val="tx1">
                    <a:lumMod val="50000"/>
                    <a:lumOff val="50000"/>
                  </a:schemeClr>
                </a:solidFill>
              </a:rPr>
              <a:pPr defTabSz="914400">
                <a:spcAft>
                  <a:spcPts val="600"/>
                </a:spcAft>
              </a:pPr>
              <a:t>7</a:t>
            </a:fld>
            <a:endParaRPr lang="en-US">
              <a:solidFill>
                <a:schemeClr val="tx1">
                  <a:lumMod val="50000"/>
                  <a:lumOff val="50000"/>
                </a:schemeClr>
              </a:solidFill>
            </a:endParaRPr>
          </a:p>
        </p:txBody>
      </p:sp>
    </p:spTree>
    <p:extLst>
      <p:ext uri="{BB962C8B-B14F-4D97-AF65-F5344CB8AC3E}">
        <p14:creationId xmlns:p14="http://schemas.microsoft.com/office/powerpoint/2010/main" val="13872829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99E69E-D036-1A42-B064-A4CB3EC94B67}"/>
              </a:ext>
            </a:extLst>
          </p:cNvPr>
          <p:cNvSpPr>
            <a:spLocks noGrp="1"/>
          </p:cNvSpPr>
          <p:nvPr>
            <p:ph type="sldNum" sz="quarter" idx="12"/>
          </p:nvPr>
        </p:nvSpPr>
        <p:spPr/>
        <p:txBody>
          <a:bodyPr/>
          <a:lstStyle/>
          <a:p>
            <a:fld id="{867D4A06-35AE-BD4A-84A9-613A26F3D41D}" type="slidenum">
              <a:rPr lang="en-US" smtClean="0"/>
              <a:pPr/>
              <a:t>70</a:t>
            </a:fld>
            <a:endParaRPr lang="en-US"/>
          </a:p>
        </p:txBody>
      </p:sp>
      <p:pic>
        <p:nvPicPr>
          <p:cNvPr id="3" name="Picture 2">
            <a:extLst>
              <a:ext uri="{FF2B5EF4-FFF2-40B4-BE49-F238E27FC236}">
                <a16:creationId xmlns:a16="http://schemas.microsoft.com/office/drawing/2014/main" id="{C2C4FFB5-2D17-AF4E-8EC8-452E1762BF70}"/>
              </a:ext>
            </a:extLst>
          </p:cNvPr>
          <p:cNvPicPr>
            <a:picLocks noChangeAspect="1"/>
          </p:cNvPicPr>
          <p:nvPr/>
        </p:nvPicPr>
        <p:blipFill>
          <a:blip r:embed="rId2"/>
          <a:stretch>
            <a:fillRect/>
          </a:stretch>
        </p:blipFill>
        <p:spPr>
          <a:xfrm>
            <a:off x="1319901" y="1010892"/>
            <a:ext cx="6772322" cy="4625000"/>
          </a:xfrm>
          <a:prstGeom prst="rect">
            <a:avLst/>
          </a:prstGeom>
        </p:spPr>
      </p:pic>
      <p:sp>
        <p:nvSpPr>
          <p:cNvPr id="4" name="Rectangle 3">
            <a:extLst>
              <a:ext uri="{FF2B5EF4-FFF2-40B4-BE49-F238E27FC236}">
                <a16:creationId xmlns:a16="http://schemas.microsoft.com/office/drawing/2014/main" id="{BEA3F901-F9F3-B64A-9815-E10E921C3153}"/>
              </a:ext>
            </a:extLst>
          </p:cNvPr>
          <p:cNvSpPr/>
          <p:nvPr/>
        </p:nvSpPr>
        <p:spPr>
          <a:xfrm>
            <a:off x="7697279" y="2561297"/>
            <a:ext cx="300518" cy="2711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85C53BF-DCEA-D742-8078-027CFE5BE91F}"/>
              </a:ext>
            </a:extLst>
          </p:cNvPr>
          <p:cNvSpPr/>
          <p:nvPr/>
        </p:nvSpPr>
        <p:spPr>
          <a:xfrm>
            <a:off x="7172345" y="3052245"/>
            <a:ext cx="524934" cy="42154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4621A65-E322-2549-AC53-F2BB320AD2AE}"/>
              </a:ext>
            </a:extLst>
          </p:cNvPr>
          <p:cNvSpPr/>
          <p:nvPr/>
        </p:nvSpPr>
        <p:spPr>
          <a:xfrm>
            <a:off x="7697279" y="2832442"/>
            <a:ext cx="300518" cy="77893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F1945F6-1A8C-F943-B076-415404DBACF5}"/>
              </a:ext>
            </a:extLst>
          </p:cNvPr>
          <p:cNvSpPr/>
          <p:nvPr/>
        </p:nvSpPr>
        <p:spPr>
          <a:xfrm>
            <a:off x="7547019" y="3611375"/>
            <a:ext cx="653977" cy="104986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5C0D5E7-8B7E-9441-B777-3CAA3BA20982}"/>
              </a:ext>
            </a:extLst>
          </p:cNvPr>
          <p:cNvSpPr/>
          <p:nvPr/>
        </p:nvSpPr>
        <p:spPr>
          <a:xfrm>
            <a:off x="7096241" y="3475802"/>
            <a:ext cx="450777" cy="4215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A473D7-8CB6-2349-BE77-1B8DDE3C388F}"/>
              </a:ext>
            </a:extLst>
          </p:cNvPr>
          <p:cNvSpPr/>
          <p:nvPr/>
        </p:nvSpPr>
        <p:spPr>
          <a:xfrm>
            <a:off x="6935279" y="3323392"/>
            <a:ext cx="152400" cy="1524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81D0F48-2B02-F649-9965-2FFDD68C53E2}"/>
              </a:ext>
            </a:extLst>
          </p:cNvPr>
          <p:cNvSpPr/>
          <p:nvPr/>
        </p:nvSpPr>
        <p:spPr>
          <a:xfrm>
            <a:off x="5559397" y="4288711"/>
            <a:ext cx="2137882" cy="114421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748F04-5A31-474F-B6F7-B6B2C9536F53}"/>
              </a:ext>
            </a:extLst>
          </p:cNvPr>
          <p:cNvSpPr/>
          <p:nvPr/>
        </p:nvSpPr>
        <p:spPr>
          <a:xfrm>
            <a:off x="4841870" y="4495472"/>
            <a:ext cx="878393" cy="73303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AC88E4-A6EC-5946-8982-C1E04A0E3701}"/>
              </a:ext>
            </a:extLst>
          </p:cNvPr>
          <p:cNvSpPr/>
          <p:nvPr/>
        </p:nvSpPr>
        <p:spPr>
          <a:xfrm>
            <a:off x="2953804" y="1963833"/>
            <a:ext cx="1708126" cy="199467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87F0E7E-1F59-F348-9201-2A66EB867736}"/>
              </a:ext>
            </a:extLst>
          </p:cNvPr>
          <p:cNvSpPr/>
          <p:nvPr/>
        </p:nvSpPr>
        <p:spPr>
          <a:xfrm>
            <a:off x="4670492" y="3611375"/>
            <a:ext cx="797311" cy="88409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752EE33-00EC-7B47-B0C4-E825E2683BE2}"/>
              </a:ext>
            </a:extLst>
          </p:cNvPr>
          <p:cNvSpPr/>
          <p:nvPr/>
        </p:nvSpPr>
        <p:spPr>
          <a:xfrm>
            <a:off x="6185930" y="4356443"/>
            <a:ext cx="215843" cy="53996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0FC4F12-BDAE-5D46-B35E-BE81BD02F058}"/>
              </a:ext>
            </a:extLst>
          </p:cNvPr>
          <p:cNvSpPr/>
          <p:nvPr/>
        </p:nvSpPr>
        <p:spPr>
          <a:xfrm>
            <a:off x="5476366" y="3668754"/>
            <a:ext cx="548698" cy="61995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F139750-B195-E146-8049-A4C84EDCAA85}"/>
              </a:ext>
            </a:extLst>
          </p:cNvPr>
          <p:cNvSpPr/>
          <p:nvPr/>
        </p:nvSpPr>
        <p:spPr>
          <a:xfrm>
            <a:off x="5969948" y="4106675"/>
            <a:ext cx="238264" cy="49953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3955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9" presetClass="exit" presetSubtype="0" fill="hold" grpId="0" nodeType="withEffect">
                                  <p:stCondLst>
                                    <p:cond delay="0"/>
                                  </p:stCondLst>
                                  <p:childTnLst>
                                    <p:animEffect transition="out" filter="dissolv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9" presetClass="exit" presetSubtype="0" fill="hold" grpId="0" nodeType="withEffect">
                                  <p:stCondLst>
                                    <p:cond delay="0"/>
                                  </p:stCondLst>
                                  <p:childTnLst>
                                    <p:animEffect transition="out" filter="dissolv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9" presetClass="exit" presetSubtype="0" fill="hold" grpId="0" nodeType="clickEffect">
                                  <p:stCondLst>
                                    <p:cond delay="0"/>
                                  </p:stCondLst>
                                  <p:childTnLst>
                                    <p:animEffect transition="out" filter="dissolve">
                                      <p:cBhvr>
                                        <p:cTn id="28" dur="500"/>
                                        <p:tgtEl>
                                          <p:spTgt spid="10"/>
                                        </p:tgtEl>
                                      </p:cBhvr>
                                    </p:animEffect>
                                    <p:set>
                                      <p:cBhvr>
                                        <p:cTn id="29" dur="1" fill="hold">
                                          <p:stCondLst>
                                            <p:cond delay="499"/>
                                          </p:stCondLst>
                                        </p:cTn>
                                        <p:tgtEl>
                                          <p:spTgt spid="10"/>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grpId="0" nodeType="clickEffect">
                                  <p:stCondLst>
                                    <p:cond delay="0"/>
                                  </p:stCondLst>
                                  <p:childTnLst>
                                    <p:animEffect transition="out" filter="dissolv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9" presetClass="exit" presetSubtype="0" fill="hold" grpId="0" nodeType="clickEffect">
                                  <p:stCondLst>
                                    <p:cond delay="0"/>
                                  </p:stCondLst>
                                  <p:childTnLst>
                                    <p:animEffect transition="out" filter="dissolve">
                                      <p:cBhvr>
                                        <p:cTn id="44" dur="500"/>
                                        <p:tgtEl>
                                          <p:spTgt spid="15"/>
                                        </p:tgtEl>
                                      </p:cBhvr>
                                    </p:animEffect>
                                    <p:set>
                                      <p:cBhvr>
                                        <p:cTn id="45" dur="1" fill="hold">
                                          <p:stCondLst>
                                            <p:cond delay="499"/>
                                          </p:stCondLst>
                                        </p:cTn>
                                        <p:tgtEl>
                                          <p:spTgt spid="15"/>
                                        </p:tgtEl>
                                        <p:attrNameLst>
                                          <p:attrName>style.visibility</p:attrName>
                                        </p:attrNameLst>
                                      </p:cBhvr>
                                      <p:to>
                                        <p:strVal val="hidden"/>
                                      </p:to>
                                    </p:set>
                                  </p:childTnLst>
                                </p:cTn>
                              </p:par>
                              <p:par>
                                <p:cTn id="46" presetID="9" presetClass="exit" presetSubtype="0" fill="hold" grpId="0" nodeType="withEffect">
                                  <p:stCondLst>
                                    <p:cond delay="0"/>
                                  </p:stCondLst>
                                  <p:childTnLst>
                                    <p:animEffect transition="out" filter="dissolve">
                                      <p:cBhvr>
                                        <p:cTn id="47" dur="500"/>
                                        <p:tgtEl>
                                          <p:spTgt spid="16"/>
                                        </p:tgtEl>
                                      </p:cBhvr>
                                    </p:animEffect>
                                    <p:set>
                                      <p:cBhvr>
                                        <p:cTn id="48" dur="1" fill="hold">
                                          <p:stCondLst>
                                            <p:cond delay="499"/>
                                          </p:stCondLst>
                                        </p:cTn>
                                        <p:tgtEl>
                                          <p:spTgt spid="16"/>
                                        </p:tgtEl>
                                        <p:attrNameLst>
                                          <p:attrName>style.visibility</p:attrName>
                                        </p:attrNameLst>
                                      </p:cBhvr>
                                      <p:to>
                                        <p:strVal val="hidden"/>
                                      </p:to>
                                    </p:set>
                                  </p:childTnLst>
                                </p:cTn>
                              </p:par>
                              <p:par>
                                <p:cTn id="49" presetID="9" presetClass="exit" presetSubtype="0" fill="hold" grpId="0" nodeType="withEffect">
                                  <p:stCondLst>
                                    <p:cond delay="0"/>
                                  </p:stCondLst>
                                  <p:childTnLst>
                                    <p:animEffect transition="out" filter="dissolve">
                                      <p:cBhvr>
                                        <p:cTn id="50" dur="500"/>
                                        <p:tgtEl>
                                          <p:spTgt spid="14"/>
                                        </p:tgtEl>
                                      </p:cBhvr>
                                    </p:animEffect>
                                    <p:set>
                                      <p:cBhvr>
                                        <p:cTn id="51"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0A846B-F8FB-3944-9B42-39BF14B8A7BD}"/>
              </a:ext>
            </a:extLst>
          </p:cNvPr>
          <p:cNvSpPr>
            <a:spLocks noGrp="1"/>
          </p:cNvSpPr>
          <p:nvPr>
            <p:ph type="sldNum" sz="quarter" idx="12"/>
          </p:nvPr>
        </p:nvSpPr>
        <p:spPr/>
        <p:txBody>
          <a:bodyPr/>
          <a:lstStyle/>
          <a:p>
            <a:fld id="{867D4A06-35AE-BD4A-84A9-613A26F3D41D}" type="slidenum">
              <a:rPr lang="en-US" smtClean="0"/>
              <a:pPr/>
              <a:t>71</a:t>
            </a:fld>
            <a:endParaRPr lang="en-US"/>
          </a:p>
        </p:txBody>
      </p:sp>
      <p:pic>
        <p:nvPicPr>
          <p:cNvPr id="3" name="Picture 2">
            <a:extLst>
              <a:ext uri="{FF2B5EF4-FFF2-40B4-BE49-F238E27FC236}">
                <a16:creationId xmlns:a16="http://schemas.microsoft.com/office/drawing/2014/main" id="{9DE31FE5-5002-B846-8245-4D48E1EECA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36859" y="1159839"/>
            <a:ext cx="6270281" cy="4538321"/>
          </a:xfrm>
          <a:prstGeom prst="rect">
            <a:avLst/>
          </a:prstGeom>
        </p:spPr>
      </p:pic>
      <p:sp>
        <p:nvSpPr>
          <p:cNvPr id="4" name="Rectangle 3">
            <a:extLst>
              <a:ext uri="{FF2B5EF4-FFF2-40B4-BE49-F238E27FC236}">
                <a16:creationId xmlns:a16="http://schemas.microsoft.com/office/drawing/2014/main" id="{608BA46B-4A1B-DC48-B794-DF349B91911D}"/>
              </a:ext>
            </a:extLst>
          </p:cNvPr>
          <p:cNvSpPr/>
          <p:nvPr/>
        </p:nvSpPr>
        <p:spPr>
          <a:xfrm>
            <a:off x="3210097" y="2583760"/>
            <a:ext cx="1213857" cy="73152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EAB2C50-F463-9042-BF71-7A9505660FEB}"/>
              </a:ext>
            </a:extLst>
          </p:cNvPr>
          <p:cNvSpPr/>
          <p:nvPr/>
        </p:nvSpPr>
        <p:spPr>
          <a:xfrm>
            <a:off x="4641668" y="2653427"/>
            <a:ext cx="949235" cy="114133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F680966-7F89-664F-8449-04CAB2755CB8}"/>
              </a:ext>
            </a:extLst>
          </p:cNvPr>
          <p:cNvSpPr/>
          <p:nvPr/>
        </p:nvSpPr>
        <p:spPr>
          <a:xfrm>
            <a:off x="4933405" y="2653426"/>
            <a:ext cx="949235"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B3D8CC1-088A-8749-9207-0944083BF1A5}"/>
              </a:ext>
            </a:extLst>
          </p:cNvPr>
          <p:cNvSpPr/>
          <p:nvPr/>
        </p:nvSpPr>
        <p:spPr>
          <a:xfrm>
            <a:off x="5590904" y="3011057"/>
            <a:ext cx="888274" cy="7837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3DCB1C0-F244-5740-99F5-4772557217CC}"/>
              </a:ext>
            </a:extLst>
          </p:cNvPr>
          <p:cNvSpPr/>
          <p:nvPr/>
        </p:nvSpPr>
        <p:spPr>
          <a:xfrm>
            <a:off x="5921829" y="2684484"/>
            <a:ext cx="226423"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70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9" presetClass="exit" presetSubtype="0" fill="hold" grpId="0" nodeType="with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20CDE8F-D1BB-F715-A312-6D0B6119C877}"/>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0C8CD31-3E19-DF15-5099-F580003DEA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436A6F6-8838-E351-5128-32093038D8AB}"/>
              </a:ext>
            </a:extLst>
          </p:cNvPr>
          <p:cNvSpPr>
            <a:spLocks noGrp="1"/>
          </p:cNvSpPr>
          <p:nvPr>
            <p:ph type="title"/>
          </p:nvPr>
        </p:nvSpPr>
        <p:spPr>
          <a:xfrm>
            <a:off x="628650" y="1122362"/>
            <a:ext cx="4796790" cy="4135437"/>
          </a:xfrm>
        </p:spPr>
        <p:txBody>
          <a:bodyPr vert="horz" lIns="91440" tIns="45720" rIns="91440" bIns="45720" rtlCol="0" anchor="b">
            <a:normAutofit/>
          </a:bodyPr>
          <a:lstStyle/>
          <a:p>
            <a:pPr defTabSz="914400">
              <a:lnSpc>
                <a:spcPct val="90000"/>
              </a:lnSpc>
            </a:pPr>
            <a:r>
              <a:rPr lang="en-US" sz="4800" kern="1200" dirty="0">
                <a:solidFill>
                  <a:schemeClr val="tx1"/>
                </a:solidFill>
                <a:latin typeface="Chalkboard" panose="03050602040202020205" pitchFamily="66" charset="77"/>
              </a:rPr>
              <a:t>Reactive programming</a:t>
            </a:r>
          </a:p>
        </p:txBody>
      </p:sp>
      <p:sp>
        <p:nvSpPr>
          <p:cNvPr id="11" name="Rectangle 10">
            <a:extLst>
              <a:ext uri="{FF2B5EF4-FFF2-40B4-BE49-F238E27FC236}">
                <a16:creationId xmlns:a16="http://schemas.microsoft.com/office/drawing/2014/main" id="{9BFB7C6B-C161-DAAB-187A-09544A6124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B0C8233A-70C4-BBFC-C5C4-934BDE300999}"/>
              </a:ext>
            </a:extLst>
          </p:cNvPr>
          <p:cNvSpPr>
            <a:spLocks noGrp="1"/>
          </p:cNvSpPr>
          <p:nvPr>
            <p:ph type="body" idx="1"/>
          </p:nvPr>
        </p:nvSpPr>
        <p:spPr>
          <a:xfrm>
            <a:off x="5946085" y="1232452"/>
            <a:ext cx="2400300" cy="3850919"/>
          </a:xfrm>
        </p:spPr>
        <p:txBody>
          <a:bodyPr vert="horz" lIns="91440" tIns="45720" rIns="91440" bIns="45720" rtlCol="0" anchor="b">
            <a:normAutofit/>
          </a:bodyPr>
          <a:lstStyle/>
          <a:p>
            <a:pPr defTabSz="914400">
              <a:lnSpc>
                <a:spcPct val="90000"/>
              </a:lnSpc>
              <a:spcBef>
                <a:spcPts val="1000"/>
              </a:spcBef>
            </a:pPr>
            <a:endParaRPr lang="en-US" sz="2400" kern="1200">
              <a:solidFill>
                <a:srgbClr val="FFFFFF"/>
              </a:solidFill>
              <a:latin typeface="+mn-lt"/>
              <a:ea typeface="+mn-ea"/>
              <a:cs typeface="+mn-cs"/>
            </a:endParaRPr>
          </a:p>
        </p:txBody>
      </p:sp>
      <p:sp>
        <p:nvSpPr>
          <p:cNvPr id="13" name="sketch line">
            <a:extLst>
              <a:ext uri="{FF2B5EF4-FFF2-40B4-BE49-F238E27FC236}">
                <a16:creationId xmlns:a16="http://schemas.microsoft.com/office/drawing/2014/main" id="{A0C24644-5050-558C-016E-2B1AA1A94C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531062D6-DD93-DE36-569A-B9116D03332A}"/>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72</a:t>
            </a:fld>
            <a:endParaRPr lang="en-US"/>
          </a:p>
        </p:txBody>
      </p:sp>
    </p:spTree>
    <p:extLst>
      <p:ext uri="{BB962C8B-B14F-4D97-AF65-F5344CB8AC3E}">
        <p14:creationId xmlns:p14="http://schemas.microsoft.com/office/powerpoint/2010/main" val="15977918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70A879D-4B86-1D00-AD00-DF88A46AD077}"/>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D2142B4-7308-9751-9BB2-2553DE1B1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A79C651A-548F-EE4D-3B8F-57A6FF5327A3}"/>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Object Oriented Programming</a:t>
            </a:r>
          </a:p>
        </p:txBody>
      </p:sp>
      <p:sp>
        <p:nvSpPr>
          <p:cNvPr id="12" name="Rectangle 11">
            <a:extLst>
              <a:ext uri="{FF2B5EF4-FFF2-40B4-BE49-F238E27FC236}">
                <a16:creationId xmlns:a16="http://schemas.microsoft.com/office/drawing/2014/main" id="{2D15D1A8-BE55-F8DD-658D-B10F7685C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D3D69A25-D4B8-B2CD-2228-3B2FC1D08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7B3B39F3-8609-C466-C4AC-DAC3DEC939FD}"/>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73</a:t>
            </a:fld>
            <a:endParaRPr lang="en-US"/>
          </a:p>
        </p:txBody>
      </p:sp>
    </p:spTree>
    <p:extLst>
      <p:ext uri="{BB962C8B-B14F-4D97-AF65-F5344CB8AC3E}">
        <p14:creationId xmlns:p14="http://schemas.microsoft.com/office/powerpoint/2010/main" val="20863116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F6425FA-1CDF-36ED-32AF-FD9BF7CA9E3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363854"/>
            <a:ext cx="8178800" cy="4130293"/>
          </a:xfrm>
          <a:prstGeom prst="rect">
            <a:avLst/>
          </a:prstGeom>
        </p:spPr>
      </p:pic>
      <p:sp>
        <p:nvSpPr>
          <p:cNvPr id="2" name="Slide Number Placeholder 1">
            <a:extLst>
              <a:ext uri="{FF2B5EF4-FFF2-40B4-BE49-F238E27FC236}">
                <a16:creationId xmlns:a16="http://schemas.microsoft.com/office/drawing/2014/main" id="{005867F9-CE45-B857-E5B4-80F59B6EBDC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74</a:t>
            </a:fld>
            <a:endParaRPr lang="en-US"/>
          </a:p>
        </p:txBody>
      </p:sp>
    </p:spTree>
    <p:extLst>
      <p:ext uri="{BB962C8B-B14F-4D97-AF65-F5344CB8AC3E}">
        <p14:creationId xmlns:p14="http://schemas.microsoft.com/office/powerpoint/2010/main" val="26334436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75</a:t>
            </a:fld>
            <a:endParaRPr lang="en-US"/>
          </a:p>
        </p:txBody>
      </p:sp>
      <p:sp>
        <p:nvSpPr>
          <p:cNvPr id="22" name="TextBox 21">
            <a:extLst>
              <a:ext uri="{FF2B5EF4-FFF2-40B4-BE49-F238E27FC236}">
                <a16:creationId xmlns:a16="http://schemas.microsoft.com/office/drawing/2014/main" id="{5E3F721F-4B98-AED8-1A2C-4D200B527893}"/>
              </a:ext>
            </a:extLst>
          </p:cNvPr>
          <p:cNvSpPr txBox="1"/>
          <p:nvPr/>
        </p:nvSpPr>
        <p:spPr>
          <a:xfrm>
            <a:off x="1001994" y="5232097"/>
            <a:ext cx="3760439" cy="577081"/>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God Object: </a:t>
            </a:r>
            <a:r>
              <a:rPr lang="en-US" sz="1050" dirty="0">
                <a:latin typeface="Chalkboard" panose="03050602040202020205" pitchFamily="66" charset="77"/>
              </a:rPr>
              <a:t> A danger here is that we end up with a ”god” object, such as Cart here, that controls all the other objects. This is a high-degree of behavioral coupling</a:t>
            </a:r>
          </a:p>
        </p:txBody>
      </p:sp>
      <p:sp>
        <p:nvSpPr>
          <p:cNvPr id="23" name="TextBox 22">
            <a:extLst>
              <a:ext uri="{FF2B5EF4-FFF2-40B4-BE49-F238E27FC236}">
                <a16:creationId xmlns:a16="http://schemas.microsoft.com/office/drawing/2014/main" id="{B04F68C7-80CB-8FF5-9B47-57DBAC943CBF}"/>
              </a:ext>
            </a:extLst>
          </p:cNvPr>
          <p:cNvSpPr txBox="1"/>
          <p:nvPr/>
        </p:nvSpPr>
        <p:spPr>
          <a:xfrm>
            <a:off x="1378081" y="1095145"/>
            <a:ext cx="3760439" cy="577081"/>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Call and Return: </a:t>
            </a:r>
            <a:r>
              <a:rPr lang="en-US" sz="1050" dirty="0">
                <a:latin typeface="Chalkboard" panose="03050602040202020205" pitchFamily="66" charset="77"/>
              </a:rPr>
              <a:t>The main method represents our entry point and it uses message passing to invoke objects, which in turn invoke other objects, and return to their caller</a:t>
            </a:r>
          </a:p>
        </p:txBody>
      </p:sp>
      <p:cxnSp>
        <p:nvCxnSpPr>
          <p:cNvPr id="24" name="Straight Arrow Connector 23">
            <a:extLst>
              <a:ext uri="{FF2B5EF4-FFF2-40B4-BE49-F238E27FC236}">
                <a16:creationId xmlns:a16="http://schemas.microsoft.com/office/drawing/2014/main" id="{8F0D14B6-A45B-0D69-C165-693416AE599F}"/>
              </a:ext>
            </a:extLst>
          </p:cNvPr>
          <p:cNvCxnSpPr/>
          <p:nvPr/>
        </p:nvCxnSpPr>
        <p:spPr>
          <a:xfrm>
            <a:off x="2882214" y="1926143"/>
            <a:ext cx="2187146" cy="2111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48A07B2-6591-354D-5C5F-8F9E10F8B15F}"/>
              </a:ext>
            </a:extLst>
          </p:cNvPr>
          <p:cNvCxnSpPr>
            <a:cxnSpLocks/>
          </p:cNvCxnSpPr>
          <p:nvPr/>
        </p:nvCxnSpPr>
        <p:spPr>
          <a:xfrm>
            <a:off x="2882213" y="1926142"/>
            <a:ext cx="1955457" cy="7208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C3C7C83-F86D-3368-0E07-9A9D2FB2FA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7878" y="1926143"/>
            <a:ext cx="7527119" cy="3305955"/>
          </a:xfrm>
          <a:prstGeom prst="rect">
            <a:avLst/>
          </a:prstGeom>
        </p:spPr>
      </p:pic>
    </p:spTree>
    <p:extLst>
      <p:ext uri="{BB962C8B-B14F-4D97-AF65-F5344CB8AC3E}">
        <p14:creationId xmlns:p14="http://schemas.microsoft.com/office/powerpoint/2010/main" val="50522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6D71300-219E-7507-348A-782379F895ED}"/>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2CF66-325D-B174-3E0B-05DD677D1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98318F81-37CC-1BFD-3454-2BD2D63BD186}"/>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mj-lt"/>
                <a:ea typeface="+mj-ea"/>
                <a:cs typeface="+mj-cs"/>
              </a:rPr>
              <a:t>Data Flow Programming</a:t>
            </a:r>
          </a:p>
        </p:txBody>
      </p:sp>
      <p:sp>
        <p:nvSpPr>
          <p:cNvPr id="12" name="Rectangle 11">
            <a:extLst>
              <a:ext uri="{FF2B5EF4-FFF2-40B4-BE49-F238E27FC236}">
                <a16:creationId xmlns:a16="http://schemas.microsoft.com/office/drawing/2014/main" id="{FB082CFA-1F8C-815D-20D3-52DEB92A3D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5EEBBF02-CF1C-0557-10A5-E024B7D1E4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F1E1E35B-5E0F-E9D0-CAD5-0384886934AE}"/>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76</a:t>
            </a:fld>
            <a:endParaRPr lang="en-US"/>
          </a:p>
        </p:txBody>
      </p:sp>
    </p:spTree>
    <p:extLst>
      <p:ext uri="{BB962C8B-B14F-4D97-AF65-F5344CB8AC3E}">
        <p14:creationId xmlns:p14="http://schemas.microsoft.com/office/powerpoint/2010/main" val="26002475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DA8DDC80-CE31-30C5-DE59-F7335A2D84D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56955" y="1467823"/>
            <a:ext cx="6430090" cy="3922355"/>
          </a:xfrm>
          <a:prstGeom prst="rect">
            <a:avLst/>
          </a:prstGeom>
        </p:spPr>
      </p:pic>
      <p:sp>
        <p:nvSpPr>
          <p:cNvPr id="6" name="TextBox 5">
            <a:extLst>
              <a:ext uri="{FF2B5EF4-FFF2-40B4-BE49-F238E27FC236}">
                <a16:creationId xmlns:a16="http://schemas.microsoft.com/office/drawing/2014/main" id="{1BF27626-418D-290D-14B7-30C29ECD1CCF}"/>
              </a:ext>
            </a:extLst>
          </p:cNvPr>
          <p:cNvSpPr txBox="1"/>
          <p:nvPr/>
        </p:nvSpPr>
        <p:spPr>
          <a:xfrm>
            <a:off x="4859145" y="4961281"/>
            <a:ext cx="3760439" cy="738664"/>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Data Flow Programming</a:t>
            </a:r>
            <a:r>
              <a:rPr lang="en-US" sz="1050" dirty="0">
                <a:latin typeface="Chalkboard" panose="03050602040202020205" pitchFamily="66" charset="77"/>
              </a:rPr>
              <a:t> conceptualizes a program as a directed graph where operations are represented as nodes which are connected via arcs through which data flows. A node performs an operation when input data is available. </a:t>
            </a:r>
          </a:p>
        </p:txBody>
      </p:sp>
      <p:sp>
        <p:nvSpPr>
          <p:cNvPr id="9" name="Slide Number Placeholder 8">
            <a:extLst>
              <a:ext uri="{FF2B5EF4-FFF2-40B4-BE49-F238E27FC236}">
                <a16:creationId xmlns:a16="http://schemas.microsoft.com/office/drawing/2014/main" id="{882F4352-548C-6FC2-DA2F-8F0D211BF69C}"/>
              </a:ext>
            </a:extLst>
          </p:cNvPr>
          <p:cNvSpPr>
            <a:spLocks noGrp="1"/>
          </p:cNvSpPr>
          <p:nvPr>
            <p:ph type="sldNum" sz="quarter" idx="12"/>
          </p:nvPr>
        </p:nvSpPr>
        <p:spPr/>
        <p:txBody>
          <a:bodyPr/>
          <a:lstStyle/>
          <a:p>
            <a:fld id="{D8273862-4A78-4144-8C8C-371630D2B803}" type="slidenum">
              <a:rPr lang="en-US" smtClean="0"/>
              <a:t>77</a:t>
            </a:fld>
            <a:endParaRPr lang="en-US"/>
          </a:p>
        </p:txBody>
      </p:sp>
    </p:spTree>
    <p:extLst>
      <p:ext uri="{BB962C8B-B14F-4D97-AF65-F5344CB8AC3E}">
        <p14:creationId xmlns:p14="http://schemas.microsoft.com/office/powerpoint/2010/main" val="20036194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21A04481-D440-B7ED-1C04-8B6861C9601F}"/>
              </a:ext>
            </a:extLst>
          </p:cNvPr>
          <p:cNvPicPr>
            <a:picLocks noChangeAspect="1"/>
          </p:cNvPicPr>
          <p:nvPr/>
        </p:nvPicPr>
        <p:blipFill>
          <a:blip r:embed="rId3"/>
          <a:stretch>
            <a:fillRect/>
          </a:stretch>
        </p:blipFill>
        <p:spPr>
          <a:xfrm>
            <a:off x="824646" y="1339850"/>
            <a:ext cx="7494709" cy="4178300"/>
          </a:xfrm>
          <a:prstGeom prst="rect">
            <a:avLst/>
          </a:prstGeom>
        </p:spPr>
      </p:pic>
      <p:sp>
        <p:nvSpPr>
          <p:cNvPr id="7" name="Slide Number Placeholder 6">
            <a:extLst>
              <a:ext uri="{FF2B5EF4-FFF2-40B4-BE49-F238E27FC236}">
                <a16:creationId xmlns:a16="http://schemas.microsoft.com/office/drawing/2014/main" id="{97C7E00D-3BCB-ED06-5063-718BD2713B22}"/>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78</a:t>
            </a:fld>
            <a:endParaRPr lang="en-US"/>
          </a:p>
        </p:txBody>
      </p:sp>
    </p:spTree>
    <p:extLst>
      <p:ext uri="{BB962C8B-B14F-4D97-AF65-F5344CB8AC3E}">
        <p14:creationId xmlns:p14="http://schemas.microsoft.com/office/powerpoint/2010/main" val="36994430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FE745D69-E361-E1DE-DA3F-AF953912AEF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88761" y="1339850"/>
            <a:ext cx="6766478" cy="4178300"/>
          </a:xfrm>
          <a:prstGeom prst="rect">
            <a:avLst/>
          </a:prstGeom>
        </p:spPr>
      </p:pic>
      <p:sp>
        <p:nvSpPr>
          <p:cNvPr id="6" name="Slide Number Placeholder 5">
            <a:extLst>
              <a:ext uri="{FF2B5EF4-FFF2-40B4-BE49-F238E27FC236}">
                <a16:creationId xmlns:a16="http://schemas.microsoft.com/office/drawing/2014/main" id="{4E0F0927-83F0-7524-486E-407463FE4DFD}"/>
              </a:ext>
            </a:extLst>
          </p:cNvPr>
          <p:cNvSpPr>
            <a:spLocks noGrp="1"/>
          </p:cNvSpPr>
          <p:nvPr>
            <p:ph type="sldNum" sz="quarter" idx="12"/>
          </p:nvPr>
        </p:nvSpPr>
        <p:spPr/>
        <p:txBody>
          <a:bodyPr/>
          <a:lstStyle/>
          <a:p>
            <a:fld id="{D8273862-4A78-4144-8C8C-371630D2B803}" type="slidenum">
              <a:rPr lang="en-US" smtClean="0"/>
              <a:t>79</a:t>
            </a:fld>
            <a:endParaRPr lang="en-US"/>
          </a:p>
        </p:txBody>
      </p:sp>
    </p:spTree>
    <p:extLst>
      <p:ext uri="{BB962C8B-B14F-4D97-AF65-F5344CB8AC3E}">
        <p14:creationId xmlns:p14="http://schemas.microsoft.com/office/powerpoint/2010/main" val="3905940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Messaging Participants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744911" y="304193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65121" y="3132032"/>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677812" y="304192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26823" y="313202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195875" y="3270529"/>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828601" y="3041929"/>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97997" y="2764862"/>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603709" y="1805538"/>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application acts as either a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or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provider</a:t>
            </a: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436466" y="2728868"/>
            <a:ext cx="308445"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269223" y="2267203"/>
            <a:ext cx="4098472" cy="7747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DA671D6-7AEB-47BE-C036-EA05DFDD21DF}"/>
              </a:ext>
            </a:extLst>
          </p:cNvPr>
          <p:cNvSpPr txBox="1"/>
          <p:nvPr/>
        </p:nvSpPr>
        <p:spPr>
          <a:xfrm>
            <a:off x="1150715" y="4153070"/>
            <a:ext cx="166551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message is sent over a channel which is a virtual pipe i.e. topic, routing key</a:t>
            </a:r>
          </a:p>
        </p:txBody>
      </p:sp>
      <p:cxnSp>
        <p:nvCxnSpPr>
          <p:cNvPr id="29" name="Straight Arrow Connector 28">
            <a:extLst>
              <a:ext uri="{FF2B5EF4-FFF2-40B4-BE49-F238E27FC236}">
                <a16:creationId xmlns:a16="http://schemas.microsoft.com/office/drawing/2014/main" id="{46E2A7A8-9CA6-30C2-C650-24B8AF56674C}"/>
              </a:ext>
            </a:extLst>
          </p:cNvPr>
          <p:cNvCxnSpPr>
            <a:cxnSpLocks/>
            <a:stCxn id="28" idx="0"/>
          </p:cNvCxnSpPr>
          <p:nvPr/>
        </p:nvCxnSpPr>
        <p:spPr>
          <a:xfrm flipV="1">
            <a:off x="1983472" y="3267402"/>
            <a:ext cx="2426841" cy="8856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098273" y="1492671"/>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message has a header (metadata) and a body (data)</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347033" y="1850462"/>
            <a:ext cx="1751240" cy="914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34A7D7A-2F03-BCE5-9337-EAE24E719BB9}"/>
              </a:ext>
            </a:extLst>
          </p:cNvPr>
          <p:cNvSpPr txBox="1"/>
          <p:nvPr/>
        </p:nvSpPr>
        <p:spPr>
          <a:xfrm>
            <a:off x="3495379" y="4117239"/>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channel is unidirectional (one way)</a:t>
            </a:r>
          </a:p>
        </p:txBody>
      </p:sp>
      <p:cxnSp>
        <p:nvCxnSpPr>
          <p:cNvPr id="38" name="Straight Arrow Connector 37">
            <a:extLst>
              <a:ext uri="{FF2B5EF4-FFF2-40B4-BE49-F238E27FC236}">
                <a16:creationId xmlns:a16="http://schemas.microsoft.com/office/drawing/2014/main" id="{1E70C78C-0F21-238E-404A-161E3D4E944C}"/>
              </a:ext>
            </a:extLst>
          </p:cNvPr>
          <p:cNvCxnSpPr>
            <a:cxnSpLocks/>
            <a:stCxn id="37" idx="0"/>
          </p:cNvCxnSpPr>
          <p:nvPr/>
        </p:nvCxnSpPr>
        <p:spPr>
          <a:xfrm flipV="1">
            <a:off x="4328136" y="3381701"/>
            <a:ext cx="196477" cy="7355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6098273" y="3971562"/>
            <a:ext cx="232289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Prefer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better than Producer/Consumer for conversation patterns because they indicate role.</a:t>
            </a:r>
          </a:p>
        </p:txBody>
      </p:sp>
    </p:spTree>
    <p:extLst>
      <p:ext uri="{BB962C8B-B14F-4D97-AF65-F5344CB8AC3E}">
        <p14:creationId xmlns:p14="http://schemas.microsoft.com/office/powerpoint/2010/main" val="100107220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8" grpId="0"/>
      <p:bldP spid="33" grpId="0"/>
      <p:bldP spid="37" grpId="0"/>
      <p:bldP spid="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schematic&#10;&#10;Description automatically generated">
            <a:extLst>
              <a:ext uri="{FF2B5EF4-FFF2-40B4-BE49-F238E27FC236}">
                <a16:creationId xmlns:a16="http://schemas.microsoft.com/office/drawing/2014/main" id="{A1B24261-3BE9-A9EB-8F69-29990D404FB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609218"/>
            <a:ext cx="8178800" cy="3639565"/>
          </a:xfrm>
          <a:prstGeom prst="rect">
            <a:avLst/>
          </a:prstGeom>
        </p:spPr>
      </p:pic>
      <p:sp>
        <p:nvSpPr>
          <p:cNvPr id="4" name="TextBox 3">
            <a:extLst>
              <a:ext uri="{FF2B5EF4-FFF2-40B4-BE49-F238E27FC236}">
                <a16:creationId xmlns:a16="http://schemas.microsoft.com/office/drawing/2014/main" id="{74733BED-4544-35FC-54F3-B85E79A65D6E}"/>
              </a:ext>
            </a:extLst>
          </p:cNvPr>
          <p:cNvSpPr txBox="1"/>
          <p:nvPr/>
        </p:nvSpPr>
        <p:spPr>
          <a:xfrm>
            <a:off x="5697416" y="4948604"/>
            <a:ext cx="2690446" cy="900246"/>
          </a:xfrm>
          <a:prstGeom prst="rect">
            <a:avLst/>
          </a:prstGeom>
          <a:noFill/>
          <a:ln>
            <a:solidFill>
              <a:schemeClr val="accent1"/>
            </a:solidFill>
          </a:ln>
        </p:spPr>
        <p:txBody>
          <a:bodyPr wrap="square" rtlCol="0">
            <a:spAutoFit/>
          </a:bodyPr>
          <a:lstStyle/>
          <a:p>
            <a:r>
              <a:rPr lang="en-GB" sz="1050" b="1" dirty="0">
                <a:latin typeface="Chalkboard" panose="03050602040202020205" pitchFamily="66" charset="77"/>
              </a:rPr>
              <a:t>Capacity</a:t>
            </a:r>
            <a:r>
              <a:rPr lang="en-GB" sz="1050" dirty="0">
                <a:latin typeface="Chalkboard" panose="03050602040202020205" pitchFamily="66" charset="77"/>
              </a:rPr>
              <a:t>: In dataflow programming we do not activate a node to read from the input, if there is no space on the output. (Infinite capacity links exist only in theory). This creates </a:t>
            </a:r>
            <a:r>
              <a:rPr lang="en-GB" sz="1050" b="1" dirty="0">
                <a:latin typeface="Chalkboard" panose="03050602040202020205" pitchFamily="66" charset="77"/>
              </a:rPr>
              <a:t>backpressure</a:t>
            </a:r>
            <a:r>
              <a:rPr lang="en-GB" sz="1050" dirty="0">
                <a:latin typeface="Chalkboard" panose="03050602040202020205" pitchFamily="66" charset="77"/>
              </a:rPr>
              <a:t>.</a:t>
            </a:r>
            <a:endParaRPr lang="en-GB" sz="1050" b="1" dirty="0">
              <a:latin typeface="Chalkboard" panose="03050602040202020205" pitchFamily="66" charset="77"/>
            </a:endParaRPr>
          </a:p>
        </p:txBody>
      </p:sp>
      <p:sp>
        <p:nvSpPr>
          <p:cNvPr id="7" name="Slide Number Placeholder 6">
            <a:extLst>
              <a:ext uri="{FF2B5EF4-FFF2-40B4-BE49-F238E27FC236}">
                <a16:creationId xmlns:a16="http://schemas.microsoft.com/office/drawing/2014/main" id="{89D7745B-DC10-F713-04A6-C789204252FE}"/>
              </a:ext>
            </a:extLst>
          </p:cNvPr>
          <p:cNvSpPr>
            <a:spLocks noGrp="1"/>
          </p:cNvSpPr>
          <p:nvPr>
            <p:ph type="sldNum" sz="quarter" idx="12"/>
          </p:nvPr>
        </p:nvSpPr>
        <p:spPr/>
        <p:txBody>
          <a:bodyPr/>
          <a:lstStyle/>
          <a:p>
            <a:fld id="{D8273862-4A78-4144-8C8C-371630D2B803}" type="slidenum">
              <a:rPr lang="en-US" smtClean="0"/>
              <a:t>80</a:t>
            </a:fld>
            <a:endParaRPr lang="en-US"/>
          </a:p>
        </p:txBody>
      </p:sp>
      <p:sp>
        <p:nvSpPr>
          <p:cNvPr id="2" name="TextBox 1">
            <a:extLst>
              <a:ext uri="{FF2B5EF4-FFF2-40B4-BE49-F238E27FC236}">
                <a16:creationId xmlns:a16="http://schemas.microsoft.com/office/drawing/2014/main" id="{9A15EE42-5C2A-6B90-CF47-78EEEEDEAD87}"/>
              </a:ext>
            </a:extLst>
          </p:cNvPr>
          <p:cNvSpPr txBox="1"/>
          <p:nvPr/>
        </p:nvSpPr>
        <p:spPr>
          <a:xfrm>
            <a:off x="2733432" y="4948604"/>
            <a:ext cx="2690446" cy="900246"/>
          </a:xfrm>
          <a:prstGeom prst="rect">
            <a:avLst/>
          </a:prstGeom>
          <a:noFill/>
          <a:ln>
            <a:solidFill>
              <a:schemeClr val="accent1"/>
            </a:solidFill>
          </a:ln>
        </p:spPr>
        <p:txBody>
          <a:bodyPr wrap="square" rtlCol="0">
            <a:spAutoFit/>
          </a:bodyPr>
          <a:lstStyle/>
          <a:p>
            <a:r>
              <a:rPr lang="en-GB" sz="1050" b="1" dirty="0">
                <a:latin typeface="Chalkboard" panose="03050602040202020205" pitchFamily="66" charset="77"/>
              </a:rPr>
              <a:t>Node Lifetime</a:t>
            </a:r>
            <a:r>
              <a:rPr lang="en-GB" sz="1050" dirty="0">
                <a:latin typeface="Chalkboard" panose="03050602040202020205" pitchFamily="66" charset="77"/>
              </a:rPr>
              <a:t>: In ‘classic’ dataflow programming the lifetime of a node is from activation when there is work to do (push) or work is requested (pull) until it has pushed the answer.</a:t>
            </a:r>
            <a:r>
              <a:rPr lang="en-GB" sz="1050" b="1" dirty="0">
                <a:latin typeface="Chalkboard" panose="03050602040202020205" pitchFamily="66" charset="77"/>
              </a:rPr>
              <a:t> </a:t>
            </a:r>
          </a:p>
        </p:txBody>
      </p:sp>
    </p:spTree>
    <p:extLst>
      <p:ext uri="{BB962C8B-B14F-4D97-AF65-F5344CB8AC3E}">
        <p14:creationId xmlns:p14="http://schemas.microsoft.com/office/powerpoint/2010/main" val="128109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D24BFD5-D814-402B-B6C4-EEF6AE14B0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Flow Based Programming</a:t>
            </a:r>
          </a:p>
        </p:txBody>
      </p:sp>
      <p:sp>
        <p:nvSpPr>
          <p:cNvPr id="12" name="Rectangle 11">
            <a:extLst>
              <a:ext uri="{FF2B5EF4-FFF2-40B4-BE49-F238E27FC236}">
                <a16:creationId xmlns:a16="http://schemas.microsoft.com/office/drawing/2014/main" id="{36FED7E8-9A97-475F-9FA4-113410D443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70;p14">
            <a:extLst>
              <a:ext uri="{FF2B5EF4-FFF2-40B4-BE49-F238E27FC236}">
                <a16:creationId xmlns:a16="http://schemas.microsoft.com/office/drawing/2014/main" id="{94D95A02-0650-D18B-D917-6A9DBCD4532E}"/>
              </a:ext>
            </a:extLst>
          </p:cNvPr>
          <p:cNvSpPr txBox="1">
            <a:spLocks/>
          </p:cNvSpPr>
          <p:nvPr/>
        </p:nvSpPr>
        <p:spPr>
          <a:xfrm>
            <a:off x="5946085" y="1232452"/>
            <a:ext cx="2400300" cy="3850919"/>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Bef>
                <a:spcPts val="1000"/>
              </a:spcBef>
            </a:pPr>
            <a:r>
              <a:rPr lang="en-US" sz="2400" kern="1200" dirty="0">
                <a:solidFill>
                  <a:srgbClr val="FFFFFF"/>
                </a:solidFill>
                <a:latin typeface="Chalkboard" panose="03050602040202020205" pitchFamily="66" charset="77"/>
                <a:ea typeface="+mn-ea"/>
                <a:cs typeface="+mn-cs"/>
              </a:rPr>
              <a:t>“Everything Flows and Nothing Stays.”  - Heraclitus</a:t>
            </a:r>
          </a:p>
        </p:txBody>
      </p:sp>
      <p:sp>
        <p:nvSpPr>
          <p:cNvPr id="14" name="sketch line">
            <a:extLst>
              <a:ext uri="{FF2B5EF4-FFF2-40B4-BE49-F238E27FC236}">
                <a16:creationId xmlns:a16="http://schemas.microsoft.com/office/drawing/2014/main" id="{2A39B854-4B6C-4F7F-A602-6F97770CE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81</a:t>
            </a:fld>
            <a:endParaRPr lang="en-US"/>
          </a:p>
        </p:txBody>
      </p:sp>
    </p:spTree>
    <p:extLst>
      <p:ext uri="{BB962C8B-B14F-4D97-AF65-F5344CB8AC3E}">
        <p14:creationId xmlns:p14="http://schemas.microsoft.com/office/powerpoint/2010/main" val="10347574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iagram&#10;&#10;Description automatically generated">
            <a:extLst>
              <a:ext uri="{FF2B5EF4-FFF2-40B4-BE49-F238E27FC236}">
                <a16:creationId xmlns:a16="http://schemas.microsoft.com/office/drawing/2014/main" id="{56545755-C14F-095F-6D81-2577E1646BD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823911"/>
            <a:ext cx="8178800" cy="3210177"/>
          </a:xfrm>
          <a:prstGeom prst="rect">
            <a:avLst/>
          </a:prstGeom>
        </p:spPr>
      </p:pic>
      <p:sp>
        <p:nvSpPr>
          <p:cNvPr id="11" name="Slide Number Placeholder 10">
            <a:extLst>
              <a:ext uri="{FF2B5EF4-FFF2-40B4-BE49-F238E27FC236}">
                <a16:creationId xmlns:a16="http://schemas.microsoft.com/office/drawing/2014/main" id="{A814A0EC-1A0E-6E6B-A349-BAD2FDC3A130}"/>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82</a:t>
            </a:fld>
            <a:endParaRPr lang="en-US"/>
          </a:p>
        </p:txBody>
      </p:sp>
      <p:sp>
        <p:nvSpPr>
          <p:cNvPr id="14" name="TextBox 13">
            <a:extLst>
              <a:ext uri="{FF2B5EF4-FFF2-40B4-BE49-F238E27FC236}">
                <a16:creationId xmlns:a16="http://schemas.microsoft.com/office/drawing/2014/main" id="{413A5A64-BC77-B708-6FEB-B81B734CDED4}"/>
              </a:ext>
            </a:extLst>
          </p:cNvPr>
          <p:cNvSpPr txBox="1"/>
          <p:nvPr/>
        </p:nvSpPr>
        <p:spPr>
          <a:xfrm>
            <a:off x="4375559" y="1124743"/>
            <a:ext cx="4573242" cy="830997"/>
          </a:xfrm>
          <a:prstGeom prst="rect">
            <a:avLst/>
          </a:prstGeom>
          <a:noFill/>
          <a:ln>
            <a:solidFill>
              <a:schemeClr val="accent1"/>
            </a:solidFill>
          </a:ln>
        </p:spPr>
        <p:txBody>
          <a:bodyPr wrap="square">
            <a:spAutoFit/>
          </a:bodyPr>
          <a:lstStyle/>
          <a:p>
            <a:r>
              <a:rPr lang="en-GB" sz="1200" b="1" dirty="0"/>
              <a:t>Flow-Based Programming (FBP)</a:t>
            </a:r>
            <a:r>
              <a:rPr lang="en-GB" sz="1200" dirty="0"/>
              <a:t> is a subclass of DFP. While DFP can be synchronous or asynchronous, FBP is always asynchronous. FBP allows multiple input ports, has bounded buffers and applies back pressure when buffers fill up.</a:t>
            </a:r>
          </a:p>
        </p:txBody>
      </p:sp>
    </p:spTree>
    <p:extLst>
      <p:ext uri="{BB962C8B-B14F-4D97-AF65-F5344CB8AC3E}">
        <p14:creationId xmlns:p14="http://schemas.microsoft.com/office/powerpoint/2010/main" val="546012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00E93D05-C60F-FBA6-2ECB-1926F3D9601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8715" y="1339850"/>
            <a:ext cx="7846571" cy="4178300"/>
          </a:xfrm>
          <a:prstGeom prst="rect">
            <a:avLst/>
          </a:prstGeom>
        </p:spPr>
      </p:pic>
      <p:sp>
        <p:nvSpPr>
          <p:cNvPr id="4" name="Slide Number Placeholder 3">
            <a:extLst>
              <a:ext uri="{FF2B5EF4-FFF2-40B4-BE49-F238E27FC236}">
                <a16:creationId xmlns:a16="http://schemas.microsoft.com/office/drawing/2014/main" id="{F68599D5-E0E3-DC05-42B1-D5C879F40A8C}"/>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83</a:t>
            </a:fld>
            <a:endParaRPr lang="en-US"/>
          </a:p>
        </p:txBody>
      </p:sp>
      <p:sp>
        <p:nvSpPr>
          <p:cNvPr id="8" name="TextBox 7">
            <a:extLst>
              <a:ext uri="{FF2B5EF4-FFF2-40B4-BE49-F238E27FC236}">
                <a16:creationId xmlns:a16="http://schemas.microsoft.com/office/drawing/2014/main" id="{B31FEF48-FE1A-779C-5350-77E97C92AD8C}"/>
              </a:ext>
            </a:extLst>
          </p:cNvPr>
          <p:cNvSpPr txBox="1"/>
          <p:nvPr/>
        </p:nvSpPr>
        <p:spPr>
          <a:xfrm>
            <a:off x="5335981" y="4879360"/>
            <a:ext cx="2690446" cy="900246"/>
          </a:xfrm>
          <a:prstGeom prst="rect">
            <a:avLst/>
          </a:prstGeom>
          <a:noFill/>
          <a:ln>
            <a:solidFill>
              <a:schemeClr val="accent1"/>
            </a:solidFill>
          </a:ln>
        </p:spPr>
        <p:txBody>
          <a:bodyPr wrap="square" rtlCol="0">
            <a:spAutoFit/>
          </a:bodyPr>
          <a:lstStyle/>
          <a:p>
            <a:r>
              <a:rPr lang="en-GB" sz="1050" b="1" dirty="0"/>
              <a:t>Node Lifetime</a:t>
            </a:r>
            <a:r>
              <a:rPr lang="en-GB" sz="1050" dirty="0"/>
              <a:t>: In flow base programming the a node can remain running whilst there is work on an input queue, can can suspend instead of terminate if there is no work on its connector.</a:t>
            </a:r>
            <a:r>
              <a:rPr lang="en-GB" sz="1050" b="1" dirty="0"/>
              <a:t> </a:t>
            </a:r>
          </a:p>
        </p:txBody>
      </p:sp>
    </p:spTree>
    <p:extLst>
      <p:ext uri="{BB962C8B-B14F-4D97-AF65-F5344CB8AC3E}">
        <p14:creationId xmlns:p14="http://schemas.microsoft.com/office/powerpoint/2010/main" val="12242317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87A7D848-4624-2C9A-8F9C-099D2A1C90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6007" y="1339850"/>
            <a:ext cx="7051986" cy="4178300"/>
          </a:xfrm>
          <a:prstGeom prst="rect">
            <a:avLst/>
          </a:prstGeom>
        </p:spPr>
      </p:pic>
      <p:sp>
        <p:nvSpPr>
          <p:cNvPr id="2" name="Slide Number Placeholder 1">
            <a:extLst>
              <a:ext uri="{FF2B5EF4-FFF2-40B4-BE49-F238E27FC236}">
                <a16:creationId xmlns:a16="http://schemas.microsoft.com/office/drawing/2014/main" id="{7344160A-BF15-DAE3-10E2-BA3C94AFC8A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84</a:t>
            </a:fld>
            <a:endParaRPr lang="en-US"/>
          </a:p>
        </p:txBody>
      </p:sp>
    </p:spTree>
    <p:extLst>
      <p:ext uri="{BB962C8B-B14F-4D97-AF65-F5344CB8AC3E}">
        <p14:creationId xmlns:p14="http://schemas.microsoft.com/office/powerpoint/2010/main" val="8133640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7FE516B-08FE-10E0-0749-8888ED5F5E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1032" y="1339850"/>
            <a:ext cx="7701936" cy="4178300"/>
          </a:xfrm>
          <a:prstGeom prst="rect">
            <a:avLst/>
          </a:prstGeom>
        </p:spPr>
      </p:pic>
      <p:sp>
        <p:nvSpPr>
          <p:cNvPr id="2" name="Slide Number Placeholder 1">
            <a:extLst>
              <a:ext uri="{FF2B5EF4-FFF2-40B4-BE49-F238E27FC236}">
                <a16:creationId xmlns:a16="http://schemas.microsoft.com/office/drawing/2014/main" id="{7A18E815-4F6D-0162-6E8D-76982A0FDCA6}"/>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85</a:t>
            </a:fld>
            <a:endParaRPr lang="en-US"/>
          </a:p>
        </p:txBody>
      </p:sp>
      <p:sp>
        <p:nvSpPr>
          <p:cNvPr id="7" name="TextBox 6">
            <a:extLst>
              <a:ext uri="{FF2B5EF4-FFF2-40B4-BE49-F238E27FC236}">
                <a16:creationId xmlns:a16="http://schemas.microsoft.com/office/drawing/2014/main" id="{D0B4017C-0A60-07FB-76E2-D6F5181E5F31}"/>
              </a:ext>
            </a:extLst>
          </p:cNvPr>
          <p:cNvSpPr txBox="1"/>
          <p:nvPr/>
        </p:nvSpPr>
        <p:spPr>
          <a:xfrm>
            <a:off x="2677259" y="5045854"/>
            <a:ext cx="2690446" cy="738664"/>
          </a:xfrm>
          <a:prstGeom prst="rect">
            <a:avLst/>
          </a:prstGeom>
          <a:noFill/>
          <a:ln>
            <a:solidFill>
              <a:schemeClr val="accent1"/>
            </a:solidFill>
          </a:ln>
        </p:spPr>
        <p:txBody>
          <a:bodyPr wrap="square" rtlCol="0">
            <a:spAutoFit/>
          </a:bodyPr>
          <a:lstStyle/>
          <a:p>
            <a:r>
              <a:rPr lang="en-GB" sz="1050" b="1" dirty="0"/>
              <a:t>Capacity</a:t>
            </a:r>
            <a:r>
              <a:rPr lang="en-GB" sz="1050" dirty="0"/>
              <a:t>: In flow-based programming a component can test to see if it can send to out, and if not decide whether to halt or ignore.</a:t>
            </a:r>
            <a:endParaRPr lang="en-GB" sz="1050" b="1" dirty="0"/>
          </a:p>
        </p:txBody>
      </p:sp>
    </p:spTree>
    <p:extLst>
      <p:ext uri="{BB962C8B-B14F-4D97-AF65-F5344CB8AC3E}">
        <p14:creationId xmlns:p14="http://schemas.microsoft.com/office/powerpoint/2010/main" val="12634669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4805DA-3EE4-0C29-0EE0-3E3E4514D1F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86</a:t>
            </a:fld>
            <a:endParaRPr lang="en-US"/>
          </a:p>
        </p:txBody>
      </p:sp>
      <p:pic>
        <p:nvPicPr>
          <p:cNvPr id="5" name="Picture 4">
            <a:extLst>
              <a:ext uri="{FF2B5EF4-FFF2-40B4-BE49-F238E27FC236}">
                <a16:creationId xmlns:a16="http://schemas.microsoft.com/office/drawing/2014/main" id="{D4ADB36D-E58B-A382-66F0-DECA204000C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7990" y="1962065"/>
            <a:ext cx="8526760" cy="2933870"/>
          </a:xfrm>
          <a:prstGeom prst="rect">
            <a:avLst/>
          </a:prstGeom>
        </p:spPr>
      </p:pic>
    </p:spTree>
    <p:extLst>
      <p:ext uri="{BB962C8B-B14F-4D97-AF65-F5344CB8AC3E}">
        <p14:creationId xmlns:p14="http://schemas.microsoft.com/office/powerpoint/2010/main" val="42871048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4805DA-3EE4-0C29-0EE0-3E3E4514D1F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87</a:t>
            </a:fld>
            <a:endParaRPr lang="en-US"/>
          </a:p>
        </p:txBody>
      </p:sp>
      <p:pic>
        <p:nvPicPr>
          <p:cNvPr id="4" name="Picture 3" descr="A diagram of a diagram&#10;&#10;Description automatically generated">
            <a:extLst>
              <a:ext uri="{FF2B5EF4-FFF2-40B4-BE49-F238E27FC236}">
                <a16:creationId xmlns:a16="http://schemas.microsoft.com/office/drawing/2014/main" id="{AD1B5DCE-F256-53F5-7B08-3FB63C88872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26" y="2007040"/>
            <a:ext cx="8469236" cy="2998464"/>
          </a:xfrm>
          <a:prstGeom prst="rect">
            <a:avLst/>
          </a:prstGeom>
        </p:spPr>
      </p:pic>
      <p:sp>
        <p:nvSpPr>
          <p:cNvPr id="6" name="TextBox 5">
            <a:extLst>
              <a:ext uri="{FF2B5EF4-FFF2-40B4-BE49-F238E27FC236}">
                <a16:creationId xmlns:a16="http://schemas.microsoft.com/office/drawing/2014/main" id="{E6901FF3-86FE-1D0B-8BF5-777067891711}"/>
              </a:ext>
            </a:extLst>
          </p:cNvPr>
          <p:cNvSpPr txBox="1"/>
          <p:nvPr/>
        </p:nvSpPr>
        <p:spPr>
          <a:xfrm>
            <a:off x="2108278" y="1658571"/>
            <a:ext cx="2057400" cy="738664"/>
          </a:xfrm>
          <a:prstGeom prst="rect">
            <a:avLst/>
          </a:prstGeom>
          <a:noFill/>
          <a:ln>
            <a:solidFill>
              <a:schemeClr val="accent1"/>
            </a:solidFill>
          </a:ln>
        </p:spPr>
        <p:txBody>
          <a:bodyPr wrap="square" rtlCol="0">
            <a:spAutoFit/>
          </a:bodyPr>
          <a:lstStyle/>
          <a:p>
            <a:r>
              <a:rPr lang="en-GB" sz="1050" b="1" dirty="0"/>
              <a:t>Walk of Shame</a:t>
            </a:r>
            <a:r>
              <a:rPr lang="en-GB" sz="1050" dirty="0"/>
              <a:t>: The trouble is that we may keep asking, so it makes sense to cache this somehow.</a:t>
            </a:r>
            <a:endParaRPr lang="en-GB" sz="1050" b="1" dirty="0"/>
          </a:p>
        </p:txBody>
      </p:sp>
    </p:spTree>
    <p:extLst>
      <p:ext uri="{BB962C8B-B14F-4D97-AF65-F5344CB8AC3E}">
        <p14:creationId xmlns:p14="http://schemas.microsoft.com/office/powerpoint/2010/main" val="2124083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4805DA-3EE4-0C29-0EE0-3E3E4514D1F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88</a:t>
            </a:fld>
            <a:endParaRPr lang="en-US"/>
          </a:p>
        </p:txBody>
      </p:sp>
      <p:pic>
        <p:nvPicPr>
          <p:cNvPr id="5" name="Picture 4" descr="A diagram of a diagram&#10;&#10;Description automatically generated">
            <a:extLst>
              <a:ext uri="{FF2B5EF4-FFF2-40B4-BE49-F238E27FC236}">
                <a16:creationId xmlns:a16="http://schemas.microsoft.com/office/drawing/2014/main" id="{66F0ECEE-EC9B-3A8F-CE90-3A8C68452A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1391" y="2074436"/>
            <a:ext cx="8836665" cy="2738709"/>
          </a:xfrm>
          <a:prstGeom prst="rect">
            <a:avLst/>
          </a:prstGeom>
        </p:spPr>
      </p:pic>
    </p:spTree>
    <p:extLst>
      <p:ext uri="{BB962C8B-B14F-4D97-AF65-F5344CB8AC3E}">
        <p14:creationId xmlns:p14="http://schemas.microsoft.com/office/powerpoint/2010/main" val="30240773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F713D961-AECB-623B-E952-DB4F5D01F2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568323"/>
            <a:ext cx="8178800" cy="3721352"/>
          </a:xfrm>
          <a:prstGeom prst="rect">
            <a:avLst/>
          </a:prstGeom>
        </p:spPr>
      </p:pic>
      <p:sp>
        <p:nvSpPr>
          <p:cNvPr id="2" name="Slide Number Placeholder 1">
            <a:extLst>
              <a:ext uri="{FF2B5EF4-FFF2-40B4-BE49-F238E27FC236}">
                <a16:creationId xmlns:a16="http://schemas.microsoft.com/office/drawing/2014/main" id="{0C47AF49-1029-E6F8-FBA0-01C06DFF2C70}"/>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89</a:t>
            </a:fld>
            <a:endParaRPr lang="en-US"/>
          </a:p>
        </p:txBody>
      </p:sp>
    </p:spTree>
    <p:extLst>
      <p:ext uri="{BB962C8B-B14F-4D97-AF65-F5344CB8AC3E}">
        <p14:creationId xmlns:p14="http://schemas.microsoft.com/office/powerpoint/2010/main" val="724765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9</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942253" y="3478804"/>
            <a:ext cx="1665514" cy="5748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55959" y="3598311"/>
            <a:ext cx="1509980" cy="300082"/>
          </a:xfrm>
          <a:prstGeom prst="rect">
            <a:avLst/>
          </a:prstGeom>
          <a:noFill/>
        </p:spPr>
        <p:txBody>
          <a:bodyPr wrap="square" rtlCol="0">
            <a:spAutoFit/>
          </a:bodyPr>
          <a:lstStyle/>
          <a:p>
            <a:r>
              <a:rPr lang="en-GB" sz="1350" dirty="0"/>
              <a:t>: Search</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955" y="3537620"/>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17662" y="3609295"/>
            <a:ext cx="1551806" cy="300082"/>
          </a:xfrm>
          <a:prstGeom prst="rect">
            <a:avLst/>
          </a:prstGeom>
          <a:noFill/>
        </p:spPr>
        <p:txBody>
          <a:bodyPr wrap="square" rtlCol="0">
            <a:spAutoFit/>
          </a:bodyPr>
          <a:lstStyle/>
          <a:p>
            <a:r>
              <a:rPr lang="en-GB" sz="1350" dirty="0"/>
              <a:t>: Store Information</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a:off x="3607767" y="3766220"/>
            <a:ext cx="2196188" cy="974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flipV="1">
            <a:off x="4019229" y="3478805"/>
            <a:ext cx="1286109" cy="77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143113" y="3191384"/>
            <a:ext cx="1286109" cy="253916"/>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14" name="TextBox 13">
            <a:extLst>
              <a:ext uri="{FF2B5EF4-FFF2-40B4-BE49-F238E27FC236}">
                <a16:creationId xmlns:a16="http://schemas.microsoft.com/office/drawing/2014/main" id="{68735CCA-DC86-2B1B-27EF-70369C21267F}"/>
              </a:ext>
            </a:extLst>
          </p:cNvPr>
          <p:cNvSpPr txBox="1"/>
          <p:nvPr/>
        </p:nvSpPr>
        <p:spPr>
          <a:xfrm>
            <a:off x="6128104" y="4382088"/>
            <a:ext cx="1665514"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stores for our ecommerce site</a:t>
            </a:r>
          </a:p>
        </p:txBody>
      </p:sp>
      <p:cxnSp>
        <p:nvCxnSpPr>
          <p:cNvPr id="19" name="Straight Arrow Connector 18">
            <a:extLst>
              <a:ext uri="{FF2B5EF4-FFF2-40B4-BE49-F238E27FC236}">
                <a16:creationId xmlns:a16="http://schemas.microsoft.com/office/drawing/2014/main" id="{F72E62AD-5786-072F-4E0C-8DE83B5DB243}"/>
              </a:ext>
            </a:extLst>
          </p:cNvPr>
          <p:cNvCxnSpPr>
            <a:cxnSpLocks/>
            <a:stCxn id="14" idx="0"/>
          </p:cNvCxnSpPr>
          <p:nvPr/>
        </p:nvCxnSpPr>
        <p:spPr>
          <a:xfrm flipH="1" flipV="1">
            <a:off x="6709619" y="3930446"/>
            <a:ext cx="251242" cy="4516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645EC90-8FDE-74F8-57E2-507613C95BF6}"/>
              </a:ext>
            </a:extLst>
          </p:cNvPr>
          <p:cNvSpPr txBox="1"/>
          <p:nvPr/>
        </p:nvSpPr>
        <p:spPr>
          <a:xfrm>
            <a:off x="1158072" y="1892015"/>
            <a:ext cx="1665514" cy="1131079"/>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Registers a store and optimizes for a fast lookup on key search terms</a:t>
            </a:r>
          </a:p>
        </p:txBody>
      </p:sp>
      <p:cxnSp>
        <p:nvCxnSpPr>
          <p:cNvPr id="27" name="Straight Arrow Connector 26">
            <a:extLst>
              <a:ext uri="{FF2B5EF4-FFF2-40B4-BE49-F238E27FC236}">
                <a16:creationId xmlns:a16="http://schemas.microsoft.com/office/drawing/2014/main" id="{691D0017-65B6-78D8-9EA9-183083210CFC}"/>
              </a:ext>
            </a:extLst>
          </p:cNvPr>
          <p:cNvCxnSpPr>
            <a:cxnSpLocks/>
            <a:stCxn id="26" idx="2"/>
            <a:endCxn id="9" idx="0"/>
          </p:cNvCxnSpPr>
          <p:nvPr/>
        </p:nvCxnSpPr>
        <p:spPr>
          <a:xfrm>
            <a:off x="1990829" y="3023094"/>
            <a:ext cx="784181" cy="4557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A7D0A21-D075-1489-32B7-CB84AB86362F}"/>
              </a:ext>
            </a:extLst>
          </p:cNvPr>
          <p:cNvSpPr txBox="1"/>
          <p:nvPr/>
        </p:nvSpPr>
        <p:spPr>
          <a:xfrm>
            <a:off x="3734658" y="1946386"/>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Message indicating new store details</a:t>
            </a:r>
          </a:p>
        </p:txBody>
      </p:sp>
      <p:cxnSp>
        <p:nvCxnSpPr>
          <p:cNvPr id="32" name="Straight Arrow Connector 31">
            <a:extLst>
              <a:ext uri="{FF2B5EF4-FFF2-40B4-BE49-F238E27FC236}">
                <a16:creationId xmlns:a16="http://schemas.microsoft.com/office/drawing/2014/main" id="{D08D6B94-17BB-1F6E-720C-B581A84C9DBA}"/>
              </a:ext>
            </a:extLst>
          </p:cNvPr>
          <p:cNvCxnSpPr>
            <a:cxnSpLocks/>
            <a:stCxn id="31" idx="2"/>
            <a:endCxn id="21" idx="0"/>
          </p:cNvCxnSpPr>
          <p:nvPr/>
        </p:nvCxnSpPr>
        <p:spPr>
          <a:xfrm>
            <a:off x="4567415" y="2454217"/>
            <a:ext cx="218753" cy="7371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Google Shape;104;p25">
            <a:extLst>
              <a:ext uri="{FF2B5EF4-FFF2-40B4-BE49-F238E27FC236}">
                <a16:creationId xmlns:a16="http://schemas.microsoft.com/office/drawing/2014/main" id="{53C2598B-C118-9985-EDB5-828D45B4CD56}"/>
              </a:ext>
            </a:extLst>
          </p:cNvPr>
          <p:cNvSpPr txBox="1"/>
          <p:nvPr/>
        </p:nvSpPr>
        <p:spPr>
          <a:xfrm>
            <a:off x="0" y="97780"/>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Messaging Participants</a:t>
            </a:r>
            <a:endParaRPr dirty="0">
              <a:latin typeface="Chalkboard" panose="03050602040202020205" pitchFamily="66" charset="77"/>
            </a:endParaRPr>
          </a:p>
        </p:txBody>
      </p:sp>
    </p:spTree>
    <p:extLst>
      <p:ext uri="{BB962C8B-B14F-4D97-AF65-F5344CB8AC3E}">
        <p14:creationId xmlns:p14="http://schemas.microsoft.com/office/powerpoint/2010/main" val="281800727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p:bldP spid="31" grpId="0"/>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80666-D066-13CB-64D0-5B1E14DFDEBE}"/>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3584EB5-89B4-DA6A-5DE4-C7F8C7C47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4C1BE112-6DC0-5AB1-0396-03D4DA2866B5}"/>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mj-lt"/>
                <a:ea typeface="+mj-ea"/>
                <a:cs typeface="+mj-cs"/>
              </a:rPr>
              <a:t>Example</a:t>
            </a:r>
          </a:p>
        </p:txBody>
      </p:sp>
      <p:sp>
        <p:nvSpPr>
          <p:cNvPr id="12" name="Rectangle 11">
            <a:extLst>
              <a:ext uri="{FF2B5EF4-FFF2-40B4-BE49-F238E27FC236}">
                <a16:creationId xmlns:a16="http://schemas.microsoft.com/office/drawing/2014/main" id="{DF7A927A-375E-5805-B585-616BB1C17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EE354881-EA05-78CE-076B-8AE623F0D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18FF857A-7FD4-F5F7-9872-E722822FF3E8}"/>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90</a:t>
            </a:fld>
            <a:endParaRPr lang="en-US"/>
          </a:p>
        </p:txBody>
      </p:sp>
    </p:spTree>
    <p:extLst>
      <p:ext uri="{BB962C8B-B14F-4D97-AF65-F5344CB8AC3E}">
        <p14:creationId xmlns:p14="http://schemas.microsoft.com/office/powerpoint/2010/main" val="41739868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96FB5-A210-4F8D-E58B-32F8EF3E4847}"/>
            </a:ext>
          </a:extLst>
        </p:cNvPr>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9DA66406-21AE-65F6-F16F-09F32796A89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558099"/>
            <a:ext cx="8178799" cy="3741800"/>
          </a:xfrm>
          <a:prstGeom prst="rect">
            <a:avLst/>
          </a:prstGeom>
        </p:spPr>
      </p:pic>
      <p:sp>
        <p:nvSpPr>
          <p:cNvPr id="2" name="Slide Number Placeholder 1">
            <a:extLst>
              <a:ext uri="{FF2B5EF4-FFF2-40B4-BE49-F238E27FC236}">
                <a16:creationId xmlns:a16="http://schemas.microsoft.com/office/drawing/2014/main" id="{25DC7565-1B17-DBE7-DD87-7423CC770FE3}"/>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91</a:t>
            </a:fld>
            <a:endParaRPr lang="en-US"/>
          </a:p>
        </p:txBody>
      </p:sp>
      <p:sp>
        <p:nvSpPr>
          <p:cNvPr id="5" name="TextBox 4">
            <a:extLst>
              <a:ext uri="{FF2B5EF4-FFF2-40B4-BE49-F238E27FC236}">
                <a16:creationId xmlns:a16="http://schemas.microsoft.com/office/drawing/2014/main" id="{93BC530B-6025-B8C0-34DB-3CBE67947C29}"/>
              </a:ext>
            </a:extLst>
          </p:cNvPr>
          <p:cNvSpPr txBox="1"/>
          <p:nvPr/>
        </p:nvSpPr>
        <p:spPr>
          <a:xfrm>
            <a:off x="5824904" y="431910"/>
            <a:ext cx="2690446" cy="1223412"/>
          </a:xfrm>
          <a:prstGeom prst="rect">
            <a:avLst/>
          </a:prstGeom>
          <a:noFill/>
          <a:ln>
            <a:solidFill>
              <a:schemeClr val="accent1"/>
            </a:solidFill>
          </a:ln>
        </p:spPr>
        <p:txBody>
          <a:bodyPr wrap="square" rtlCol="0">
            <a:spAutoFit/>
          </a:bodyPr>
          <a:lstStyle/>
          <a:p>
            <a:r>
              <a:rPr lang="en-GB" sz="1050" b="1" dirty="0"/>
              <a:t>Storage</a:t>
            </a:r>
            <a:r>
              <a:rPr lang="en-GB" sz="1050" dirty="0"/>
              <a:t>: Request details may need storage to be reliable, it takes work from the </a:t>
            </a:r>
            <a:r>
              <a:rPr lang="en-GB" sz="1050" b="1" dirty="0" err="1"/>
              <a:t>request_details</a:t>
            </a:r>
            <a:r>
              <a:rPr lang="en-GB" sz="1050" dirty="0"/>
              <a:t> port, but cannot forward it to the </a:t>
            </a:r>
            <a:r>
              <a:rPr lang="en-GB" sz="1050" b="1" dirty="0" err="1"/>
              <a:t>restaurant_details</a:t>
            </a:r>
            <a:r>
              <a:rPr lang="en-GB" sz="1050" dirty="0"/>
              <a:t> port without waiting for an answer from </a:t>
            </a:r>
            <a:r>
              <a:rPr lang="en-GB" sz="1050" b="1" dirty="0" err="1"/>
              <a:t>fax_in</a:t>
            </a:r>
            <a:r>
              <a:rPr lang="en-GB" sz="1050" dirty="0"/>
              <a:t>. We store the state of the workflow in case we crash before receiving the response. </a:t>
            </a:r>
            <a:endParaRPr lang="en-GB" sz="1050" b="1" dirty="0"/>
          </a:p>
        </p:txBody>
      </p:sp>
      <p:cxnSp>
        <p:nvCxnSpPr>
          <p:cNvPr id="6" name="Straight Arrow Connector 5">
            <a:extLst>
              <a:ext uri="{FF2B5EF4-FFF2-40B4-BE49-F238E27FC236}">
                <a16:creationId xmlns:a16="http://schemas.microsoft.com/office/drawing/2014/main" id="{3DC3D20E-F62C-4EDD-45E8-971E9A070769}"/>
              </a:ext>
            </a:extLst>
          </p:cNvPr>
          <p:cNvCxnSpPr>
            <a:cxnSpLocks/>
            <a:stCxn id="5" idx="2"/>
          </p:cNvCxnSpPr>
          <p:nvPr/>
        </p:nvCxnSpPr>
        <p:spPr>
          <a:xfrm flipH="1">
            <a:off x="5385732" y="1655322"/>
            <a:ext cx="1784395" cy="8613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7320C77F-D5D1-EE44-8FAF-C624FF358781}"/>
              </a:ext>
            </a:extLst>
          </p:cNvPr>
          <p:cNvSpPr txBox="1"/>
          <p:nvPr/>
        </p:nvSpPr>
        <p:spPr>
          <a:xfrm>
            <a:off x="5606415" y="5179704"/>
            <a:ext cx="2690446" cy="1061829"/>
          </a:xfrm>
          <a:prstGeom prst="rect">
            <a:avLst/>
          </a:prstGeom>
          <a:noFill/>
          <a:ln>
            <a:solidFill>
              <a:schemeClr val="accent1"/>
            </a:solidFill>
          </a:ln>
        </p:spPr>
        <p:txBody>
          <a:bodyPr wrap="square" rtlCol="0">
            <a:spAutoFit/>
          </a:bodyPr>
          <a:lstStyle/>
          <a:p>
            <a:r>
              <a:rPr lang="en-GB" sz="1050" b="1" dirty="0"/>
              <a:t>Correlation</a:t>
            </a:r>
            <a:r>
              <a:rPr lang="en-GB" sz="1050" dirty="0"/>
              <a:t>: To allow us to match the response to the saved state we use a </a:t>
            </a:r>
            <a:r>
              <a:rPr lang="en-GB" sz="1050" i="1" dirty="0"/>
              <a:t>correlation id</a:t>
            </a:r>
            <a:r>
              <a:rPr lang="en-GB" sz="1050" dirty="0"/>
              <a:t>. We send it on the </a:t>
            </a:r>
            <a:r>
              <a:rPr lang="en-GB" sz="1050" dirty="0" err="1"/>
              <a:t>ip</a:t>
            </a:r>
            <a:r>
              <a:rPr lang="en-GB" sz="1050" dirty="0"/>
              <a:t> to </a:t>
            </a:r>
            <a:r>
              <a:rPr lang="en-GB" sz="1050" dirty="0" err="1"/>
              <a:t>fax_out</a:t>
            </a:r>
            <a:r>
              <a:rPr lang="en-GB" sz="1050" dirty="0"/>
              <a:t>, and the restaurant includes it on the </a:t>
            </a:r>
            <a:r>
              <a:rPr lang="en-GB" sz="1050" dirty="0" err="1"/>
              <a:t>ip</a:t>
            </a:r>
            <a:r>
              <a:rPr lang="en-GB" sz="1050" dirty="0"/>
              <a:t> from </a:t>
            </a:r>
            <a:r>
              <a:rPr lang="en-GB" sz="1050" dirty="0" err="1"/>
              <a:t>fax_in</a:t>
            </a:r>
            <a:r>
              <a:rPr lang="en-GB" sz="1050" dirty="0"/>
              <a:t>. We use the </a:t>
            </a:r>
            <a:r>
              <a:rPr lang="en-GB" sz="1050" dirty="0" err="1"/>
              <a:t>ip</a:t>
            </a:r>
            <a:r>
              <a:rPr lang="en-GB" sz="1050" dirty="0"/>
              <a:t> to look up the workflow we stored.</a:t>
            </a:r>
            <a:endParaRPr lang="en-GB" sz="1050" b="1" dirty="0"/>
          </a:p>
        </p:txBody>
      </p:sp>
      <p:cxnSp>
        <p:nvCxnSpPr>
          <p:cNvPr id="8" name="Straight Arrow Connector 7">
            <a:extLst>
              <a:ext uri="{FF2B5EF4-FFF2-40B4-BE49-F238E27FC236}">
                <a16:creationId xmlns:a16="http://schemas.microsoft.com/office/drawing/2014/main" id="{864D1A24-2471-F853-136E-0A2C60F42B09}"/>
              </a:ext>
            </a:extLst>
          </p:cNvPr>
          <p:cNvCxnSpPr>
            <a:cxnSpLocks/>
            <a:stCxn id="7" idx="1"/>
          </p:cNvCxnSpPr>
          <p:nvPr/>
        </p:nvCxnSpPr>
        <p:spPr>
          <a:xfrm flipH="1" flipV="1">
            <a:off x="5134062" y="5179704"/>
            <a:ext cx="472353" cy="5309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0806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D799F-3BFF-CF2C-BCFE-7C5FF7B68810}"/>
            </a:ext>
          </a:extLst>
        </p:cNvPr>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7434373-D773-777B-731C-AC53671F5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2157" y="643466"/>
            <a:ext cx="7579684" cy="5571067"/>
          </a:xfrm>
          <a:prstGeom prst="rect">
            <a:avLst/>
          </a:prstGeom>
        </p:spPr>
      </p:pic>
      <p:sp>
        <p:nvSpPr>
          <p:cNvPr id="2" name="Slide Number Placeholder 1">
            <a:extLst>
              <a:ext uri="{FF2B5EF4-FFF2-40B4-BE49-F238E27FC236}">
                <a16:creationId xmlns:a16="http://schemas.microsoft.com/office/drawing/2014/main" id="{560A8699-4A7E-EEEF-E024-3F28F36D15C0}"/>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92</a:t>
            </a:fld>
            <a:endParaRPr lang="en-US"/>
          </a:p>
        </p:txBody>
      </p:sp>
      <p:sp>
        <p:nvSpPr>
          <p:cNvPr id="6" name="TextBox 5">
            <a:extLst>
              <a:ext uri="{FF2B5EF4-FFF2-40B4-BE49-F238E27FC236}">
                <a16:creationId xmlns:a16="http://schemas.microsoft.com/office/drawing/2014/main" id="{5747FC66-C105-A24F-7836-826A3A3FE267}"/>
              </a:ext>
            </a:extLst>
          </p:cNvPr>
          <p:cNvSpPr txBox="1"/>
          <p:nvPr/>
        </p:nvSpPr>
        <p:spPr>
          <a:xfrm>
            <a:off x="5959128" y="440299"/>
            <a:ext cx="2690446" cy="738664"/>
          </a:xfrm>
          <a:prstGeom prst="rect">
            <a:avLst/>
          </a:prstGeom>
          <a:noFill/>
          <a:ln>
            <a:solidFill>
              <a:schemeClr val="accent1"/>
            </a:solidFill>
          </a:ln>
        </p:spPr>
        <p:txBody>
          <a:bodyPr wrap="square" rtlCol="0">
            <a:spAutoFit/>
          </a:bodyPr>
          <a:lstStyle/>
          <a:p>
            <a:r>
              <a:rPr lang="en-GB" sz="1050" b="1" dirty="0"/>
              <a:t>Lookup</a:t>
            </a:r>
            <a:r>
              <a:rPr lang="en-GB" sz="1050" dirty="0"/>
              <a:t>: We can build a store from IP raised from another component to act as a lookup table for information that we need to process a request. </a:t>
            </a:r>
            <a:endParaRPr lang="en-GB" sz="1050" b="1" dirty="0"/>
          </a:p>
        </p:txBody>
      </p:sp>
      <p:cxnSp>
        <p:nvCxnSpPr>
          <p:cNvPr id="7" name="Straight Arrow Connector 6">
            <a:extLst>
              <a:ext uri="{FF2B5EF4-FFF2-40B4-BE49-F238E27FC236}">
                <a16:creationId xmlns:a16="http://schemas.microsoft.com/office/drawing/2014/main" id="{89DC0C23-60A1-8DDC-A589-48EF958968A5}"/>
              </a:ext>
            </a:extLst>
          </p:cNvPr>
          <p:cNvCxnSpPr>
            <a:cxnSpLocks/>
            <a:stCxn id="6" idx="2"/>
          </p:cNvCxnSpPr>
          <p:nvPr/>
        </p:nvCxnSpPr>
        <p:spPr>
          <a:xfrm flipH="1">
            <a:off x="5519956" y="1178963"/>
            <a:ext cx="1784395" cy="1346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187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DBE473-2206-A409-9F4B-DD906910939F}"/>
            </a:ext>
          </a:extLst>
        </p:cNvPr>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71B4E35D-9BDB-0150-A3E0-6E4286F79EC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85436" y="643466"/>
            <a:ext cx="5773127" cy="5571067"/>
          </a:xfrm>
          <a:prstGeom prst="rect">
            <a:avLst/>
          </a:prstGeom>
        </p:spPr>
      </p:pic>
      <p:sp>
        <p:nvSpPr>
          <p:cNvPr id="2" name="Slide Number Placeholder 1">
            <a:extLst>
              <a:ext uri="{FF2B5EF4-FFF2-40B4-BE49-F238E27FC236}">
                <a16:creationId xmlns:a16="http://schemas.microsoft.com/office/drawing/2014/main" id="{39E4EE36-97BC-36B4-B992-98FEA563A328}"/>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93</a:t>
            </a:fld>
            <a:endParaRPr lang="en-US"/>
          </a:p>
        </p:txBody>
      </p:sp>
    </p:spTree>
    <p:extLst>
      <p:ext uri="{BB962C8B-B14F-4D97-AF65-F5344CB8AC3E}">
        <p14:creationId xmlns:p14="http://schemas.microsoft.com/office/powerpoint/2010/main" val="17116850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1E411-9072-24C7-8654-6D701C97ADDD}"/>
            </a:ext>
          </a:extLst>
        </p:cNvPr>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CCBD007-3CBC-2B57-1F02-647B76DD08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609217"/>
            <a:ext cx="8178799" cy="3639564"/>
          </a:xfrm>
          <a:prstGeom prst="rect">
            <a:avLst/>
          </a:prstGeom>
        </p:spPr>
      </p:pic>
      <p:sp>
        <p:nvSpPr>
          <p:cNvPr id="2" name="Slide Number Placeholder 1">
            <a:extLst>
              <a:ext uri="{FF2B5EF4-FFF2-40B4-BE49-F238E27FC236}">
                <a16:creationId xmlns:a16="http://schemas.microsoft.com/office/drawing/2014/main" id="{D2F7D4CC-615F-55CD-58B0-BA4CFB7A1658}"/>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94</a:t>
            </a:fld>
            <a:endParaRPr lang="en-US"/>
          </a:p>
        </p:txBody>
      </p:sp>
    </p:spTree>
    <p:extLst>
      <p:ext uri="{BB962C8B-B14F-4D97-AF65-F5344CB8AC3E}">
        <p14:creationId xmlns:p14="http://schemas.microsoft.com/office/powerpoint/2010/main" val="20009091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60523-28AE-3DC0-6FEC-BA7DAE1E9BCB}"/>
            </a:ext>
          </a:extLst>
        </p:cNvPr>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CB5CBD3-3874-2D06-517A-89CF6462041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445642"/>
            <a:ext cx="8178799" cy="3966715"/>
          </a:xfrm>
          <a:prstGeom prst="rect">
            <a:avLst/>
          </a:prstGeom>
        </p:spPr>
      </p:pic>
      <p:sp>
        <p:nvSpPr>
          <p:cNvPr id="2" name="Slide Number Placeholder 1">
            <a:extLst>
              <a:ext uri="{FF2B5EF4-FFF2-40B4-BE49-F238E27FC236}">
                <a16:creationId xmlns:a16="http://schemas.microsoft.com/office/drawing/2014/main" id="{E58208C1-EFA6-24D3-B2B6-D794E41B0835}"/>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95</a:t>
            </a:fld>
            <a:endParaRPr lang="en-US"/>
          </a:p>
        </p:txBody>
      </p:sp>
    </p:spTree>
    <p:extLst>
      <p:ext uri="{BB962C8B-B14F-4D97-AF65-F5344CB8AC3E}">
        <p14:creationId xmlns:p14="http://schemas.microsoft.com/office/powerpoint/2010/main" val="40906927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0B25970-B580-1A04-9D9B-D96C63FC794E}"/>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8EE460-8D0B-A83F-00F8-187C46D96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93C1AF87-48D5-8B28-15CC-31609481D746}"/>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SOA Architectures</a:t>
            </a:r>
          </a:p>
        </p:txBody>
      </p:sp>
      <p:sp>
        <p:nvSpPr>
          <p:cNvPr id="12" name="Rectangle 11">
            <a:extLst>
              <a:ext uri="{FF2B5EF4-FFF2-40B4-BE49-F238E27FC236}">
                <a16:creationId xmlns:a16="http://schemas.microsoft.com/office/drawing/2014/main" id="{2F8AF073-21F6-B0D7-C19F-617BC0E45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92B8D248-60A4-91E5-429E-9674C24D9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07BEA6F7-3ACB-54DF-A251-BC5FC78D89BF}"/>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96</a:t>
            </a:fld>
            <a:endParaRPr lang="en-US"/>
          </a:p>
        </p:txBody>
      </p:sp>
    </p:spTree>
    <p:extLst>
      <p:ext uri="{BB962C8B-B14F-4D97-AF65-F5344CB8AC3E}">
        <p14:creationId xmlns:p14="http://schemas.microsoft.com/office/powerpoint/2010/main" val="12701345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F63D1280-525D-A770-AC3F-C19921BED5B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425195"/>
            <a:ext cx="8178800" cy="4007611"/>
          </a:xfrm>
          <a:prstGeom prst="rect">
            <a:avLst/>
          </a:prstGeom>
        </p:spPr>
      </p:pic>
      <p:sp>
        <p:nvSpPr>
          <p:cNvPr id="2" name="Slide Number Placeholder 1">
            <a:extLst>
              <a:ext uri="{FF2B5EF4-FFF2-40B4-BE49-F238E27FC236}">
                <a16:creationId xmlns:a16="http://schemas.microsoft.com/office/drawing/2014/main" id="{58BF206F-17B1-6404-3402-1AF3EA3A9825}"/>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97</a:t>
            </a:fld>
            <a:endParaRPr lang="en-US"/>
          </a:p>
        </p:txBody>
      </p:sp>
      <p:sp>
        <p:nvSpPr>
          <p:cNvPr id="8" name="TextBox 7">
            <a:extLst>
              <a:ext uri="{FF2B5EF4-FFF2-40B4-BE49-F238E27FC236}">
                <a16:creationId xmlns:a16="http://schemas.microsoft.com/office/drawing/2014/main" id="{C164C56D-89F2-4418-F3AC-66AB1EB726FD}"/>
              </a:ext>
            </a:extLst>
          </p:cNvPr>
          <p:cNvSpPr txBox="1"/>
          <p:nvPr/>
        </p:nvSpPr>
        <p:spPr>
          <a:xfrm>
            <a:off x="5127904" y="4455289"/>
            <a:ext cx="3760439" cy="738664"/>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SOA &amp; OO: </a:t>
            </a:r>
            <a:r>
              <a:rPr lang="en-US" sz="1050" dirty="0">
                <a:latin typeface="Chalkboard" panose="03050602040202020205" pitchFamily="66" charset="77"/>
              </a:rPr>
              <a:t> SOA creates OO-like components, they encapsulate their data and expose behavior that is coupled to that data. This is the Web Services approach to services. </a:t>
            </a:r>
          </a:p>
        </p:txBody>
      </p:sp>
    </p:spTree>
    <p:extLst>
      <p:ext uri="{BB962C8B-B14F-4D97-AF65-F5344CB8AC3E}">
        <p14:creationId xmlns:p14="http://schemas.microsoft.com/office/powerpoint/2010/main" val="26484291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Diagram&#10;&#10;Description automatically generated">
            <a:extLst>
              <a:ext uri="{FF2B5EF4-FFF2-40B4-BE49-F238E27FC236}">
                <a16:creationId xmlns:a16="http://schemas.microsoft.com/office/drawing/2014/main" id="{53E7FC9F-4D3A-55D9-D869-5D0E2CE776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5610" y="1339850"/>
            <a:ext cx="8152781" cy="4178300"/>
          </a:xfrm>
          <a:prstGeom prst="rect">
            <a:avLst/>
          </a:prstGeom>
        </p:spPr>
      </p:pic>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98</a:t>
            </a:fld>
            <a:endParaRPr lang="en-US"/>
          </a:p>
        </p:txBody>
      </p:sp>
      <p:sp>
        <p:nvSpPr>
          <p:cNvPr id="22" name="TextBox 21">
            <a:extLst>
              <a:ext uri="{FF2B5EF4-FFF2-40B4-BE49-F238E27FC236}">
                <a16:creationId xmlns:a16="http://schemas.microsoft.com/office/drawing/2014/main" id="{5E3F721F-4B98-AED8-1A2C-4D200B527893}"/>
              </a:ext>
            </a:extLst>
          </p:cNvPr>
          <p:cNvSpPr txBox="1"/>
          <p:nvPr/>
        </p:nvSpPr>
        <p:spPr>
          <a:xfrm>
            <a:off x="1001994" y="5232097"/>
            <a:ext cx="3760439" cy="415498"/>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SOA &amp; OO: </a:t>
            </a:r>
            <a:r>
              <a:rPr lang="en-US" sz="1050" dirty="0">
                <a:latin typeface="Chalkboard" panose="03050602040202020205" pitchFamily="66" charset="77"/>
              </a:rPr>
              <a:t> We expose significant resources and operations that you can perform upon them, often CRUD.</a:t>
            </a:r>
          </a:p>
        </p:txBody>
      </p:sp>
      <p:sp>
        <p:nvSpPr>
          <p:cNvPr id="23" name="TextBox 22">
            <a:extLst>
              <a:ext uri="{FF2B5EF4-FFF2-40B4-BE49-F238E27FC236}">
                <a16:creationId xmlns:a16="http://schemas.microsoft.com/office/drawing/2014/main" id="{B04F68C7-80CB-8FF5-9B47-57DBAC943CBF}"/>
              </a:ext>
            </a:extLst>
          </p:cNvPr>
          <p:cNvSpPr txBox="1"/>
          <p:nvPr/>
        </p:nvSpPr>
        <p:spPr>
          <a:xfrm>
            <a:off x="1001994" y="970518"/>
            <a:ext cx="3760439" cy="738664"/>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Feature Envy: </a:t>
            </a:r>
            <a:r>
              <a:rPr lang="en-US" sz="1050" dirty="0">
                <a:latin typeface="Chalkboard" panose="03050602040202020205" pitchFamily="66" charset="77"/>
              </a:rPr>
              <a:t>Because domain logic needs to co-ordinate across these resources, it ends up either on the client, the API Gateway, or the Cart service and not in individual services. An </a:t>
            </a:r>
            <a:r>
              <a:rPr lang="en-US" sz="1050" i="1" dirty="0">
                <a:latin typeface="Chalkboard" panose="03050602040202020205" pitchFamily="66" charset="77"/>
              </a:rPr>
              <a:t>anti-pattern</a:t>
            </a:r>
            <a:r>
              <a:rPr lang="en-US" sz="1050" dirty="0">
                <a:latin typeface="Chalkboard" panose="03050602040202020205" pitchFamily="66" charset="77"/>
              </a:rPr>
              <a:t>.</a:t>
            </a:r>
          </a:p>
        </p:txBody>
      </p:sp>
      <p:cxnSp>
        <p:nvCxnSpPr>
          <p:cNvPr id="24" name="Straight Arrow Connector 23">
            <a:extLst>
              <a:ext uri="{FF2B5EF4-FFF2-40B4-BE49-F238E27FC236}">
                <a16:creationId xmlns:a16="http://schemas.microsoft.com/office/drawing/2014/main" id="{8F0D14B6-A45B-0D69-C165-693416AE599F}"/>
              </a:ext>
            </a:extLst>
          </p:cNvPr>
          <p:cNvCxnSpPr>
            <a:cxnSpLocks/>
          </p:cNvCxnSpPr>
          <p:nvPr/>
        </p:nvCxnSpPr>
        <p:spPr>
          <a:xfrm>
            <a:off x="2882213" y="1709182"/>
            <a:ext cx="2187147" cy="4281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48A07B2-6591-354D-5C5F-8F9E10F8B15F}"/>
              </a:ext>
            </a:extLst>
          </p:cNvPr>
          <p:cNvCxnSpPr>
            <a:cxnSpLocks/>
          </p:cNvCxnSpPr>
          <p:nvPr/>
        </p:nvCxnSpPr>
        <p:spPr>
          <a:xfrm>
            <a:off x="2882213" y="1709182"/>
            <a:ext cx="1955457" cy="9378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2806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Diagram&#10;&#10;Description automatically generated">
            <a:extLst>
              <a:ext uri="{FF2B5EF4-FFF2-40B4-BE49-F238E27FC236}">
                <a16:creationId xmlns:a16="http://schemas.microsoft.com/office/drawing/2014/main" id="{53E7FC9F-4D3A-55D9-D869-5D0E2CE776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5610" y="1339850"/>
            <a:ext cx="8152781" cy="4178300"/>
          </a:xfrm>
          <a:prstGeom prst="rect">
            <a:avLst/>
          </a:prstGeom>
        </p:spPr>
      </p:pic>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99</a:t>
            </a:fld>
            <a:endParaRPr lang="en-US"/>
          </a:p>
        </p:txBody>
      </p:sp>
      <p:sp>
        <p:nvSpPr>
          <p:cNvPr id="3" name="&quot;No&quot; Symbol 2">
            <a:extLst>
              <a:ext uri="{FF2B5EF4-FFF2-40B4-BE49-F238E27FC236}">
                <a16:creationId xmlns:a16="http://schemas.microsoft.com/office/drawing/2014/main" id="{6A28DA77-56BF-F4FF-3788-655745356390}"/>
              </a:ext>
            </a:extLst>
          </p:cNvPr>
          <p:cNvSpPr/>
          <p:nvPr/>
        </p:nvSpPr>
        <p:spPr>
          <a:xfrm>
            <a:off x="3776279" y="4420194"/>
            <a:ext cx="795721" cy="559435"/>
          </a:xfrm>
          <a:prstGeom prst="noSmoking">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cxnSp>
        <p:nvCxnSpPr>
          <p:cNvPr id="5" name="Straight Arrow Connector 4">
            <a:extLst>
              <a:ext uri="{FF2B5EF4-FFF2-40B4-BE49-F238E27FC236}">
                <a16:creationId xmlns:a16="http://schemas.microsoft.com/office/drawing/2014/main" id="{DD339E84-5BBD-35E9-0BE9-33ECC947E9CD}"/>
              </a:ext>
            </a:extLst>
          </p:cNvPr>
          <p:cNvCxnSpPr>
            <a:cxnSpLocks/>
          </p:cNvCxnSpPr>
          <p:nvPr/>
        </p:nvCxnSpPr>
        <p:spPr>
          <a:xfrm flipV="1">
            <a:off x="4466064" y="3795070"/>
            <a:ext cx="316001" cy="625124"/>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10761D1-AE1D-86A7-FABF-70DF9A9F8FEB}"/>
              </a:ext>
            </a:extLst>
          </p:cNvPr>
          <p:cNvCxnSpPr>
            <a:cxnSpLocks/>
          </p:cNvCxnSpPr>
          <p:nvPr/>
        </p:nvCxnSpPr>
        <p:spPr>
          <a:xfrm flipV="1">
            <a:off x="4782064" y="2701496"/>
            <a:ext cx="259493" cy="534138"/>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AA3C9B9-7884-11B5-1B5C-21AEC7DD797B}"/>
              </a:ext>
            </a:extLst>
          </p:cNvPr>
          <p:cNvCxnSpPr>
            <a:cxnSpLocks/>
          </p:cNvCxnSpPr>
          <p:nvPr/>
        </p:nvCxnSpPr>
        <p:spPr>
          <a:xfrm flipV="1">
            <a:off x="4861697" y="1794742"/>
            <a:ext cx="171450" cy="347320"/>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B1A8EE0-E3AC-312E-5A9E-06BBE2EA8ED4}"/>
              </a:ext>
            </a:extLst>
          </p:cNvPr>
          <p:cNvSpPr txBox="1"/>
          <p:nvPr/>
        </p:nvSpPr>
        <p:spPr>
          <a:xfrm>
            <a:off x="495609" y="5362259"/>
            <a:ext cx="3760439" cy="253916"/>
          </a:xfrm>
          <a:prstGeom prst="rect">
            <a:avLst/>
          </a:prstGeom>
          <a:noFill/>
          <a:ln>
            <a:solidFill>
              <a:schemeClr val="accent1"/>
            </a:solidFill>
          </a:ln>
        </p:spPr>
        <p:txBody>
          <a:bodyPr wrap="square" rtlCol="0">
            <a:spAutoFit/>
          </a:bodyPr>
          <a:lstStyle/>
          <a:p>
            <a:r>
              <a:rPr lang="en-US" sz="1050" b="1" dirty="0"/>
              <a:t>Faults Propagate: </a:t>
            </a:r>
            <a:r>
              <a:rPr lang="en-US" sz="1050" dirty="0"/>
              <a:t> With a synchronous service, a fault propagates</a:t>
            </a:r>
          </a:p>
        </p:txBody>
      </p:sp>
      <p:sp>
        <p:nvSpPr>
          <p:cNvPr id="12" name="TextBox 11">
            <a:extLst>
              <a:ext uri="{FF2B5EF4-FFF2-40B4-BE49-F238E27FC236}">
                <a16:creationId xmlns:a16="http://schemas.microsoft.com/office/drawing/2014/main" id="{00ED1F21-A394-20CB-58C0-9242FC249CF2}"/>
              </a:ext>
            </a:extLst>
          </p:cNvPr>
          <p:cNvSpPr txBox="1"/>
          <p:nvPr/>
        </p:nvSpPr>
        <p:spPr>
          <a:xfrm>
            <a:off x="6028150" y="1402327"/>
            <a:ext cx="2487200" cy="577081"/>
          </a:xfrm>
          <a:prstGeom prst="rect">
            <a:avLst/>
          </a:prstGeom>
          <a:noFill/>
          <a:ln>
            <a:solidFill>
              <a:schemeClr val="accent1"/>
            </a:solidFill>
          </a:ln>
        </p:spPr>
        <p:txBody>
          <a:bodyPr wrap="square" rtlCol="0">
            <a:spAutoFit/>
          </a:bodyPr>
          <a:lstStyle/>
          <a:p>
            <a:r>
              <a:rPr lang="en-US" sz="1050" dirty="0">
                <a:latin typeface="Chalkboard" panose="03050602040202020205" pitchFamily="66" charset="77"/>
              </a:rPr>
              <a:t>RPC is a synchronous conversation – both parties need to be active during the call</a:t>
            </a:r>
          </a:p>
        </p:txBody>
      </p:sp>
    </p:spTree>
    <p:extLst>
      <p:ext uri="{BB962C8B-B14F-4D97-AF65-F5344CB8AC3E}">
        <p14:creationId xmlns:p14="http://schemas.microsoft.com/office/powerpoint/2010/main" val="424031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54614</TotalTime>
  <Words>11707</Words>
  <Application>Microsoft Macintosh PowerPoint</Application>
  <PresentationFormat>On-screen Show (4:3)</PresentationFormat>
  <Paragraphs>1384</Paragraphs>
  <Slides>183</Slides>
  <Notes>91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183</vt:i4>
      </vt:variant>
    </vt:vector>
  </HeadingPairs>
  <TitlesOfParts>
    <vt:vector size="190" baseType="lpstr">
      <vt:lpstr>Arial</vt:lpstr>
      <vt:lpstr>Calibri</vt:lpstr>
      <vt:lpstr>Calibri,Sans-Serif</vt:lpstr>
      <vt:lpstr>Chalkboard</vt:lpstr>
      <vt:lpstr>Inter-Regular</vt:lpstr>
      <vt:lpstr>Palatino Linotype</vt:lpstr>
      <vt:lpstr>Office Theme</vt:lpstr>
      <vt:lpstr>Practical Messaging</vt:lpstr>
      <vt:lpstr>Who are you?</vt:lpstr>
      <vt:lpstr>Day One Messaging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Flow</vt:lpstr>
      <vt:lpstr>PowerPoint Presentation</vt:lpstr>
      <vt:lpstr>PowerPoint Presentation</vt:lpstr>
      <vt:lpstr>PowerPoint Presentation</vt:lpstr>
      <vt:lpstr>PowerPoint Presentation</vt:lpstr>
      <vt:lpstr>PowerPoint Presentation</vt:lpstr>
      <vt:lpstr>PowerPoint Presentation</vt:lpstr>
      <vt:lpstr>What is a microservice?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Reactive programming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material</vt:lpstr>
      <vt:lpstr>Process Automation</vt:lpstr>
      <vt:lpstr>What is a microservice?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Workflow Patterns</vt:lpstr>
      <vt:lpstr>Pattern 1 – Sequence </vt:lpstr>
      <vt:lpstr>Pattern 2 – Parallel Split </vt:lpstr>
      <vt:lpstr>Pattern 3 – Synchronization (Join) </vt:lpstr>
      <vt:lpstr>Pattern 4 – Exclusive Choice </vt:lpstr>
      <vt:lpstr>Pattern 5 – Simple Merge </vt:lpstr>
      <vt:lpstr>PowerPoint Presentation</vt:lpstr>
      <vt:lpstr>What is Orchestration? </vt:lpstr>
      <vt:lpstr>PowerPoint Presentation</vt:lpstr>
      <vt:lpstr>Pizza Example – BPMN Orchestration </vt:lpstr>
      <vt:lpstr>Pizza Example – BPMN Orchestration </vt:lpstr>
      <vt:lpstr>PowerPoint Presentation</vt:lpstr>
      <vt:lpstr>Pizza Example – BPMN Orchestration </vt:lpstr>
      <vt:lpstr>Pizza Example – Pools and Lanes </vt:lpstr>
      <vt:lpstr>PowerPoint Presentation</vt:lpstr>
      <vt:lpstr>What is Collaboration </vt:lpstr>
      <vt:lpstr>PowerPoint Presentation</vt:lpstr>
      <vt:lpstr>PowerPoint Presentation</vt:lpstr>
      <vt:lpstr>What is Choreography? </vt:lpstr>
      <vt:lpstr>PowerPoint Presentation</vt:lpstr>
      <vt:lpstr>Pizza Example - BPMN Choreography </vt:lpstr>
      <vt:lpstr>Messaging and Eventing</vt:lpstr>
      <vt:lpstr>Event Chaining</vt:lpstr>
      <vt:lpstr>Allocating Responsibility for Collaborations</vt:lpstr>
      <vt:lpstr>Pizza Example – Messaging and Eventing</vt:lpstr>
      <vt:lpstr>Orchestration vs. Choreography Summary</vt:lpstr>
      <vt:lpstr>Activities and Resources </vt:lpstr>
      <vt:lpstr>PowerPoint Presentation</vt:lpstr>
      <vt:lpstr>Durable Execution </vt:lpstr>
      <vt:lpstr>Handlers + Activity State Updates </vt:lpstr>
      <vt:lpstr>PowerPoint Presentation</vt:lpstr>
      <vt:lpstr>(Fault) Handlers + Activity State Updates</vt:lpstr>
      <vt:lpstr>State Machine + Activity State Updates</vt:lpstr>
      <vt:lpstr>PowerPoint Presentation</vt:lpstr>
      <vt:lpstr>(Fault) State Machine + Activity State Updates</vt:lpstr>
      <vt:lpstr>Routing Slip + Activity State Updates</vt:lpstr>
      <vt:lpstr>(Fault) Routing Slip + Activity State Updates</vt:lpstr>
      <vt:lpstr>Workflow Engines + Activity State Updates</vt:lpstr>
      <vt:lpstr>(Fault) Workflow Engines + Activity State Updates</vt:lpstr>
      <vt:lpstr>Embedded vs. External Workflow Engines</vt:lpstr>
      <vt:lpstr>Workflow Engines: Lessons from SOA </vt:lpstr>
      <vt:lpstr>Smart Endpoints, Dumb Pipes</vt:lpstr>
      <vt:lpstr>Embedded vs. External Workflow Engines</vt:lpstr>
      <vt:lpstr>Implementing Workflow Patterns </vt:lpstr>
      <vt:lpstr>Putting it together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Steps</vt:lpstr>
      <vt:lpstr>Further Reading</vt:lpstr>
      <vt:lpstr>Further Reading</vt:lpstr>
      <vt:lpstr>Further Reading</vt:lpstr>
      <vt:lpstr>Further Reading</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Cooper</dc:creator>
  <cp:lastModifiedBy>Ian Cooper</cp:lastModifiedBy>
  <cp:revision>1306</cp:revision>
  <dcterms:created xsi:type="dcterms:W3CDTF">2012-05-22T19:34:54Z</dcterms:created>
  <dcterms:modified xsi:type="dcterms:W3CDTF">2025-07-20T22:39:05Z</dcterms:modified>
</cp:coreProperties>
</file>